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handoutMasterIdLst>
    <p:handoutMasterId r:id="rId71"/>
  </p:handoutMasterIdLst>
  <p:sldIdLst>
    <p:sldId id="258" r:id="rId2"/>
    <p:sldId id="330" r:id="rId3"/>
    <p:sldId id="275" r:id="rId4"/>
    <p:sldId id="302" r:id="rId5"/>
    <p:sldId id="331" r:id="rId6"/>
    <p:sldId id="303" r:id="rId7"/>
    <p:sldId id="307" r:id="rId8"/>
    <p:sldId id="314" r:id="rId9"/>
    <p:sldId id="308" r:id="rId10"/>
    <p:sldId id="309" r:id="rId11"/>
    <p:sldId id="310" r:id="rId12"/>
    <p:sldId id="311" r:id="rId13"/>
    <p:sldId id="312" r:id="rId14"/>
    <p:sldId id="313" r:id="rId15"/>
    <p:sldId id="276" r:id="rId16"/>
    <p:sldId id="337" r:id="rId17"/>
    <p:sldId id="329" r:id="rId18"/>
    <p:sldId id="340" r:id="rId19"/>
    <p:sldId id="326" r:id="rId20"/>
    <p:sldId id="327" r:id="rId21"/>
    <p:sldId id="328" r:id="rId22"/>
    <p:sldId id="325" r:id="rId23"/>
    <p:sldId id="304" r:id="rId24"/>
    <p:sldId id="332" r:id="rId25"/>
    <p:sldId id="277" r:id="rId26"/>
    <p:sldId id="333" r:id="rId27"/>
    <p:sldId id="334" r:id="rId28"/>
    <p:sldId id="339" r:id="rId29"/>
    <p:sldId id="305" r:id="rId30"/>
    <p:sldId id="278" r:id="rId31"/>
    <p:sldId id="338" r:id="rId32"/>
    <p:sldId id="336" r:id="rId33"/>
    <p:sldId id="335" r:id="rId34"/>
    <p:sldId id="346" r:id="rId35"/>
    <p:sldId id="269" r:id="rId36"/>
    <p:sldId id="284" r:id="rId37"/>
    <p:sldId id="279" r:id="rId38"/>
    <p:sldId id="280" r:id="rId39"/>
    <p:sldId id="286"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16" r:id="rId55"/>
    <p:sldId id="317" r:id="rId56"/>
    <p:sldId id="318" r:id="rId57"/>
    <p:sldId id="319" r:id="rId58"/>
    <p:sldId id="320" r:id="rId59"/>
    <p:sldId id="321" r:id="rId60"/>
    <p:sldId id="322" r:id="rId61"/>
    <p:sldId id="323" r:id="rId62"/>
    <p:sldId id="324" r:id="rId63"/>
    <p:sldId id="306" r:id="rId64"/>
    <p:sldId id="341" r:id="rId65"/>
    <p:sldId id="342" r:id="rId66"/>
    <p:sldId id="343" r:id="rId67"/>
    <p:sldId id="344" r:id="rId68"/>
    <p:sldId id="345"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1" autoAdjust="0"/>
    <p:restoredTop sz="95294" autoAdjust="0"/>
  </p:normalViewPr>
  <p:slideViewPr>
    <p:cSldViewPr snapToGrid="0">
      <p:cViewPr varScale="1">
        <p:scale>
          <a:sx n="87" d="100"/>
          <a:sy n="87" d="100"/>
        </p:scale>
        <p:origin x="114" y="198"/>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0E08F2E-5F06-4CE2-A139-452A1382A6F0}" type="datetimeFigureOut">
              <a:rPr lang="en-US"/>
              <a:t>4/14/2022</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4C5DC6-1594-414D-9341-ABA08739246C}" type="datetimeFigureOut">
              <a:rPr lang="en-US"/>
              <a:t>4/14/2022</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39</a:t>
            </a:fld>
            <a:endParaRPr lang="en-US" dirty="0"/>
          </a:p>
        </p:txBody>
      </p:sp>
    </p:spTree>
    <p:extLst>
      <p:ext uri="{BB962C8B-B14F-4D97-AF65-F5344CB8AC3E}">
        <p14:creationId xmlns:p14="http://schemas.microsoft.com/office/powerpoint/2010/main" val="391293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42</a:t>
            </a:fld>
            <a:endParaRPr lang="en-US" dirty="0"/>
          </a:p>
        </p:txBody>
      </p:sp>
    </p:spTree>
    <p:extLst>
      <p:ext uri="{BB962C8B-B14F-4D97-AF65-F5344CB8AC3E}">
        <p14:creationId xmlns:p14="http://schemas.microsoft.com/office/powerpoint/2010/main" val="405727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64</a:t>
            </a:fld>
            <a:endParaRPr lang="en-US"/>
          </a:p>
        </p:txBody>
      </p:sp>
    </p:spTree>
    <p:extLst>
      <p:ext uri="{BB962C8B-B14F-4D97-AF65-F5344CB8AC3E}">
        <p14:creationId xmlns:p14="http://schemas.microsoft.com/office/powerpoint/2010/main" val="298244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DA51639-B2D6-4652-B8C3-1B4C224A7BAF}" type="datetimeFigureOut">
              <a:rPr lang="en-US" smtClean="0"/>
              <a:t>4/14/2022</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2806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9B55A74-0919-413E-865C-E0E8D1722ED7}" type="datetime1">
              <a:rPr lang="en-US" smtClean="0"/>
              <a:pPr/>
              <a:t>4/14/2022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smtClean="0"/>
              <a:t>Add a footer</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30514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25BFE46A-5893-4F80-829A-F37AF8AAC03B}" type="datetime1">
              <a:rPr lang="en-US" smtClean="0"/>
              <a:pPr/>
              <a:t>4/14/2022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smtClean="0"/>
              <a:t>Add a footer</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190709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4/14/2022</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22D41C-6FD3-4612-83C8-0C39928F8394}" type="slidenum">
              <a:rPr lang="en-US" smtClean="0"/>
              <a:t>‹#›</a:t>
            </a:fld>
            <a:endParaRPr lang="en-US"/>
          </a:p>
        </p:txBody>
      </p:sp>
      <p:sp>
        <p:nvSpPr>
          <p:cNvPr id="6" name="Content Placeholder 2"/>
          <p:cNvSpPr>
            <a:spLocks noGrp="1"/>
          </p:cNvSpPr>
          <p:nvPr>
            <p:ph idx="1"/>
          </p:nvPr>
        </p:nvSpPr>
        <p:spPr>
          <a:xfrm>
            <a:off x="218090" y="906517"/>
            <a:ext cx="11755820" cy="5270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smtClean="0"/>
              <a:t>Add a footer</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412296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44961B7-6B89-48AB-966F-622E2788EECC}" type="datetimeFigureOut">
              <a:rPr lang="en-US" smtClean="0"/>
              <a:t>4/14/2022</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94136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smtClean="0"/>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74517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94C81B4D-F060-418E-A958-B2BDC1A258F8}" type="datetime1">
              <a:rPr lang="en-US" smtClean="0"/>
              <a:pPr/>
              <a:t>4/14/2022</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r>
              <a:rPr lang="en-US" smtClean="0"/>
              <a:t>Add a footer</a:t>
            </a:r>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dirty="0"/>
          </a:p>
        </p:txBody>
      </p:sp>
    </p:spTree>
    <p:extLst>
      <p:ext uri="{BB962C8B-B14F-4D97-AF65-F5344CB8AC3E}">
        <p14:creationId xmlns:p14="http://schemas.microsoft.com/office/powerpoint/2010/main" val="253440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9386AC23-C97B-41FB-9B89-C7FE0FB631CA}" type="datetime1">
              <a:rPr lang="en-US" smtClean="0"/>
              <a:pPr/>
              <a:t>4/14/2022</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r>
              <a:rPr lang="en-US" smtClean="0"/>
              <a:t>Add a footer</a:t>
            </a:r>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245419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C81B9673-AC7F-4F1F-84E4-F0E5EAAE106D}" type="datetime1">
              <a:rPr lang="en-US" smtClean="0"/>
              <a:pPr/>
              <a:t>4/14/2022</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r>
              <a:rPr lang="en-US" smtClean="0"/>
              <a:t>Add a footer</a:t>
            </a:r>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381479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BA2A3310-D664-4933-9402-AB5DB0887727}" type="datetime1">
              <a:rPr lang="en-US" smtClean="0"/>
              <a:pPr/>
              <a:t>4/14/2022</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r>
              <a:rPr lang="en-US" smtClean="0"/>
              <a:t>Add a footer</a:t>
            </a:r>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9CD8D479-8942-46E8-A226-A4E01F7A105C}" type="slidenum">
              <a:rPr lang="en-US" smtClean="0"/>
              <a:t>‹#›</a:t>
            </a:fld>
            <a:endParaRPr lang="en-US"/>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3579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1447A63-5E3D-469C-A0D1-119323F4F95E}" type="datetime1">
              <a:rPr lang="en-US" smtClean="0"/>
              <a:pPr/>
              <a:t>4/14/2022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r>
              <a:rPr lang="en-US" smtClean="0"/>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49216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E56E745-E731-42F7-BC46-83DD513FC98F}" type="datetime1">
              <a:rPr lang="en-US" smtClean="0"/>
              <a:pPr/>
              <a:t>4/14/2022</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9CD8D479-8942-46E8-A226-A4E01F7A105C}" type="slidenum">
              <a:rPr lang="en-US" smtClean="0"/>
              <a:pPr/>
              <a:t>‹#›</a:t>
            </a:fld>
            <a:endParaRPr lang="en-US" dirty="0"/>
          </a:p>
        </p:txBody>
      </p:sp>
      <p:sp>
        <p:nvSpPr>
          <p:cNvPr id="9" name="Rectangle 8"/>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5798185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55" r:id="rId12"/>
    <p:sldLayoutId id="214748368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Mashpee Pond Water Quality And Low </a:t>
            </a:r>
            <a:r>
              <a:rPr lang="en-US" sz="5400" dirty="0"/>
              <a:t>Impact Development (</a:t>
            </a:r>
            <a:r>
              <a:rPr lang="en-US" sz="5400" dirty="0" smtClean="0"/>
              <a:t>LID). </a:t>
            </a:r>
            <a:endParaRPr lang="en-US" sz="5400" dirty="0"/>
          </a:p>
        </p:txBody>
      </p:sp>
      <p:sp>
        <p:nvSpPr>
          <p:cNvPr id="3" name="Subtitle 2"/>
          <p:cNvSpPr>
            <a:spLocks noGrp="1"/>
          </p:cNvSpPr>
          <p:nvPr>
            <p:ph type="subTitle" idx="1"/>
          </p:nvPr>
        </p:nvSpPr>
        <p:spPr>
          <a:xfrm>
            <a:off x="3560869" y="5054015"/>
            <a:ext cx="5070263" cy="448056"/>
          </a:xfrm>
        </p:spPr>
        <p:txBody>
          <a:bodyPr>
            <a:normAutofit fontScale="85000" lnSpcReduction="20000"/>
          </a:bodyPr>
          <a:lstStyle/>
          <a:p>
            <a:r>
              <a:rPr lang="en-US" dirty="0" smtClean="0"/>
              <a:t>Mashpee Department of Natural Resources and Fuss &amp; O’Neil</a:t>
            </a:r>
            <a:endParaRPr lang="en-US" dirty="0"/>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15682" y="519869"/>
            <a:ext cx="6547671" cy="2139881"/>
          </a:xfrm>
          <a:prstGeom prst="rect">
            <a:avLst/>
          </a:prstGeom>
        </p:spPr>
      </p:pic>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10</a:t>
            </a:fld>
            <a:endParaRPr lang="en-US"/>
          </a:p>
        </p:txBody>
      </p:sp>
      <p:pic>
        <p:nvPicPr>
          <p:cNvPr id="8" name="Content Placeholder 3"/>
          <p:cNvPicPr>
            <a:picLocks noGrp="1" noChangeAspect="1"/>
          </p:cNvPicPr>
          <p:nvPr/>
        </p:nvPicPr>
        <p:blipFill>
          <a:blip r:embed="rId3"/>
          <a:stretch>
            <a:fillRect/>
          </a:stretch>
        </p:blipFill>
        <p:spPr>
          <a:xfrm>
            <a:off x="844248" y="2904097"/>
            <a:ext cx="4948536" cy="3066090"/>
          </a:xfrm>
          <a:prstGeom prst="rect">
            <a:avLst/>
          </a:prstGeom>
        </p:spPr>
      </p:pic>
      <p:pic>
        <p:nvPicPr>
          <p:cNvPr id="9" name="Picture 8"/>
          <p:cNvPicPr>
            <a:picLocks noChangeAspect="1"/>
          </p:cNvPicPr>
          <p:nvPr/>
        </p:nvPicPr>
        <p:blipFill>
          <a:blip r:embed="rId4"/>
          <a:stretch>
            <a:fillRect/>
          </a:stretch>
        </p:blipFill>
        <p:spPr>
          <a:xfrm>
            <a:off x="6331527" y="2904097"/>
            <a:ext cx="4994564" cy="3111298"/>
          </a:xfrm>
          <a:prstGeom prst="rect">
            <a:avLst/>
          </a:prstGeom>
        </p:spPr>
      </p:pic>
    </p:spTree>
    <p:extLst>
      <p:ext uri="{BB962C8B-B14F-4D97-AF65-F5344CB8AC3E}">
        <p14:creationId xmlns:p14="http://schemas.microsoft.com/office/powerpoint/2010/main" val="219087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Aluminum Sulfate (ALUM)?</a:t>
            </a:r>
            <a:endParaRPr lang="en-US" dirty="0"/>
          </a:p>
        </p:txBody>
      </p:sp>
      <p:sp>
        <p:nvSpPr>
          <p:cNvPr id="3" name="Content Placeholder 2"/>
          <p:cNvSpPr>
            <a:spLocks noGrp="1"/>
          </p:cNvSpPr>
          <p:nvPr>
            <p:ph idx="1"/>
          </p:nvPr>
        </p:nvSpPr>
        <p:spPr>
          <a:xfrm>
            <a:off x="1066800" y="1996643"/>
            <a:ext cx="10058400" cy="3931920"/>
          </a:xfrm>
        </p:spPr>
        <p:txBody>
          <a:bodyPr/>
          <a:lstStyle/>
          <a:p>
            <a:r>
              <a:rPr lang="en-US" dirty="0">
                <a:latin typeface="roboto_condensedLight"/>
              </a:rPr>
              <a:t>Due to the chemical makeup of alum, it will want to bind with a wide range of particles from clay and sand sediment to nutrients such as nitrogen and phosphorus. </a:t>
            </a:r>
          </a:p>
          <a:p>
            <a:r>
              <a:rPr lang="en-US" dirty="0">
                <a:latin typeface="roboto_condensedLight"/>
              </a:rPr>
              <a:t>When the alum binds with these nutrients, it renders them useless, and if done correctly can prevent plant growth before it happens.</a:t>
            </a:r>
            <a:endParaRPr lang="en-US" dirty="0"/>
          </a:p>
          <a:p>
            <a:r>
              <a:rPr lang="en-US" dirty="0">
                <a:latin typeface="roboto_condensedLight"/>
              </a:rPr>
              <a:t>Fortunately, this chemical property solves two of the biggest problems; eutrophication and clarity issues. </a:t>
            </a:r>
            <a:endParaRPr lang="en-US" dirty="0" smtClean="0">
              <a:latin typeface="roboto_condensedLight"/>
            </a:endParaRPr>
          </a:p>
          <a:p>
            <a:endParaRPr lang="en-US" dirty="0">
              <a:latin typeface="roboto_condensedLight"/>
            </a:endParaRPr>
          </a:p>
          <a:p>
            <a:endParaRPr lang="en-US" dirty="0">
              <a:latin typeface="roboto_condensedLight"/>
            </a:endParaRPr>
          </a:p>
          <a:p>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11</a:t>
            </a:fld>
            <a:endParaRPr lang="en-US"/>
          </a:p>
        </p:txBody>
      </p:sp>
      <p:pic>
        <p:nvPicPr>
          <p:cNvPr id="7" name="Picture 6"/>
          <p:cNvPicPr>
            <a:picLocks noChangeAspect="1"/>
          </p:cNvPicPr>
          <p:nvPr/>
        </p:nvPicPr>
        <p:blipFill>
          <a:blip r:embed="rId2"/>
          <a:stretch>
            <a:fillRect/>
          </a:stretch>
        </p:blipFill>
        <p:spPr>
          <a:xfrm>
            <a:off x="3489960" y="3962603"/>
            <a:ext cx="4946746" cy="2379948"/>
          </a:xfrm>
          <a:prstGeom prst="rect">
            <a:avLst/>
          </a:prstGeom>
        </p:spPr>
      </p:pic>
    </p:spTree>
    <p:extLst>
      <p:ext uri="{BB962C8B-B14F-4D97-AF65-F5344CB8AC3E}">
        <p14:creationId xmlns:p14="http://schemas.microsoft.com/office/powerpoint/2010/main" val="67515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61110"/>
            <a:ext cx="10058400" cy="1108978"/>
          </a:xfrm>
        </p:spPr>
        <p:txBody>
          <a:bodyPr/>
          <a:lstStyle/>
          <a:p>
            <a:r>
              <a:rPr lang="en-US" dirty="0" smtClean="0"/>
              <a:t>ALUM Treatment </a:t>
            </a:r>
            <a:endParaRPr lang="en-US" dirty="0"/>
          </a:p>
        </p:txBody>
      </p:sp>
      <p:sp>
        <p:nvSpPr>
          <p:cNvPr id="3" name="Content Placeholder 2"/>
          <p:cNvSpPr>
            <a:spLocks noGrp="1"/>
          </p:cNvSpPr>
          <p:nvPr>
            <p:ph idx="1"/>
          </p:nvPr>
        </p:nvSpPr>
        <p:spPr>
          <a:xfrm>
            <a:off x="1066800" y="1670088"/>
            <a:ext cx="10058400" cy="4364952"/>
          </a:xfrm>
        </p:spPr>
        <p:txBody>
          <a:bodyPr/>
          <a:lstStyle/>
          <a:p>
            <a:r>
              <a:rPr lang="en-US" dirty="0">
                <a:latin typeface="+mj-lt"/>
              </a:rPr>
              <a:t>The solid precipitate forms a flocculent material, referred to as a floc, that has a high capacity to adsorb phosphates. The aluminum hydroxide blanket, when applied appropriately, separates the sediment from the water column, which reduces internally supplied phosphorus.</a:t>
            </a:r>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12</a:t>
            </a:fld>
            <a:endParaRPr lang="en-US"/>
          </a:p>
        </p:txBody>
      </p:sp>
      <p:pic>
        <p:nvPicPr>
          <p:cNvPr id="7" name="Picture 6"/>
          <p:cNvPicPr>
            <a:picLocks noChangeAspect="1"/>
          </p:cNvPicPr>
          <p:nvPr/>
        </p:nvPicPr>
        <p:blipFill>
          <a:blip r:embed="rId2"/>
          <a:stretch>
            <a:fillRect/>
          </a:stretch>
        </p:blipFill>
        <p:spPr>
          <a:xfrm>
            <a:off x="3789218" y="3052154"/>
            <a:ext cx="4613564" cy="3072634"/>
          </a:xfrm>
          <a:prstGeom prst="rect">
            <a:avLst/>
          </a:prstGeom>
        </p:spPr>
      </p:pic>
    </p:spTree>
    <p:extLst>
      <p:ext uri="{BB962C8B-B14F-4D97-AF65-F5344CB8AC3E}">
        <p14:creationId xmlns:p14="http://schemas.microsoft.com/office/powerpoint/2010/main" val="303742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of results</a:t>
            </a:r>
            <a:br>
              <a:rPr lang="en-US" dirty="0"/>
            </a:br>
            <a:r>
              <a:rPr lang="en-US" dirty="0"/>
              <a:t>before and after treatment</a:t>
            </a:r>
          </a:p>
        </p:txBody>
      </p:sp>
      <p:pic>
        <p:nvPicPr>
          <p:cNvPr id="7" name="Content Placeholder 6"/>
          <p:cNvPicPr>
            <a:picLocks noGrp="1" noChangeAspect="1"/>
          </p:cNvPicPr>
          <p:nvPr>
            <p:ph idx="1"/>
          </p:nvPr>
        </p:nvPicPr>
        <p:blipFill>
          <a:blip r:embed="rId2"/>
          <a:stretch>
            <a:fillRect/>
          </a:stretch>
        </p:blipFill>
        <p:spPr>
          <a:xfrm>
            <a:off x="5818564" y="2300329"/>
            <a:ext cx="5766952" cy="3628070"/>
          </a:xfrm>
          <a:prstGeom prst="rect">
            <a:avLst/>
          </a:prstGeom>
        </p:spPr>
      </p:pic>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13</a:t>
            </a:fld>
            <a:endParaRPr lang="en-US"/>
          </a:p>
        </p:txBody>
      </p:sp>
      <p:pic>
        <p:nvPicPr>
          <p:cNvPr id="8" name="Picture 7"/>
          <p:cNvPicPr>
            <a:picLocks noChangeAspect="1"/>
          </p:cNvPicPr>
          <p:nvPr/>
        </p:nvPicPr>
        <p:blipFill>
          <a:blip r:embed="rId3"/>
          <a:stretch>
            <a:fillRect/>
          </a:stretch>
        </p:blipFill>
        <p:spPr>
          <a:xfrm>
            <a:off x="1153391" y="2300329"/>
            <a:ext cx="4156364" cy="3608735"/>
          </a:xfrm>
          <a:prstGeom prst="rect">
            <a:avLst/>
          </a:prstGeom>
        </p:spPr>
      </p:pic>
    </p:spTree>
    <p:extLst>
      <p:ext uri="{BB962C8B-B14F-4D97-AF65-F5344CB8AC3E}">
        <p14:creationId xmlns:p14="http://schemas.microsoft.com/office/powerpoint/2010/main" val="405626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336" y="599388"/>
            <a:ext cx="10058400" cy="1371600"/>
          </a:xfrm>
        </p:spPr>
        <p:txBody>
          <a:bodyPr/>
          <a:lstStyle/>
          <a:p>
            <a:r>
              <a:rPr lang="en-US" dirty="0" smtClean="0"/>
              <a:t>It’s Safe ! </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14</a:t>
            </a:fld>
            <a:endParaRPr lang="en-US"/>
          </a:p>
        </p:txBody>
      </p:sp>
      <p:pic>
        <p:nvPicPr>
          <p:cNvPr id="2050" name="Picture 2" descr="Boy and dogs playing and swimming in the lake stock photo  c180722a-c3c4-4914-9e1b-1770ea18a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18892" y="3307561"/>
            <a:ext cx="3717358" cy="24801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564454" y="1795781"/>
            <a:ext cx="10515601" cy="3785652"/>
          </a:xfrm>
          <a:prstGeom prst="rect">
            <a:avLst/>
          </a:prstGeom>
        </p:spPr>
        <p:txBody>
          <a:bodyPr wrap="square">
            <a:spAutoFit/>
          </a:bodyPr>
          <a:lstStyle/>
          <a:p>
            <a:pPr marL="285750" indent="-285750">
              <a:buFont typeface="Arial" panose="020B0604020202020204" pitchFamily="34" charset="0"/>
              <a:buChar char="•"/>
            </a:pPr>
            <a:r>
              <a:rPr lang="en-US" sz="1600" dirty="0"/>
              <a:t>Alum is safe for swimming, recreational activities, aquatic life and </a:t>
            </a:r>
            <a:r>
              <a:rPr lang="en-US" sz="1600" dirty="0" smtClean="0"/>
              <a:t>pets.</a:t>
            </a:r>
          </a:p>
          <a:p>
            <a:pPr marL="285750" indent="-285750">
              <a:buFont typeface="Arial" panose="020B0604020202020204" pitchFamily="34" charset="0"/>
              <a:buChar char="•"/>
            </a:pPr>
            <a:r>
              <a:rPr lang="en-US" sz="1600" dirty="0" smtClean="0"/>
              <a:t>Alum has been used in several Cape Cod ponds, including Ashumet Ponds, Mystic Lake, Hamblin Pond, Lovell's Pond, Long Pond, Cliff Pons, Lovers Lake, Stillwater Pond, Herring Pond and Great Pond. </a:t>
            </a:r>
          </a:p>
          <a:p>
            <a:pPr marL="285750" indent="-285750">
              <a:buFont typeface="Arial" panose="020B0604020202020204" pitchFamily="34" charset="0"/>
              <a:buChar char="•"/>
            </a:pPr>
            <a:r>
              <a:rPr lang="en-US" sz="1600" dirty="0"/>
              <a:t>Comparison of pre-treatment and post-treatment summer </a:t>
            </a:r>
            <a:r>
              <a:rPr lang="en-US" sz="1600" dirty="0" smtClean="0"/>
              <a:t>Phosphorous </a:t>
            </a:r>
            <a:r>
              <a:rPr lang="en-US" sz="1600" dirty="0"/>
              <a:t>concentrations between surface or bottom sampling locations indicate a decrease in all </a:t>
            </a:r>
            <a:r>
              <a:rPr lang="en-US" sz="1600" dirty="0" smtClean="0"/>
              <a:t>cases.</a:t>
            </a:r>
            <a:r>
              <a:rPr lang="en-US" sz="1600" dirty="0"/>
              <a:t> </a:t>
            </a:r>
            <a:endParaRPr lang="en-US" sz="1600" dirty="0" smtClean="0"/>
          </a:p>
          <a:p>
            <a:pPr marL="285750" indent="-285750">
              <a:buFont typeface="Arial" panose="020B0604020202020204" pitchFamily="34" charset="0"/>
              <a:buChar char="•"/>
            </a:pPr>
            <a:r>
              <a:rPr lang="en-US" sz="1600" dirty="0" smtClean="0"/>
              <a:t>Nickerson State Park / DCR – Ashley’s Experience</a:t>
            </a:r>
          </a:p>
          <a:p>
            <a:pPr marL="285750" indent="-285750">
              <a:buFont typeface="Arial" panose="020B0604020202020204" pitchFamily="34" charset="0"/>
              <a:buChar char="•"/>
            </a:pPr>
            <a:r>
              <a:rPr lang="en-US" sz="1600" dirty="0" smtClean="0"/>
              <a:t>Hamblin Pond Barnstable – What went wrong? </a:t>
            </a:r>
          </a:p>
          <a:p>
            <a:pPr marL="742950" lvl="1" indent="-285750">
              <a:buFont typeface="Arial" panose="020B0604020202020204" pitchFamily="34" charset="0"/>
              <a:buChar char="•"/>
            </a:pPr>
            <a:r>
              <a:rPr lang="en-US" sz="1600" dirty="0" smtClean="0"/>
              <a:t>Buffer and dosing not properly calculated  for the waterbody.</a:t>
            </a:r>
            <a:endParaRPr lang="en-US" sz="1600" dirty="0"/>
          </a:p>
          <a:p>
            <a:pPr marL="742950" lvl="1" indent="-285750">
              <a:buFont typeface="Arial" panose="020B0604020202020204" pitchFamily="34" charset="0"/>
              <a:buChar char="•"/>
            </a:pPr>
            <a:endParaRPr lang="en-US" sz="1600" dirty="0" smtClean="0"/>
          </a:p>
          <a:p>
            <a:pPr marL="290513" lvl="1" indent="-290513">
              <a:buFont typeface="Arial" panose="020B0604020202020204" pitchFamily="34" charset="0"/>
              <a:buChar char="•"/>
            </a:pPr>
            <a:r>
              <a:rPr lang="en-US" sz="1600" dirty="0" smtClean="0"/>
              <a:t>Common Misconceptions- </a:t>
            </a:r>
          </a:p>
          <a:p>
            <a:pPr marL="747713" lvl="2" indent="-290513">
              <a:buFont typeface="Arial" panose="020B0604020202020204" pitchFamily="34" charset="0"/>
              <a:buChar char="•"/>
            </a:pPr>
            <a:r>
              <a:rPr lang="en-US" sz="1600" dirty="0" smtClean="0"/>
              <a:t>Can cause Alzheimer's: “NO SOLID EVIDNECE”- Alzheimer’s Society</a:t>
            </a:r>
          </a:p>
          <a:p>
            <a:pPr marL="747713" lvl="2" indent="-290513">
              <a:buFont typeface="Arial" panose="020B0604020202020204" pitchFamily="34" charset="0"/>
              <a:buChar char="•"/>
            </a:pPr>
            <a:r>
              <a:rPr lang="en-US" sz="1600" dirty="0" smtClean="0"/>
              <a:t>Kills Fish – pH differential not seen if pond is properly buffered</a:t>
            </a:r>
          </a:p>
          <a:p>
            <a:pPr marL="747713" lvl="2" indent="-290513">
              <a:buFont typeface="Arial" panose="020B0604020202020204" pitchFamily="34" charset="0"/>
              <a:buChar char="•"/>
            </a:pPr>
            <a:r>
              <a:rPr lang="en-US" sz="1600" dirty="0" smtClean="0"/>
              <a:t>Does not work in shallow ponds- NO EVIDENCE in the literature </a:t>
            </a:r>
          </a:p>
          <a:p>
            <a:pPr marL="914400" lvl="3"/>
            <a:r>
              <a:rPr lang="en-US" sz="1600" dirty="0"/>
              <a:t>s</a:t>
            </a:r>
            <a:r>
              <a:rPr lang="en-US" sz="1600" dirty="0" smtClean="0"/>
              <a:t>uggests this is true.   Shallowness may reduce the life span of </a:t>
            </a:r>
          </a:p>
          <a:p>
            <a:pPr marL="914400" lvl="3"/>
            <a:r>
              <a:rPr lang="en-US" sz="1600" dirty="0" smtClean="0"/>
              <a:t>the inactivation process if not properly managed – Bylaws.</a:t>
            </a:r>
          </a:p>
        </p:txBody>
      </p:sp>
    </p:spTree>
    <p:extLst>
      <p:ext uri="{BB962C8B-B14F-4D97-AF65-F5344CB8AC3E}">
        <p14:creationId xmlns:p14="http://schemas.microsoft.com/office/powerpoint/2010/main" val="41118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Santuit Pond </a:t>
            </a:r>
            <a:endParaRPr lang="en-US" dirty="0"/>
          </a:p>
        </p:txBody>
      </p:sp>
      <p:sp>
        <p:nvSpPr>
          <p:cNvPr id="3" name="Content Placeholder 2"/>
          <p:cNvSpPr>
            <a:spLocks noGrp="1"/>
          </p:cNvSpPr>
          <p:nvPr>
            <p:ph idx="1"/>
          </p:nvPr>
        </p:nvSpPr>
        <p:spPr>
          <a:xfrm>
            <a:off x="1066800" y="1662545"/>
            <a:ext cx="10058400" cy="4372495"/>
          </a:xfrm>
        </p:spPr>
        <p:txBody>
          <a:bodyPr>
            <a:normAutofit fontScale="70000" lnSpcReduction="20000"/>
          </a:bodyPr>
          <a:lstStyle/>
          <a:p>
            <a:r>
              <a:rPr lang="en-US" dirty="0" smtClean="0"/>
              <a:t>Santuit is a shallow, fertile, enlarged great pond. Groundwater fed and forms the headwaters of the Santuit River. Max depth 11 feet. Average depth 6.5 feet. Shoreline is steep, moderately developed with homes and abandoned cranberry bogs. </a:t>
            </a:r>
          </a:p>
          <a:p>
            <a:r>
              <a:rPr lang="en-US" dirty="0" smtClean="0"/>
              <a:t>History </a:t>
            </a:r>
            <a:r>
              <a:rPr lang="en-US" dirty="0"/>
              <a:t>:  Harmful algal blooms of cyanobacteria (</a:t>
            </a:r>
            <a:r>
              <a:rPr lang="en-US" dirty="0" err="1"/>
              <a:t>cyanoHABs</a:t>
            </a:r>
            <a:r>
              <a:rPr lang="en-US" dirty="0"/>
              <a:t>) have impacted water quality in Santuit </a:t>
            </a:r>
            <a:r>
              <a:rPr lang="en-US" dirty="0" smtClean="0"/>
              <a:t>Pond, </a:t>
            </a:r>
            <a:r>
              <a:rPr lang="en-US" dirty="0"/>
              <a:t>limiting recreational access and impacting aquatic life</a:t>
            </a:r>
            <a:r>
              <a:rPr lang="en-US" dirty="0" smtClean="0"/>
              <a:t>. </a:t>
            </a:r>
            <a:r>
              <a:rPr lang="en-US" dirty="0"/>
              <a:t>Santuit Pond water quality has been monitored by state, tribal, and local agencies, as well as academic groups and volunteer monitors. Like most ponds experiencing </a:t>
            </a:r>
            <a:r>
              <a:rPr lang="en-US" dirty="0" err="1"/>
              <a:t>cyanoHABs</a:t>
            </a:r>
            <a:r>
              <a:rPr lang="en-US" dirty="0"/>
              <a:t>, phosphorus sources are a mix of internal and external sources and addressing both is part of a long-term solution to improving water quality. M</a:t>
            </a:r>
            <a:r>
              <a:rPr lang="en-US" dirty="0" smtClean="0"/>
              <a:t>ajority </a:t>
            </a:r>
            <a:r>
              <a:rPr lang="en-US" dirty="0"/>
              <a:t>of the </a:t>
            </a:r>
            <a:r>
              <a:rPr lang="en-US" dirty="0" smtClean="0"/>
              <a:t>load </a:t>
            </a:r>
            <a:r>
              <a:rPr lang="en-US" dirty="0"/>
              <a:t>of phosphorus comes from internal recycling of </a:t>
            </a:r>
            <a:r>
              <a:rPr lang="en-US" dirty="0" smtClean="0"/>
              <a:t>nutrients. </a:t>
            </a:r>
          </a:p>
          <a:p>
            <a:r>
              <a:rPr lang="en-US" dirty="0" smtClean="0"/>
              <a:t>Water </a:t>
            </a:r>
            <a:r>
              <a:rPr lang="en-US" dirty="0"/>
              <a:t>Quality : </a:t>
            </a:r>
            <a:r>
              <a:rPr lang="en-US" dirty="0" smtClean="0"/>
              <a:t>  Poor. Santuit watershed ultimately enters into the Popponesset Bay system.  </a:t>
            </a:r>
            <a:endParaRPr lang="en-US" dirty="0"/>
          </a:p>
          <a:p>
            <a:r>
              <a:rPr lang="en-US" dirty="0" smtClean="0"/>
              <a:t>In Pond Treatment (Internal) -Nutrient </a:t>
            </a:r>
            <a:r>
              <a:rPr lang="en-US" dirty="0"/>
              <a:t>Inactivation Treatment: </a:t>
            </a:r>
            <a:r>
              <a:rPr lang="en-US" dirty="0" smtClean="0"/>
              <a:t>  Town of Mashpee and The Mashpee Wampanoag Tribe are currently investigating the possibility of an in pond nutrient inactivation treatment of Aluminum Sulfate. </a:t>
            </a:r>
          </a:p>
          <a:p>
            <a:r>
              <a:rPr lang="en-US" dirty="0" smtClean="0"/>
              <a:t>In Pond Treatment (Internal) – Aeration systems or </a:t>
            </a:r>
            <a:r>
              <a:rPr lang="en-US" dirty="0" err="1" smtClean="0"/>
              <a:t>SolarBees</a:t>
            </a:r>
            <a:r>
              <a:rPr lang="en-US" dirty="0" smtClean="0"/>
              <a:t>: Oxygenating the bottom sediment prevents or limits internal cycling during anoxic events </a:t>
            </a:r>
            <a:endParaRPr lang="en-US" dirty="0"/>
          </a:p>
          <a:p>
            <a:r>
              <a:rPr lang="en-US" dirty="0" smtClean="0"/>
              <a:t>Watershed Nutrient Treatment (External) - MVP / SNEP Projects : The Town of Mashpee and the Mashpee Wampanoag Tribe are also investigating and implementing stormwater control measures to reduce the external input load of phosphorus to Santuit Pond. </a:t>
            </a:r>
          </a:p>
          <a:p>
            <a:r>
              <a:rPr lang="en-US" dirty="0"/>
              <a:t>Watershed Nutrient Treatment (External</a:t>
            </a:r>
            <a:r>
              <a:rPr lang="en-US" dirty="0" smtClean="0"/>
              <a:t>) – </a:t>
            </a:r>
            <a:r>
              <a:rPr lang="en-US" dirty="0" err="1" smtClean="0"/>
              <a:t>Sewering</a:t>
            </a:r>
            <a:r>
              <a:rPr lang="en-US" dirty="0" smtClean="0"/>
              <a:t> : Santuit Pond watershed </a:t>
            </a:r>
            <a:r>
              <a:rPr lang="en-US" dirty="0" err="1" smtClean="0"/>
              <a:t>sewering</a:t>
            </a:r>
            <a:r>
              <a:rPr lang="en-US" dirty="0" smtClean="0"/>
              <a:t> moved from a later phase to phase 2. </a:t>
            </a:r>
          </a:p>
          <a:p>
            <a:r>
              <a:rPr lang="en-US" dirty="0" smtClean="0"/>
              <a:t>Invasive Species Treatment:  Santuit pond will be treated with the </a:t>
            </a:r>
            <a:r>
              <a:rPr lang="en-US" dirty="0" err="1" smtClean="0"/>
              <a:t>Herbacide</a:t>
            </a:r>
            <a:r>
              <a:rPr lang="en-US" dirty="0" smtClean="0"/>
              <a:t> </a:t>
            </a:r>
            <a:r>
              <a:rPr lang="en-US" dirty="0" err="1" smtClean="0"/>
              <a:t>Procellacor</a:t>
            </a:r>
            <a:r>
              <a:rPr lang="en-US" dirty="0" smtClean="0"/>
              <a:t> this spring to eradicate the invasive plant specie variable leaf milfoil </a:t>
            </a:r>
          </a:p>
          <a:p>
            <a:r>
              <a:rPr lang="en-US" dirty="0" smtClean="0"/>
              <a:t>Cranberry Bog Restoration: </a:t>
            </a:r>
            <a:r>
              <a:rPr lang="en-US" dirty="0" err="1" smtClean="0"/>
              <a:t>Chopcaque</a:t>
            </a:r>
            <a:r>
              <a:rPr lang="en-US" dirty="0" smtClean="0"/>
              <a:t> Bog</a:t>
            </a:r>
            <a:endParaRPr lang="en-US" dirty="0">
              <a:solidFill>
                <a:srgbClr val="FF0000"/>
              </a:solidFill>
            </a:endParaRPr>
          </a:p>
        </p:txBody>
      </p:sp>
      <p:sp>
        <p:nvSpPr>
          <p:cNvPr id="5" name="Date Placeholder 4"/>
          <p:cNvSpPr>
            <a:spLocks noGrp="1"/>
          </p:cNvSpPr>
          <p:nvPr>
            <p:ph type="dt" sz="half" idx="10"/>
          </p:nvPr>
        </p:nvSpPr>
        <p:spPr/>
        <p:txBody>
          <a:bodyPr/>
          <a:lstStyle/>
          <a:p>
            <a:fld id="{6DD1B487-36FD-4CED-B07A-1A81FC6540B1}"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15</a:t>
            </a:fld>
            <a:endParaRPr lang="en-US"/>
          </a:p>
        </p:txBody>
      </p:sp>
    </p:spTree>
    <p:extLst>
      <p:ext uri="{BB962C8B-B14F-4D97-AF65-F5344CB8AC3E}">
        <p14:creationId xmlns:p14="http://schemas.microsoft.com/office/powerpoint/2010/main" val="26326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Santuit  Development </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16</a:t>
            </a:fld>
            <a:endParaRPr lang="en-US"/>
          </a:p>
        </p:txBody>
      </p:sp>
      <p:pic>
        <p:nvPicPr>
          <p:cNvPr id="7" name="Picture 6"/>
          <p:cNvPicPr>
            <a:picLocks noChangeAspect="1"/>
          </p:cNvPicPr>
          <p:nvPr/>
        </p:nvPicPr>
        <p:blipFill>
          <a:blip r:embed="rId2"/>
          <a:stretch>
            <a:fillRect/>
          </a:stretch>
        </p:blipFill>
        <p:spPr>
          <a:xfrm>
            <a:off x="564216" y="2026439"/>
            <a:ext cx="2125576" cy="2624015"/>
          </a:xfrm>
          <a:prstGeom prst="rect">
            <a:avLst/>
          </a:prstGeom>
        </p:spPr>
      </p:pic>
      <p:pic>
        <p:nvPicPr>
          <p:cNvPr id="8" name="Picture 7"/>
          <p:cNvPicPr>
            <a:picLocks noChangeAspect="1"/>
          </p:cNvPicPr>
          <p:nvPr/>
        </p:nvPicPr>
        <p:blipFill>
          <a:blip r:embed="rId3"/>
          <a:stretch>
            <a:fillRect/>
          </a:stretch>
        </p:blipFill>
        <p:spPr>
          <a:xfrm>
            <a:off x="2794101" y="2038684"/>
            <a:ext cx="2072643" cy="2611770"/>
          </a:xfrm>
          <a:prstGeom prst="rect">
            <a:avLst/>
          </a:prstGeom>
        </p:spPr>
      </p:pic>
      <p:pic>
        <p:nvPicPr>
          <p:cNvPr id="9" name="Picture 8"/>
          <p:cNvPicPr>
            <a:picLocks noChangeAspect="1"/>
          </p:cNvPicPr>
          <p:nvPr/>
        </p:nvPicPr>
        <p:blipFill>
          <a:blip r:embed="rId4"/>
          <a:stretch>
            <a:fillRect/>
          </a:stretch>
        </p:blipFill>
        <p:spPr>
          <a:xfrm>
            <a:off x="4980645" y="2038684"/>
            <a:ext cx="2230709" cy="2611770"/>
          </a:xfrm>
          <a:prstGeom prst="rect">
            <a:avLst/>
          </a:prstGeom>
        </p:spPr>
      </p:pic>
      <p:pic>
        <p:nvPicPr>
          <p:cNvPr id="10" name="Picture 9"/>
          <p:cNvPicPr>
            <a:picLocks noChangeAspect="1"/>
          </p:cNvPicPr>
          <p:nvPr/>
        </p:nvPicPr>
        <p:blipFill>
          <a:blip r:embed="rId5"/>
          <a:stretch>
            <a:fillRect/>
          </a:stretch>
        </p:blipFill>
        <p:spPr>
          <a:xfrm>
            <a:off x="7267759" y="2026439"/>
            <a:ext cx="2133710" cy="2636260"/>
          </a:xfrm>
          <a:prstGeom prst="rect">
            <a:avLst/>
          </a:prstGeom>
        </p:spPr>
      </p:pic>
      <p:pic>
        <p:nvPicPr>
          <p:cNvPr id="11" name="Picture 10"/>
          <p:cNvPicPr>
            <a:picLocks noChangeAspect="1"/>
          </p:cNvPicPr>
          <p:nvPr/>
        </p:nvPicPr>
        <p:blipFill>
          <a:blip r:embed="rId6"/>
          <a:stretch>
            <a:fillRect/>
          </a:stretch>
        </p:blipFill>
        <p:spPr>
          <a:xfrm>
            <a:off x="9444711" y="2026438"/>
            <a:ext cx="2203498" cy="2637991"/>
          </a:xfrm>
          <a:prstGeom prst="rect">
            <a:avLst/>
          </a:prstGeom>
        </p:spPr>
      </p:pic>
    </p:spTree>
    <p:extLst>
      <p:ext uri="{BB962C8B-B14F-4D97-AF65-F5344CB8AC3E}">
        <p14:creationId xmlns:p14="http://schemas.microsoft.com/office/powerpoint/2010/main" val="268033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Lake Treatment AND Control of External Sources : </a:t>
            </a:r>
            <a:endParaRPr lang="en-US" dirty="0"/>
          </a:p>
        </p:txBody>
      </p:sp>
      <p:sp>
        <p:nvSpPr>
          <p:cNvPr id="3" name="Content Placeholder 2"/>
          <p:cNvSpPr>
            <a:spLocks noGrp="1"/>
          </p:cNvSpPr>
          <p:nvPr>
            <p:ph sz="half" idx="1"/>
          </p:nvPr>
        </p:nvSpPr>
        <p:spPr/>
        <p:txBody>
          <a:bodyPr/>
          <a:lstStyle/>
          <a:p>
            <a:r>
              <a:rPr lang="en-US" dirty="0" smtClean="0"/>
              <a:t>Internal</a:t>
            </a:r>
          </a:p>
          <a:p>
            <a:pPr lvl="1"/>
            <a:r>
              <a:rPr lang="en-US" dirty="0" smtClean="0"/>
              <a:t> Dredging</a:t>
            </a:r>
          </a:p>
          <a:p>
            <a:pPr lvl="1"/>
            <a:r>
              <a:rPr lang="en-US" dirty="0" smtClean="0"/>
              <a:t>Aluminum Sulfate</a:t>
            </a:r>
          </a:p>
          <a:p>
            <a:pPr lvl="1"/>
            <a:r>
              <a:rPr lang="en-US" dirty="0" smtClean="0"/>
              <a:t>Aeration 					</a:t>
            </a:r>
            <a:endParaRPr lang="en-US" dirty="0"/>
          </a:p>
        </p:txBody>
      </p:sp>
      <p:sp>
        <p:nvSpPr>
          <p:cNvPr id="7" name="Content Placeholder 6"/>
          <p:cNvSpPr>
            <a:spLocks noGrp="1"/>
          </p:cNvSpPr>
          <p:nvPr>
            <p:ph sz="half" idx="2"/>
          </p:nvPr>
        </p:nvSpPr>
        <p:spPr>
          <a:xfrm>
            <a:off x="6661265" y="2103120"/>
            <a:ext cx="4754880" cy="3749040"/>
          </a:xfrm>
        </p:spPr>
        <p:txBody>
          <a:bodyPr/>
          <a:lstStyle/>
          <a:p>
            <a:r>
              <a:rPr lang="en-US" dirty="0" smtClean="0"/>
              <a:t>External </a:t>
            </a:r>
          </a:p>
          <a:p>
            <a:pPr lvl="1"/>
            <a:r>
              <a:rPr lang="en-US" dirty="0" smtClean="0"/>
              <a:t>Stormwater</a:t>
            </a:r>
          </a:p>
          <a:p>
            <a:pPr lvl="1"/>
            <a:r>
              <a:rPr lang="en-US" dirty="0" smtClean="0"/>
              <a:t>Yard use –LID / Green Infrastructure</a:t>
            </a:r>
          </a:p>
          <a:p>
            <a:pPr lvl="1"/>
            <a:r>
              <a:rPr lang="en-US" dirty="0" smtClean="0"/>
              <a:t>Bylaw Review</a:t>
            </a:r>
          </a:p>
          <a:p>
            <a:pPr lvl="1"/>
            <a:r>
              <a:rPr lang="en-US" dirty="0" smtClean="0"/>
              <a:t>Buffer Zones</a:t>
            </a:r>
          </a:p>
          <a:p>
            <a:pPr lvl="1"/>
            <a:r>
              <a:rPr lang="en-US" dirty="0" smtClean="0"/>
              <a:t>Rain Gardens </a:t>
            </a:r>
          </a:p>
          <a:p>
            <a:pPr lvl="1"/>
            <a:r>
              <a:rPr lang="en-US" dirty="0" smtClean="0"/>
              <a:t>Berms</a:t>
            </a:r>
          </a:p>
          <a:p>
            <a:pPr lvl="1"/>
            <a:r>
              <a:rPr lang="en-US" dirty="0" err="1" smtClean="0"/>
              <a:t>Sewering</a:t>
            </a:r>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dirty="0"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17</a:t>
            </a:fld>
            <a:endParaRPr lang="en-US"/>
          </a:p>
        </p:txBody>
      </p:sp>
      <p:pic>
        <p:nvPicPr>
          <p:cNvPr id="3074" name="Picture 2" descr="Solar Bee Pan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873" y="3785061"/>
            <a:ext cx="4449856" cy="16909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4024824" y="2226961"/>
            <a:ext cx="1796856" cy="1195726"/>
          </a:xfrm>
          <a:prstGeom prst="rect">
            <a:avLst/>
          </a:prstGeom>
        </p:spPr>
      </p:pic>
      <p:pic>
        <p:nvPicPr>
          <p:cNvPr id="11" name="Picture 10"/>
          <p:cNvPicPr>
            <a:picLocks noChangeAspect="1"/>
          </p:cNvPicPr>
          <p:nvPr/>
        </p:nvPicPr>
        <p:blipFill>
          <a:blip r:embed="rId4"/>
          <a:stretch>
            <a:fillRect/>
          </a:stretch>
        </p:blipFill>
        <p:spPr>
          <a:xfrm>
            <a:off x="8949170" y="3785061"/>
            <a:ext cx="2257501" cy="1690947"/>
          </a:xfrm>
          <a:prstGeom prst="rect">
            <a:avLst/>
          </a:prstGeom>
        </p:spPr>
      </p:pic>
    </p:spTree>
    <p:extLst>
      <p:ext uri="{BB962C8B-B14F-4D97-AF65-F5344CB8AC3E}">
        <p14:creationId xmlns:p14="http://schemas.microsoft.com/office/powerpoint/2010/main" val="165128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Santuit Pond</a:t>
            </a:r>
            <a:endParaRPr lang="en-US" dirty="0"/>
          </a:p>
        </p:txBody>
      </p:sp>
      <p:sp>
        <p:nvSpPr>
          <p:cNvPr id="3" name="Content Placeholder 2"/>
          <p:cNvSpPr>
            <a:spLocks noGrp="1"/>
          </p:cNvSpPr>
          <p:nvPr>
            <p:ph idx="1"/>
          </p:nvPr>
        </p:nvSpPr>
        <p:spPr>
          <a:xfrm>
            <a:off x="1066800" y="1693718"/>
            <a:ext cx="10058400" cy="4341322"/>
          </a:xfrm>
        </p:spPr>
        <p:txBody>
          <a:bodyPr>
            <a:normAutofit fontScale="92500" lnSpcReduction="20000"/>
          </a:bodyPr>
          <a:lstStyle/>
          <a:p>
            <a:r>
              <a:rPr lang="en-US" dirty="0" smtClean="0"/>
              <a:t>2019- Present - Tribe / Town Dredging Feasibility Study -  Army Corps. Of </a:t>
            </a:r>
            <a:r>
              <a:rPr lang="en-US" dirty="0"/>
              <a:t>Engineers : </a:t>
            </a:r>
            <a:r>
              <a:rPr lang="en-US" dirty="0" smtClean="0"/>
              <a:t>Original Proposal was to dredge nutrient latent  sediments from the pond, but sediments were found to be rich is arsenic. The arsenic concentrations prohibited the Army Corps. from dredging the pond to reduce nutrients. The project then became solely for habitat restoration for the alewife herring.  The </a:t>
            </a:r>
            <a:r>
              <a:rPr lang="en-US" dirty="0"/>
              <a:t>U.S. Army Corps of Engineers, New England District (USACE) is proposing an Aquatic Ecosystem Restoration project for Santuit Pond </a:t>
            </a:r>
            <a:r>
              <a:rPr lang="en-US" dirty="0" smtClean="0"/>
              <a:t>to </a:t>
            </a:r>
            <a:r>
              <a:rPr lang="en-US" dirty="0"/>
              <a:t>consider alternatives to restore aquatic </a:t>
            </a:r>
            <a:r>
              <a:rPr lang="en-US" dirty="0" smtClean="0"/>
              <a:t>habitat. The </a:t>
            </a:r>
            <a:r>
              <a:rPr lang="en-US" dirty="0"/>
              <a:t>study is being conducted under Section 206 of the Water Resources Development Act of 1996 (WRDA), as amended, in cooperation with the Mashpee Wampanoag Tribe, the Non-Federal Sponsor, and the Town of Mashpee</a:t>
            </a:r>
            <a:r>
              <a:rPr lang="en-US" dirty="0" smtClean="0"/>
              <a:t>.</a:t>
            </a:r>
          </a:p>
          <a:p>
            <a:r>
              <a:rPr lang="en-US" dirty="0" smtClean="0"/>
              <a:t>Arsenic accumulation is most likely from continual pesticide use within the Santuit Pond Watershed. </a:t>
            </a:r>
            <a:endParaRPr lang="en-US" dirty="0"/>
          </a:p>
          <a:p>
            <a:r>
              <a:rPr lang="en-US" dirty="0" smtClean="0"/>
              <a:t>2021 – Order for Properties within 300’ of Santuit Pond- Mashpee Board of Health: Homeowners ordered to 1.) Conduct an Onsite Septic Inspection 2.) Pump Their System</a:t>
            </a:r>
          </a:p>
          <a:p>
            <a:pPr lvl="2"/>
            <a:r>
              <a:rPr lang="en-US" dirty="0" smtClean="0"/>
              <a:t>Results Dec.2021 :  Of the 118 properties, 90 are now considered fully compliant </a:t>
            </a:r>
          </a:p>
          <a:p>
            <a:pPr marL="1371400" lvl="5" indent="0">
              <a:buNone/>
            </a:pPr>
            <a:r>
              <a:rPr lang="en-US" dirty="0"/>
              <a:t> </a:t>
            </a:r>
            <a:r>
              <a:rPr lang="en-US" dirty="0" smtClean="0"/>
              <a:t> </a:t>
            </a:r>
            <a:r>
              <a:rPr lang="en-US" dirty="0" smtClean="0">
                <a:solidFill>
                  <a:schemeClr val="tx1"/>
                </a:solidFill>
              </a:rPr>
              <a:t>10 properties have complied with the inspection component only </a:t>
            </a:r>
          </a:p>
          <a:p>
            <a:pPr marL="1371400" lvl="5" indent="0">
              <a:buNone/>
            </a:pPr>
            <a:r>
              <a:rPr lang="en-US" dirty="0">
                <a:solidFill>
                  <a:schemeClr val="tx1"/>
                </a:solidFill>
              </a:rPr>
              <a:t> </a:t>
            </a:r>
            <a:r>
              <a:rPr lang="en-US" dirty="0" smtClean="0">
                <a:solidFill>
                  <a:schemeClr val="tx1"/>
                </a:solidFill>
              </a:rPr>
              <a:t>  21 Failures were identified which included 7 cesspools </a:t>
            </a:r>
          </a:p>
          <a:p>
            <a:pPr marL="1371400" lvl="5" indent="0">
              <a:buNone/>
            </a:pPr>
            <a:r>
              <a:rPr lang="en-US" dirty="0" smtClean="0">
                <a:solidFill>
                  <a:schemeClr val="tx1"/>
                </a:solidFill>
              </a:rPr>
              <a:t>   4 Properties have installed I/A Nutrient Reducing Systems</a:t>
            </a:r>
            <a:endParaRPr lang="en-US" dirty="0"/>
          </a:p>
          <a:p>
            <a:r>
              <a:rPr lang="en-US" dirty="0" smtClean="0"/>
              <a:t>2021/2022 – Phase 2 </a:t>
            </a:r>
            <a:r>
              <a:rPr lang="en-US" dirty="0" err="1" smtClean="0"/>
              <a:t>Sewering</a:t>
            </a:r>
            <a:r>
              <a:rPr lang="en-US" dirty="0" smtClean="0"/>
              <a:t>? </a:t>
            </a:r>
          </a:p>
          <a:p>
            <a:pPr lvl="1"/>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18</a:t>
            </a:fld>
            <a:endParaRPr lang="en-US"/>
          </a:p>
        </p:txBody>
      </p:sp>
    </p:spTree>
    <p:extLst>
      <p:ext uri="{BB962C8B-B14F-4D97-AF65-F5344CB8AC3E}">
        <p14:creationId xmlns:p14="http://schemas.microsoft.com/office/powerpoint/2010/main" val="184573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071" y="914399"/>
            <a:ext cx="10058400" cy="1371600"/>
          </a:xfrm>
        </p:spPr>
        <p:txBody>
          <a:bodyPr>
            <a:normAutofit fontScale="90000"/>
          </a:bodyPr>
          <a:lstStyle/>
          <a:p>
            <a:r>
              <a:rPr lang="en-US" sz="4400" dirty="0" smtClean="0"/>
              <a:t>SNEP Network Technical Assistance and Scope </a:t>
            </a:r>
            <a:r>
              <a:rPr lang="en-US" dirty="0" smtClean="0"/>
              <a:t/>
            </a:r>
            <a:br>
              <a:rPr lang="en-US" dirty="0" smtClean="0"/>
            </a:br>
            <a:endParaRPr lang="en-US" dirty="0"/>
          </a:p>
        </p:txBody>
      </p:sp>
      <p:sp>
        <p:nvSpPr>
          <p:cNvPr id="3" name="Content Placeholder 2"/>
          <p:cNvSpPr>
            <a:spLocks noGrp="1"/>
          </p:cNvSpPr>
          <p:nvPr>
            <p:ph idx="1"/>
          </p:nvPr>
        </p:nvSpPr>
        <p:spPr>
          <a:xfrm>
            <a:off x="1066799" y="2130137"/>
            <a:ext cx="10196945" cy="4084398"/>
          </a:xfrm>
        </p:spPr>
        <p:txBody>
          <a:bodyPr>
            <a:normAutofit fontScale="25000" lnSpcReduction="20000"/>
          </a:bodyPr>
          <a:lstStyle/>
          <a:p>
            <a:r>
              <a:rPr lang="en-US" sz="12800" dirty="0" smtClean="0"/>
              <a:t>Training (Town and Tribe) to develop conceptual design(s) for stormwater retrofits and green infrastructure solutions to address identified problems. </a:t>
            </a:r>
          </a:p>
          <a:p>
            <a:r>
              <a:rPr lang="en-US" sz="12800" dirty="0" smtClean="0"/>
              <a:t>Contractor assistance to evaluate interim measures to address the phosphorus loading in Santuit Pond. </a:t>
            </a:r>
          </a:p>
          <a:p>
            <a:r>
              <a:rPr lang="en-US" sz="12800" dirty="0" smtClean="0"/>
              <a:t>Santuit Pond Watershed Based Plan (WBP) using the </a:t>
            </a:r>
            <a:r>
              <a:rPr lang="en-US" sz="12800" dirty="0" err="1" smtClean="0"/>
              <a:t>MassDEP</a:t>
            </a:r>
            <a:r>
              <a:rPr lang="en-US" sz="12800" dirty="0" smtClean="0"/>
              <a:t> WBP Tool Kit. </a:t>
            </a:r>
          </a:p>
          <a:p>
            <a:pPr marL="0" indent="0">
              <a:buNone/>
            </a:pPr>
            <a:r>
              <a:rPr lang="en-US" dirty="0" smtClean="0"/>
              <a:t> </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19</a:t>
            </a:fld>
            <a:endParaRPr lang="en-US"/>
          </a:p>
        </p:txBody>
      </p:sp>
    </p:spTree>
    <p:extLst>
      <p:ext uri="{BB962C8B-B14F-4D97-AF65-F5344CB8AC3E}">
        <p14:creationId xmlns:p14="http://schemas.microsoft.com/office/powerpoint/2010/main" val="16469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2</a:t>
            </a:fld>
            <a:endParaRPr lang="en-US"/>
          </a:p>
        </p:txBody>
      </p:sp>
      <p:pic>
        <p:nvPicPr>
          <p:cNvPr id="7" name="Picture 6"/>
          <p:cNvPicPr>
            <a:picLocks noChangeAspect="1"/>
          </p:cNvPicPr>
          <p:nvPr/>
        </p:nvPicPr>
        <p:blipFill>
          <a:blip r:embed="rId2"/>
          <a:stretch>
            <a:fillRect/>
          </a:stretch>
        </p:blipFill>
        <p:spPr>
          <a:xfrm>
            <a:off x="999587" y="555267"/>
            <a:ext cx="4623451" cy="5787284"/>
          </a:xfrm>
          <a:prstGeom prst="rect">
            <a:avLst/>
          </a:prstGeom>
        </p:spPr>
      </p:pic>
      <p:pic>
        <p:nvPicPr>
          <p:cNvPr id="8" name="Picture 7"/>
          <p:cNvPicPr>
            <a:picLocks noChangeAspect="1"/>
          </p:cNvPicPr>
          <p:nvPr/>
        </p:nvPicPr>
        <p:blipFill>
          <a:blip r:embed="rId3"/>
          <a:stretch>
            <a:fillRect/>
          </a:stretch>
        </p:blipFill>
        <p:spPr>
          <a:xfrm>
            <a:off x="5769644" y="986333"/>
            <a:ext cx="5864791" cy="4797136"/>
          </a:xfrm>
          <a:prstGeom prst="rect">
            <a:avLst/>
          </a:prstGeom>
        </p:spPr>
      </p:pic>
    </p:spTree>
    <p:extLst>
      <p:ext uri="{BB962C8B-B14F-4D97-AF65-F5344CB8AC3E}">
        <p14:creationId xmlns:p14="http://schemas.microsoft.com/office/powerpoint/2010/main" val="161446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Sources of Phosphorus: </a:t>
            </a:r>
            <a:br>
              <a:rPr lang="en-US" dirty="0" smtClean="0"/>
            </a:b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20</a:t>
            </a:fld>
            <a:endParaRPr lang="en-US"/>
          </a:p>
        </p:txBody>
      </p:sp>
      <p:pic>
        <p:nvPicPr>
          <p:cNvPr id="7" name="Google Shape;138;p7"/>
          <p:cNvPicPr preferRelativeResize="0">
            <a:picLocks noGrp="1"/>
          </p:cNvPicPr>
          <p:nvPr>
            <p:ph idx="1"/>
          </p:nvPr>
        </p:nvPicPr>
        <p:blipFill rotWithShape="1">
          <a:blip r:embed="rId2">
            <a:alphaModFix/>
          </a:blip>
          <a:srcRect/>
          <a:stretch/>
        </p:blipFill>
        <p:spPr>
          <a:xfrm>
            <a:off x="1066800" y="1469592"/>
            <a:ext cx="3785755" cy="4598699"/>
          </a:xfrm>
          <a:prstGeom prst="rect">
            <a:avLst/>
          </a:prstGeom>
          <a:noFill/>
          <a:ln>
            <a:noFill/>
          </a:ln>
        </p:spPr>
      </p:pic>
      <p:sp>
        <p:nvSpPr>
          <p:cNvPr id="8" name="Google Shape;136;p7"/>
          <p:cNvSpPr txBox="1"/>
          <p:nvPr/>
        </p:nvSpPr>
        <p:spPr>
          <a:xfrm>
            <a:off x="4959858" y="1469592"/>
            <a:ext cx="6981524" cy="4561727"/>
          </a:xfrm>
          <a:prstGeom prst="rect">
            <a:avLst/>
          </a:prstGeom>
          <a:noFill/>
          <a:ln>
            <a:noFill/>
          </a:ln>
        </p:spPr>
        <p:txBody>
          <a:bodyPr spcFirstLastPara="1" wrap="square" lIns="121900" tIns="60933" rIns="121900" bIns="60933" anchor="t" anchorCtr="0">
            <a:noAutofit/>
          </a:bodyPr>
          <a:lstStyle/>
          <a:p>
            <a:pPr>
              <a:buClr>
                <a:srgbClr val="000000"/>
              </a:buClr>
              <a:buSzPts val="3200"/>
            </a:pPr>
            <a:r>
              <a:rPr lang="en-US" sz="4267" dirty="0">
                <a:solidFill>
                  <a:schemeClr val="accent1">
                    <a:lumMod val="40000"/>
                    <a:lumOff val="60000"/>
                  </a:schemeClr>
                </a:solidFill>
                <a:latin typeface="Trebuchet MS"/>
                <a:ea typeface="Arial"/>
                <a:cs typeface="Trebuchet MS"/>
                <a:sym typeface="Arial"/>
              </a:rPr>
              <a:t>#1 Internal Nutrient Cycling (78%)</a:t>
            </a:r>
            <a:endParaRPr sz="1867" dirty="0">
              <a:solidFill>
                <a:schemeClr val="accent1">
                  <a:lumMod val="40000"/>
                  <a:lumOff val="60000"/>
                </a:schemeClr>
              </a:solidFill>
              <a:latin typeface="Trebuchet MS"/>
              <a:ea typeface="Arial"/>
              <a:cs typeface="Trebuchet MS"/>
              <a:sym typeface="Arial"/>
            </a:endParaRPr>
          </a:p>
          <a:p>
            <a:pPr>
              <a:buClr>
                <a:srgbClr val="000000"/>
              </a:buClr>
              <a:buSzPts val="3200"/>
            </a:pPr>
            <a:r>
              <a:rPr lang="en-US" sz="4267" dirty="0">
                <a:solidFill>
                  <a:schemeClr val="accent1">
                    <a:lumMod val="40000"/>
                    <a:lumOff val="60000"/>
                  </a:schemeClr>
                </a:solidFill>
                <a:latin typeface="Trebuchet MS"/>
                <a:ea typeface="Arial"/>
                <a:cs typeface="Trebuchet MS"/>
                <a:sym typeface="Arial"/>
              </a:rPr>
              <a:t>#2 Stormwater Runoff (13%)</a:t>
            </a:r>
            <a:endParaRPr sz="1867" dirty="0">
              <a:solidFill>
                <a:schemeClr val="accent1">
                  <a:lumMod val="40000"/>
                  <a:lumOff val="60000"/>
                </a:schemeClr>
              </a:solidFill>
              <a:latin typeface="Trebuchet MS"/>
              <a:ea typeface="Arial"/>
              <a:cs typeface="Trebuchet MS"/>
              <a:sym typeface="Arial"/>
            </a:endParaRPr>
          </a:p>
          <a:p>
            <a:pPr>
              <a:buClr>
                <a:srgbClr val="000000"/>
              </a:buClr>
              <a:buSzPts val="3200"/>
            </a:pPr>
            <a:r>
              <a:rPr lang="en-US" sz="4267" dirty="0">
                <a:solidFill>
                  <a:schemeClr val="accent1">
                    <a:lumMod val="40000"/>
                    <a:lumOff val="60000"/>
                  </a:schemeClr>
                </a:solidFill>
                <a:latin typeface="Trebuchet MS"/>
                <a:ea typeface="Arial"/>
                <a:cs typeface="Trebuchet MS"/>
                <a:sym typeface="Arial"/>
              </a:rPr>
              <a:t>#3 Septic Systems (5%)</a:t>
            </a:r>
            <a:endParaRPr sz="1867" dirty="0">
              <a:solidFill>
                <a:schemeClr val="accent1">
                  <a:lumMod val="40000"/>
                  <a:lumOff val="60000"/>
                </a:schemeClr>
              </a:solidFill>
              <a:latin typeface="Trebuchet MS"/>
              <a:ea typeface="Arial"/>
              <a:cs typeface="Trebuchet MS"/>
              <a:sym typeface="Arial"/>
            </a:endParaRPr>
          </a:p>
          <a:p>
            <a:pPr>
              <a:buClr>
                <a:srgbClr val="000000"/>
              </a:buClr>
              <a:buSzPts val="3200"/>
            </a:pPr>
            <a:r>
              <a:rPr lang="en-US" sz="4267" dirty="0">
                <a:solidFill>
                  <a:schemeClr val="accent1">
                    <a:lumMod val="40000"/>
                    <a:lumOff val="60000"/>
                  </a:schemeClr>
                </a:solidFill>
                <a:latin typeface="Trebuchet MS"/>
                <a:ea typeface="Arial"/>
                <a:cs typeface="Trebuchet MS"/>
                <a:sym typeface="Arial"/>
              </a:rPr>
              <a:t>#4 Cranberry bogs ( 3%)</a:t>
            </a:r>
            <a:endParaRPr sz="1867" dirty="0">
              <a:solidFill>
                <a:schemeClr val="accent1">
                  <a:lumMod val="40000"/>
                  <a:lumOff val="60000"/>
                </a:schemeClr>
              </a:solidFill>
              <a:latin typeface="Trebuchet MS"/>
              <a:ea typeface="Arial"/>
              <a:cs typeface="Trebuchet MS"/>
              <a:sym typeface="Arial"/>
            </a:endParaRPr>
          </a:p>
          <a:p>
            <a:pPr>
              <a:buClr>
                <a:srgbClr val="000000"/>
              </a:buClr>
              <a:buSzPts val="1400"/>
            </a:pPr>
            <a:endParaRPr sz="1867" dirty="0">
              <a:solidFill>
                <a:srgbClr val="000000"/>
              </a:solidFill>
              <a:latin typeface="Trebuchet MS"/>
              <a:ea typeface="Arial"/>
              <a:cs typeface="Trebuchet MS"/>
              <a:sym typeface="Arial"/>
            </a:endParaRPr>
          </a:p>
          <a:p>
            <a:pPr>
              <a:buClr>
                <a:srgbClr val="000000"/>
              </a:buClr>
              <a:buSzPts val="1400"/>
            </a:pPr>
            <a:r>
              <a:rPr lang="en-US" sz="1867" i="1" dirty="0">
                <a:latin typeface="Trebuchet MS"/>
                <a:ea typeface="Arial"/>
                <a:cs typeface="Trebuchet MS"/>
                <a:sym typeface="Arial"/>
              </a:rPr>
              <a:t>Source: Lake Diagnostic Feasibility Study, AECOM, 2010</a:t>
            </a:r>
            <a:endParaRPr sz="1867" i="1" dirty="0">
              <a:latin typeface="Trebuchet MS"/>
              <a:ea typeface="Arial"/>
              <a:cs typeface="Trebuchet MS"/>
              <a:sym typeface="Arial"/>
            </a:endParaRPr>
          </a:p>
          <a:p>
            <a:pPr>
              <a:buClr>
                <a:srgbClr val="000000"/>
              </a:buClr>
              <a:buSzPts val="3200"/>
            </a:pPr>
            <a:endParaRPr sz="4267" dirty="0">
              <a:solidFill>
                <a:srgbClr val="000000"/>
              </a:solidFill>
              <a:latin typeface="Arial"/>
              <a:ea typeface="Arial"/>
              <a:cs typeface="Arial"/>
              <a:sym typeface="Arial"/>
            </a:endParaRPr>
          </a:p>
          <a:p>
            <a:pPr>
              <a:buClr>
                <a:srgbClr val="000000"/>
              </a:buClr>
              <a:buSzPts val="3200"/>
            </a:pPr>
            <a:endParaRPr sz="4267" dirty="0">
              <a:solidFill>
                <a:srgbClr val="000000"/>
              </a:solidFill>
              <a:latin typeface="Arial"/>
              <a:ea typeface="Arial"/>
              <a:cs typeface="Arial"/>
              <a:sym typeface="Arial"/>
            </a:endParaRPr>
          </a:p>
          <a:p>
            <a:pPr>
              <a:buClr>
                <a:srgbClr val="000000"/>
              </a:buClr>
              <a:buSzPts val="3200"/>
            </a:pPr>
            <a:endParaRPr sz="42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4188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944366"/>
          </a:xfrm>
        </p:spPr>
        <p:txBody>
          <a:bodyPr>
            <a:normAutofit fontScale="90000"/>
          </a:bodyPr>
          <a:lstStyle/>
          <a:p>
            <a:r>
              <a:rPr lang="en-US" dirty="0"/>
              <a:t>Santuit Pond Watershed Based Plan</a:t>
            </a:r>
          </a:p>
        </p:txBody>
      </p:sp>
      <p:sp>
        <p:nvSpPr>
          <p:cNvPr id="3" name="Content Placeholder 2"/>
          <p:cNvSpPr>
            <a:spLocks noGrp="1"/>
          </p:cNvSpPr>
          <p:nvPr>
            <p:ph idx="1"/>
          </p:nvPr>
        </p:nvSpPr>
        <p:spPr>
          <a:xfrm>
            <a:off x="1066800" y="1693718"/>
            <a:ext cx="5157355" cy="4341322"/>
          </a:xfrm>
        </p:spPr>
        <p:txBody>
          <a:bodyPr>
            <a:normAutofit fontScale="92500" lnSpcReduction="10000"/>
          </a:bodyPr>
          <a:lstStyle/>
          <a:p>
            <a:pPr marL="457189" indent="-457189">
              <a:buClr>
                <a:srgbClr val="808084"/>
              </a:buClr>
              <a:buSzPts val="2400"/>
              <a:buFont typeface="Arial"/>
              <a:buChar char="•"/>
            </a:pPr>
            <a:r>
              <a:rPr lang="en-US" sz="2400" dirty="0">
                <a:latin typeface="Trebuchet MS"/>
                <a:ea typeface="Trebuchet MS"/>
                <a:cs typeface="Trebuchet MS"/>
                <a:sym typeface="Trebuchet MS"/>
              </a:rPr>
              <a:t>Pull all activities into nine element plan</a:t>
            </a:r>
            <a:endParaRPr lang="en-US" sz="2400" dirty="0">
              <a:latin typeface="Trebuchet MS"/>
              <a:cs typeface="Trebuchet MS"/>
              <a:sym typeface="Arial"/>
            </a:endParaRPr>
          </a:p>
          <a:p>
            <a:pPr marL="457189" lvl="1" indent="-457189">
              <a:buClr>
                <a:srgbClr val="808084"/>
              </a:buClr>
              <a:buSzPts val="2400"/>
              <a:buFont typeface="Arial"/>
              <a:buChar char="•"/>
            </a:pPr>
            <a:r>
              <a:rPr lang="en-US" sz="2400" dirty="0">
                <a:latin typeface="Trebuchet MS"/>
                <a:ea typeface="Trebuchet MS"/>
                <a:cs typeface="Trebuchet MS"/>
                <a:sym typeface="Trebuchet MS"/>
              </a:rPr>
              <a:t>Stormwater retrofit 10-20 locations (</a:t>
            </a:r>
            <a:r>
              <a:rPr lang="en-US" sz="2400" dirty="0" err="1">
                <a:latin typeface="Trebuchet MS"/>
                <a:ea typeface="Trebuchet MS"/>
                <a:cs typeface="Trebuchet MS"/>
                <a:sym typeface="Trebuchet MS"/>
              </a:rPr>
              <a:t>bioretention</a:t>
            </a:r>
            <a:r>
              <a:rPr lang="en-US" sz="2400" dirty="0">
                <a:latin typeface="Trebuchet MS"/>
                <a:ea typeface="Trebuchet MS"/>
                <a:cs typeface="Trebuchet MS"/>
                <a:sym typeface="Trebuchet MS"/>
              </a:rPr>
              <a:t>, catch basin and roadway drainage retrofits, water quality swales, leaching catch basins, subsurface structures) </a:t>
            </a:r>
            <a:endParaRPr lang="en-US" sz="2400" dirty="0">
              <a:latin typeface="Trebuchet MS"/>
              <a:cs typeface="Trebuchet MS"/>
              <a:sym typeface="Arial"/>
            </a:endParaRPr>
          </a:p>
          <a:p>
            <a:pPr marL="457189" lvl="1" indent="-457189">
              <a:buClr>
                <a:srgbClr val="808084"/>
              </a:buClr>
              <a:buSzPts val="2400"/>
              <a:buFont typeface="Arial"/>
              <a:buChar char="•"/>
            </a:pPr>
            <a:r>
              <a:rPr lang="en-US" sz="2400" dirty="0">
                <a:latin typeface="Trebuchet MS"/>
                <a:ea typeface="Trebuchet MS"/>
                <a:cs typeface="Trebuchet MS"/>
                <a:sym typeface="Trebuchet MS"/>
              </a:rPr>
              <a:t>Alum Treatment </a:t>
            </a:r>
            <a:endParaRPr lang="en-US" sz="2400" dirty="0">
              <a:latin typeface="Trebuchet MS"/>
              <a:cs typeface="Trebuchet MS"/>
              <a:sym typeface="Arial"/>
            </a:endParaRPr>
          </a:p>
          <a:p>
            <a:pPr marL="457189" indent="-457189">
              <a:buClr>
                <a:srgbClr val="808084"/>
              </a:buClr>
              <a:buSzPts val="2400"/>
              <a:buFont typeface="Arial"/>
              <a:buChar char="•"/>
            </a:pPr>
            <a:r>
              <a:rPr lang="en-US" sz="2400" dirty="0">
                <a:latin typeface="Trebuchet MS"/>
                <a:ea typeface="Trebuchet MS"/>
                <a:cs typeface="Trebuchet MS"/>
                <a:sym typeface="Trebuchet MS"/>
              </a:rPr>
              <a:t>Implementation schedule and budget</a:t>
            </a:r>
          </a:p>
          <a:p>
            <a:pPr marL="457189" indent="-457189">
              <a:buClr>
                <a:srgbClr val="808084"/>
              </a:buClr>
              <a:buSzPts val="2400"/>
              <a:buFont typeface="Arial"/>
              <a:buChar char="•"/>
            </a:pPr>
            <a:r>
              <a:rPr lang="en-US" sz="2400" dirty="0">
                <a:latin typeface="Trebuchet MS"/>
                <a:cs typeface="Trebuchet MS"/>
                <a:sym typeface="Trebuchet MS"/>
              </a:rPr>
              <a:t>Apply for funding for design and Implementation</a:t>
            </a:r>
            <a:endParaRPr lang="en-US" sz="2400" dirty="0">
              <a:latin typeface="Trebuchet MS"/>
              <a:cs typeface="Trebuchet MS"/>
              <a:sym typeface="Arial"/>
            </a:endParaRPr>
          </a:p>
          <a:p>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21</a:t>
            </a:fld>
            <a:endParaRPr lang="en-US"/>
          </a:p>
        </p:txBody>
      </p:sp>
      <p:pic>
        <p:nvPicPr>
          <p:cNvPr id="7" name="Google Shape;214;p13"/>
          <p:cNvPicPr preferRelativeResize="0"/>
          <p:nvPr/>
        </p:nvPicPr>
        <p:blipFill rotWithShape="1">
          <a:blip r:embed="rId2">
            <a:alphaModFix/>
          </a:blip>
          <a:srcRect/>
          <a:stretch/>
        </p:blipFill>
        <p:spPr>
          <a:xfrm>
            <a:off x="6224155" y="1640339"/>
            <a:ext cx="4904791" cy="4448080"/>
          </a:xfrm>
          <a:prstGeom prst="rect">
            <a:avLst/>
          </a:prstGeom>
          <a:noFill/>
          <a:ln>
            <a:noFill/>
          </a:ln>
        </p:spPr>
      </p:pic>
      <p:pic>
        <p:nvPicPr>
          <p:cNvPr id="8" name="Google Shape;215;p13"/>
          <p:cNvPicPr preferRelativeResize="0"/>
          <p:nvPr/>
        </p:nvPicPr>
        <p:blipFill rotWithShape="1">
          <a:blip r:embed="rId3">
            <a:alphaModFix/>
          </a:blip>
          <a:srcRect/>
          <a:stretch/>
        </p:blipFill>
        <p:spPr>
          <a:xfrm>
            <a:off x="6776909" y="5653239"/>
            <a:ext cx="3799282" cy="763602"/>
          </a:xfrm>
          <a:prstGeom prst="rect">
            <a:avLst/>
          </a:prstGeom>
          <a:noFill/>
          <a:ln>
            <a:noFill/>
          </a:ln>
        </p:spPr>
      </p:pic>
    </p:spTree>
    <p:extLst>
      <p:ext uri="{BB962C8B-B14F-4D97-AF65-F5344CB8AC3E}">
        <p14:creationId xmlns:p14="http://schemas.microsoft.com/office/powerpoint/2010/main" val="351933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AC4C60-7469-42B0-A80D-F21F622829B4}"/>
              </a:ext>
            </a:extLst>
          </p:cNvPr>
          <p:cNvSpPr>
            <a:spLocks noGrp="1"/>
          </p:cNvSpPr>
          <p:nvPr>
            <p:ph type="title"/>
          </p:nvPr>
        </p:nvSpPr>
        <p:spPr>
          <a:xfrm>
            <a:off x="1274619" y="341258"/>
            <a:ext cx="10058400" cy="1371600"/>
          </a:xfrm>
        </p:spPr>
        <p:txBody>
          <a:bodyPr/>
          <a:lstStyle/>
          <a:p>
            <a:pPr algn="ctr"/>
            <a:r>
              <a:rPr lang="en-US" dirty="0" err="1"/>
              <a:t>Santuit</a:t>
            </a:r>
            <a:r>
              <a:rPr lang="en-US" dirty="0"/>
              <a:t> Pond Watershed</a:t>
            </a:r>
          </a:p>
        </p:txBody>
      </p:sp>
      <p:pic>
        <p:nvPicPr>
          <p:cNvPr id="7" name="Content Placeholder 6">
            <a:extLst>
              <a:ext uri="{FF2B5EF4-FFF2-40B4-BE49-F238E27FC236}">
                <a16:creationId xmlns="" xmlns:a16="http://schemas.microsoft.com/office/drawing/2014/main" id="{279FF0E4-1987-49C2-AA89-B194E33D25DF}"/>
              </a:ext>
            </a:extLst>
          </p:cNvPr>
          <p:cNvPicPr>
            <a:picLocks noGrp="1" noChangeAspect="1"/>
          </p:cNvPicPr>
          <p:nvPr>
            <p:ph idx="1"/>
          </p:nvPr>
        </p:nvPicPr>
        <p:blipFill>
          <a:blip r:embed="rId2"/>
          <a:stretch>
            <a:fillRect/>
          </a:stretch>
        </p:blipFill>
        <p:spPr>
          <a:xfrm>
            <a:off x="5459499" y="1537988"/>
            <a:ext cx="5213815" cy="4759671"/>
          </a:xfrm>
        </p:spPr>
      </p:pic>
      <p:pic>
        <p:nvPicPr>
          <p:cNvPr id="5" name="Picture 4">
            <a:extLst>
              <a:ext uri="{FF2B5EF4-FFF2-40B4-BE49-F238E27FC236}">
                <a16:creationId xmlns="" xmlns:a16="http://schemas.microsoft.com/office/drawing/2014/main" id="{F9CC7EFD-C4DE-4F5F-9B13-055E21464BE4}"/>
              </a:ext>
            </a:extLst>
          </p:cNvPr>
          <p:cNvPicPr>
            <a:picLocks noChangeAspect="1"/>
          </p:cNvPicPr>
          <p:nvPr/>
        </p:nvPicPr>
        <p:blipFill>
          <a:blip r:embed="rId3"/>
          <a:stretch>
            <a:fillRect/>
          </a:stretch>
        </p:blipFill>
        <p:spPr>
          <a:xfrm>
            <a:off x="1371203" y="1562037"/>
            <a:ext cx="3428591" cy="4735622"/>
          </a:xfrm>
          <a:prstGeom prst="rect">
            <a:avLst/>
          </a:prstGeom>
        </p:spPr>
      </p:pic>
      <p:sp>
        <p:nvSpPr>
          <p:cNvPr id="8" name="TextBox 7">
            <a:extLst>
              <a:ext uri="{FF2B5EF4-FFF2-40B4-BE49-F238E27FC236}">
                <a16:creationId xmlns="" xmlns:a16="http://schemas.microsoft.com/office/drawing/2014/main" id="{55D31BAD-905E-4C59-B83D-14D02CEEE70F}"/>
              </a:ext>
            </a:extLst>
          </p:cNvPr>
          <p:cNvSpPr txBox="1"/>
          <p:nvPr/>
        </p:nvSpPr>
        <p:spPr>
          <a:xfrm>
            <a:off x="479394" y="6430851"/>
            <a:ext cx="979755" cy="261610"/>
          </a:xfrm>
          <a:prstGeom prst="rect">
            <a:avLst/>
          </a:prstGeom>
          <a:noFill/>
        </p:spPr>
        <p:txBody>
          <a:bodyPr wrap="none" rtlCol="0">
            <a:spAutoFit/>
          </a:bodyPr>
          <a:lstStyle/>
          <a:p>
            <a:r>
              <a:rPr lang="en-US" sz="1100" dirty="0"/>
              <a:t>AECOM, 2010</a:t>
            </a:r>
          </a:p>
        </p:txBody>
      </p:sp>
    </p:spTree>
    <p:extLst>
      <p:ext uri="{BB962C8B-B14F-4D97-AF65-F5344CB8AC3E}">
        <p14:creationId xmlns:p14="http://schemas.microsoft.com/office/powerpoint/2010/main" val="68480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Santuit’ s Future:</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23</a:t>
            </a:fld>
            <a:endParaRPr lang="en-US"/>
          </a:p>
        </p:txBody>
      </p:sp>
      <p:pic>
        <p:nvPicPr>
          <p:cNvPr id="8" name="Content Placeholder 7"/>
          <p:cNvPicPr>
            <a:picLocks noGrp="1" noChangeAspect="1"/>
          </p:cNvPicPr>
          <p:nvPr>
            <p:ph idx="1"/>
          </p:nvPr>
        </p:nvPicPr>
        <p:blipFill>
          <a:blip r:embed="rId2"/>
          <a:stretch>
            <a:fillRect/>
          </a:stretch>
        </p:blipFill>
        <p:spPr>
          <a:xfrm>
            <a:off x="3132664" y="2242793"/>
            <a:ext cx="1419798" cy="1531541"/>
          </a:xfrm>
          <a:prstGeom prst="rect">
            <a:avLst/>
          </a:prstGeom>
        </p:spPr>
      </p:pic>
      <p:pic>
        <p:nvPicPr>
          <p:cNvPr id="9" name="Picture 8"/>
          <p:cNvPicPr>
            <a:picLocks noChangeAspect="1"/>
          </p:cNvPicPr>
          <p:nvPr/>
        </p:nvPicPr>
        <p:blipFill>
          <a:blip r:embed="rId3"/>
          <a:stretch>
            <a:fillRect/>
          </a:stretch>
        </p:blipFill>
        <p:spPr>
          <a:xfrm>
            <a:off x="8154633" y="4215403"/>
            <a:ext cx="2970567" cy="1561943"/>
          </a:xfrm>
          <a:prstGeom prst="rect">
            <a:avLst/>
          </a:prstGeom>
        </p:spPr>
      </p:pic>
      <p:pic>
        <p:nvPicPr>
          <p:cNvPr id="10" name="Picture 9"/>
          <p:cNvPicPr>
            <a:picLocks noChangeAspect="1"/>
          </p:cNvPicPr>
          <p:nvPr/>
        </p:nvPicPr>
        <p:blipFill>
          <a:blip r:embed="rId4"/>
          <a:stretch>
            <a:fillRect/>
          </a:stretch>
        </p:blipFill>
        <p:spPr>
          <a:xfrm>
            <a:off x="4947905" y="2242794"/>
            <a:ext cx="2296190" cy="1531541"/>
          </a:xfrm>
          <a:prstGeom prst="rect">
            <a:avLst/>
          </a:prstGeom>
        </p:spPr>
      </p:pic>
      <p:pic>
        <p:nvPicPr>
          <p:cNvPr id="11" name="Picture 10"/>
          <p:cNvPicPr>
            <a:picLocks noChangeAspect="1"/>
          </p:cNvPicPr>
          <p:nvPr/>
        </p:nvPicPr>
        <p:blipFill>
          <a:blip r:embed="rId5"/>
          <a:stretch>
            <a:fillRect/>
          </a:stretch>
        </p:blipFill>
        <p:spPr>
          <a:xfrm>
            <a:off x="690344" y="2237939"/>
            <a:ext cx="1988735" cy="1536395"/>
          </a:xfrm>
          <a:prstGeom prst="rect">
            <a:avLst/>
          </a:prstGeom>
        </p:spPr>
      </p:pic>
      <p:pic>
        <p:nvPicPr>
          <p:cNvPr id="12" name="Picture 11"/>
          <p:cNvPicPr>
            <a:picLocks noChangeAspect="1"/>
          </p:cNvPicPr>
          <p:nvPr/>
        </p:nvPicPr>
        <p:blipFill>
          <a:blip r:embed="rId6"/>
          <a:stretch>
            <a:fillRect/>
          </a:stretch>
        </p:blipFill>
        <p:spPr>
          <a:xfrm>
            <a:off x="7639538" y="2237938"/>
            <a:ext cx="3486854" cy="1536395"/>
          </a:xfrm>
          <a:prstGeom prst="rect">
            <a:avLst/>
          </a:prstGeom>
        </p:spPr>
      </p:pic>
      <p:pic>
        <p:nvPicPr>
          <p:cNvPr id="13" name="Picture 12"/>
          <p:cNvPicPr>
            <a:picLocks noChangeAspect="1"/>
          </p:cNvPicPr>
          <p:nvPr/>
        </p:nvPicPr>
        <p:blipFill rotWithShape="1">
          <a:blip r:embed="rId7"/>
          <a:srcRect l="49112" t="4157" r="4018" b="58869"/>
          <a:stretch/>
        </p:blipFill>
        <p:spPr>
          <a:xfrm>
            <a:off x="5992521" y="3975655"/>
            <a:ext cx="1719891" cy="2076155"/>
          </a:xfrm>
          <a:prstGeom prst="rect">
            <a:avLst/>
          </a:prstGeom>
        </p:spPr>
      </p:pic>
      <p:pic>
        <p:nvPicPr>
          <p:cNvPr id="14" name="Picture 13"/>
          <p:cNvPicPr>
            <a:picLocks noChangeAspect="1"/>
          </p:cNvPicPr>
          <p:nvPr/>
        </p:nvPicPr>
        <p:blipFill>
          <a:blip r:embed="rId8"/>
          <a:stretch>
            <a:fillRect/>
          </a:stretch>
        </p:blipFill>
        <p:spPr>
          <a:xfrm>
            <a:off x="690345" y="3987651"/>
            <a:ext cx="1664498" cy="1664498"/>
          </a:xfrm>
          <a:prstGeom prst="rect">
            <a:avLst/>
          </a:prstGeom>
        </p:spPr>
      </p:pic>
      <p:pic>
        <p:nvPicPr>
          <p:cNvPr id="15" name="Picture 14"/>
          <p:cNvPicPr>
            <a:picLocks noChangeAspect="1"/>
          </p:cNvPicPr>
          <p:nvPr/>
        </p:nvPicPr>
        <p:blipFill>
          <a:blip r:embed="rId9"/>
          <a:stretch>
            <a:fillRect/>
          </a:stretch>
        </p:blipFill>
        <p:spPr>
          <a:xfrm>
            <a:off x="2792557" y="4002933"/>
            <a:ext cx="2762250" cy="1657350"/>
          </a:xfrm>
          <a:prstGeom prst="rect">
            <a:avLst/>
          </a:prstGeom>
        </p:spPr>
      </p:pic>
      <p:sp>
        <p:nvSpPr>
          <p:cNvPr id="17" name="Plus 16"/>
          <p:cNvSpPr/>
          <p:nvPr/>
        </p:nvSpPr>
        <p:spPr>
          <a:xfrm>
            <a:off x="2706747" y="2844256"/>
            <a:ext cx="340107" cy="30133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0"/>
          <a:stretch>
            <a:fillRect/>
          </a:stretch>
        </p:blipFill>
        <p:spPr>
          <a:xfrm>
            <a:off x="4638272" y="2871535"/>
            <a:ext cx="268247" cy="237765"/>
          </a:xfrm>
          <a:prstGeom prst="rect">
            <a:avLst/>
          </a:prstGeom>
        </p:spPr>
      </p:pic>
      <p:pic>
        <p:nvPicPr>
          <p:cNvPr id="19" name="Picture 18"/>
          <p:cNvPicPr>
            <a:picLocks noChangeAspect="1"/>
          </p:cNvPicPr>
          <p:nvPr/>
        </p:nvPicPr>
        <p:blipFill>
          <a:blip r:embed="rId11"/>
          <a:stretch>
            <a:fillRect/>
          </a:stretch>
        </p:blipFill>
        <p:spPr>
          <a:xfrm>
            <a:off x="7333972" y="2887252"/>
            <a:ext cx="268247" cy="237765"/>
          </a:xfrm>
          <a:prstGeom prst="rect">
            <a:avLst/>
          </a:prstGeom>
        </p:spPr>
      </p:pic>
      <p:pic>
        <p:nvPicPr>
          <p:cNvPr id="20" name="Picture 19"/>
          <p:cNvPicPr>
            <a:picLocks noChangeAspect="1"/>
          </p:cNvPicPr>
          <p:nvPr/>
        </p:nvPicPr>
        <p:blipFill>
          <a:blip r:embed="rId12"/>
          <a:stretch>
            <a:fillRect/>
          </a:stretch>
        </p:blipFill>
        <p:spPr>
          <a:xfrm>
            <a:off x="11387711" y="2887252"/>
            <a:ext cx="268247" cy="237765"/>
          </a:xfrm>
          <a:prstGeom prst="rect">
            <a:avLst/>
          </a:prstGeom>
        </p:spPr>
      </p:pic>
      <p:pic>
        <p:nvPicPr>
          <p:cNvPr id="21" name="Picture 20"/>
          <p:cNvPicPr>
            <a:picLocks noChangeAspect="1"/>
          </p:cNvPicPr>
          <p:nvPr/>
        </p:nvPicPr>
        <p:blipFill>
          <a:blip r:embed="rId13"/>
          <a:stretch>
            <a:fillRect/>
          </a:stretch>
        </p:blipFill>
        <p:spPr>
          <a:xfrm>
            <a:off x="2437323" y="4593843"/>
            <a:ext cx="268247" cy="237765"/>
          </a:xfrm>
          <a:prstGeom prst="rect">
            <a:avLst/>
          </a:prstGeom>
        </p:spPr>
      </p:pic>
      <p:pic>
        <p:nvPicPr>
          <p:cNvPr id="22" name="Picture 21"/>
          <p:cNvPicPr>
            <a:picLocks noChangeAspect="1"/>
          </p:cNvPicPr>
          <p:nvPr/>
        </p:nvPicPr>
        <p:blipFill>
          <a:blip r:embed="rId13"/>
          <a:stretch>
            <a:fillRect/>
          </a:stretch>
        </p:blipFill>
        <p:spPr>
          <a:xfrm>
            <a:off x="5637287" y="4593843"/>
            <a:ext cx="268247" cy="237765"/>
          </a:xfrm>
          <a:prstGeom prst="rect">
            <a:avLst/>
          </a:prstGeom>
        </p:spPr>
      </p:pic>
      <p:sp>
        <p:nvSpPr>
          <p:cNvPr id="23" name="Equal 22"/>
          <p:cNvSpPr/>
          <p:nvPr/>
        </p:nvSpPr>
        <p:spPr>
          <a:xfrm>
            <a:off x="7758159" y="4563731"/>
            <a:ext cx="350727" cy="30317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4062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Santuit Water Quality Data </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24</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957443029"/>
              </p:ext>
            </p:extLst>
          </p:nvPr>
        </p:nvGraphicFramePr>
        <p:xfrm>
          <a:off x="1066798" y="1785121"/>
          <a:ext cx="10602192" cy="3836748"/>
        </p:xfrm>
        <a:graphic>
          <a:graphicData uri="http://schemas.openxmlformats.org/drawingml/2006/table">
            <a:tbl>
              <a:tblPr firstRow="1" bandRow="1">
                <a:tableStyleId>{3B4B98B0-60AC-42C2-AFA5-B58CD77FA1E5}</a:tableStyleId>
              </a:tblPr>
              <a:tblGrid>
                <a:gridCol w="1167247"/>
                <a:gridCol w="2559860"/>
                <a:gridCol w="1749796"/>
                <a:gridCol w="1749796"/>
                <a:gridCol w="1471539"/>
                <a:gridCol w="1903954"/>
              </a:tblGrid>
              <a:tr h="729479">
                <a:tc>
                  <a:txBody>
                    <a:bodyPr/>
                    <a:lstStyle/>
                    <a:p>
                      <a:endParaRPr lang="en-US" dirty="0"/>
                    </a:p>
                  </a:txBody>
                  <a:tcPr/>
                </a:tc>
                <a:tc>
                  <a:txBody>
                    <a:bodyPr/>
                    <a:lstStyle/>
                    <a:p>
                      <a:r>
                        <a:rPr lang="en-US" dirty="0" smtClean="0"/>
                        <a:t>Total Phosphorous</a:t>
                      </a:r>
                      <a:endParaRPr lang="en-US" dirty="0"/>
                    </a:p>
                  </a:txBody>
                  <a:tcPr/>
                </a:tc>
                <a:tc>
                  <a:txBody>
                    <a:bodyPr/>
                    <a:lstStyle/>
                    <a:p>
                      <a:r>
                        <a:rPr lang="en-US" dirty="0" smtClean="0"/>
                        <a:t>Chlorophyll</a:t>
                      </a:r>
                      <a:endParaRPr lang="en-US" dirty="0"/>
                    </a:p>
                  </a:txBody>
                  <a:tcPr/>
                </a:tc>
                <a:tc>
                  <a:txBody>
                    <a:bodyPr/>
                    <a:lstStyle/>
                    <a:p>
                      <a:r>
                        <a:rPr lang="en-US" dirty="0" err="1" smtClean="0"/>
                        <a:t>Secchi</a:t>
                      </a:r>
                      <a:r>
                        <a:rPr lang="en-US" baseline="0" dirty="0" smtClean="0"/>
                        <a:t> Depth</a:t>
                      </a:r>
                      <a:endParaRPr lang="en-US" dirty="0"/>
                    </a:p>
                  </a:txBody>
                  <a:tcPr/>
                </a:tc>
                <a:tc>
                  <a:txBody>
                    <a:bodyPr/>
                    <a:lstStyle/>
                    <a:p>
                      <a:r>
                        <a:rPr lang="en-US" dirty="0" smtClean="0"/>
                        <a:t>Dissolved Oxygen </a:t>
                      </a:r>
                      <a:endParaRPr lang="en-US" dirty="0"/>
                    </a:p>
                  </a:txBody>
                  <a:tcPr/>
                </a:tc>
                <a:tc>
                  <a:txBody>
                    <a:bodyPr/>
                    <a:lstStyle/>
                    <a:p>
                      <a:r>
                        <a:rPr lang="en-US" dirty="0" smtClean="0"/>
                        <a:t>Cyanobacteria</a:t>
                      </a:r>
                    </a:p>
                    <a:p>
                      <a:r>
                        <a:rPr lang="en-US" dirty="0" smtClean="0"/>
                        <a:t>Closure Y/N </a:t>
                      </a:r>
                      <a:endParaRPr lang="en-US" dirty="0"/>
                    </a:p>
                  </a:txBody>
                  <a:tcPr/>
                </a:tc>
              </a:tr>
              <a:tr h="729829">
                <a:tc>
                  <a:txBody>
                    <a:bodyPr/>
                    <a:lstStyle/>
                    <a:p>
                      <a:r>
                        <a:rPr lang="en-US" sz="1600" dirty="0" smtClean="0"/>
                        <a:t>2016</a:t>
                      </a:r>
                    </a:p>
                    <a:p>
                      <a:endParaRPr lang="en-US" sz="1600" dirty="0"/>
                    </a:p>
                  </a:txBody>
                  <a:tcPr/>
                </a:tc>
                <a:tc>
                  <a:txBody>
                    <a:bodyPr/>
                    <a:lstStyle/>
                    <a:p>
                      <a:r>
                        <a:rPr lang="en-US" sz="1600" dirty="0" smtClean="0"/>
                        <a:t>Mid</a:t>
                      </a:r>
                      <a:r>
                        <a:rPr lang="en-US" sz="1600" baseline="0" dirty="0" smtClean="0"/>
                        <a:t> (1.5m) = 0.56 µM</a:t>
                      </a:r>
                      <a:endParaRPr lang="en-US" sz="1600" dirty="0"/>
                    </a:p>
                  </a:txBody>
                  <a:tcPr/>
                </a:tc>
                <a:tc>
                  <a:txBody>
                    <a:bodyPr/>
                    <a:lstStyle/>
                    <a:p>
                      <a:r>
                        <a:rPr lang="en-US" sz="1600" dirty="0" smtClean="0"/>
                        <a:t>5.73 µg/L</a:t>
                      </a:r>
                      <a:endParaRPr lang="en-US" sz="1600" dirty="0"/>
                    </a:p>
                  </a:txBody>
                  <a:tcPr/>
                </a:tc>
                <a:tc>
                  <a:txBody>
                    <a:bodyPr/>
                    <a:lstStyle/>
                    <a:p>
                      <a:r>
                        <a:rPr lang="en-US" sz="1600" dirty="0" smtClean="0"/>
                        <a:t>2.50 m</a:t>
                      </a:r>
                      <a:endParaRPr lang="en-US" sz="1600" dirty="0"/>
                    </a:p>
                  </a:txBody>
                  <a:tcPr/>
                </a:tc>
                <a:tc>
                  <a:txBody>
                    <a:bodyPr/>
                    <a:lstStyle/>
                    <a:p>
                      <a:r>
                        <a:rPr lang="en-US" sz="1600" baseline="0" dirty="0" smtClean="0"/>
                        <a:t>9.52 mg/L</a:t>
                      </a:r>
                      <a:endParaRPr lang="en-US" sz="1600" dirty="0"/>
                    </a:p>
                  </a:txBody>
                  <a:tcPr/>
                </a:tc>
                <a:tc>
                  <a:txBody>
                    <a:bodyPr/>
                    <a:lstStyle/>
                    <a:p>
                      <a:r>
                        <a:rPr lang="en-US" sz="1600" dirty="0" smtClean="0"/>
                        <a:t>Y</a:t>
                      </a:r>
                      <a:endParaRPr lang="en-US" sz="1600" dirty="0"/>
                    </a:p>
                  </a:txBody>
                  <a:tcPr/>
                </a:tc>
              </a:tr>
              <a:tr h="468837">
                <a:tc>
                  <a:txBody>
                    <a:bodyPr/>
                    <a:lstStyle/>
                    <a:p>
                      <a:r>
                        <a:rPr lang="en-US" sz="1600" dirty="0" smtClean="0"/>
                        <a:t>2017</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(1.5m) = 2.41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38.07 µg/L</a:t>
                      </a:r>
                    </a:p>
                    <a:p>
                      <a:endParaRPr lang="en-US" sz="1600" dirty="0"/>
                    </a:p>
                  </a:txBody>
                  <a:tcPr/>
                </a:tc>
                <a:tc>
                  <a:txBody>
                    <a:bodyPr/>
                    <a:lstStyle/>
                    <a:p>
                      <a:r>
                        <a:rPr lang="en-US" sz="1600" dirty="0" smtClean="0"/>
                        <a:t>0.90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9.18 mg/L</a:t>
                      </a:r>
                      <a:endParaRPr lang="en-US" sz="1600" dirty="0" smtClean="0"/>
                    </a:p>
                    <a:p>
                      <a:endParaRPr lang="en-US" sz="1600" dirty="0"/>
                    </a:p>
                  </a:txBody>
                  <a:tcPr/>
                </a:tc>
                <a:tc>
                  <a:txBody>
                    <a:bodyPr/>
                    <a:lstStyle/>
                    <a:p>
                      <a:r>
                        <a:rPr lang="en-US" sz="1600" dirty="0" smtClean="0"/>
                        <a:t>Y</a:t>
                      </a:r>
                      <a:endParaRPr lang="en-US" sz="1600" dirty="0"/>
                    </a:p>
                  </a:txBody>
                  <a:tcPr/>
                </a:tc>
              </a:tr>
              <a:tr h="468837">
                <a:tc>
                  <a:txBody>
                    <a:bodyPr/>
                    <a:lstStyle/>
                    <a:p>
                      <a:r>
                        <a:rPr lang="en-US" sz="1600" dirty="0" smtClean="0"/>
                        <a:t>2018</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(1.5m) = 2.99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26.64 µg/L</a:t>
                      </a:r>
                    </a:p>
                    <a:p>
                      <a:endParaRPr lang="en-US" sz="1600" dirty="0"/>
                    </a:p>
                  </a:txBody>
                  <a:tcPr/>
                </a:tc>
                <a:tc>
                  <a:txBody>
                    <a:bodyPr/>
                    <a:lstStyle/>
                    <a:p>
                      <a:r>
                        <a:rPr lang="en-US" sz="1600" dirty="0" smtClean="0"/>
                        <a:t>0.90</a:t>
                      </a:r>
                      <a:r>
                        <a:rPr lang="en-US" sz="1600" baseline="0" dirty="0" smtClean="0"/>
                        <a:t>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4.40 mg/L</a:t>
                      </a:r>
                      <a:endParaRPr lang="en-US" sz="1600" dirty="0" smtClean="0"/>
                    </a:p>
                    <a:p>
                      <a:endParaRPr lang="en-US" sz="1600" dirty="0"/>
                    </a:p>
                  </a:txBody>
                  <a:tcPr/>
                </a:tc>
                <a:tc>
                  <a:txBody>
                    <a:bodyPr/>
                    <a:lstStyle/>
                    <a:p>
                      <a:r>
                        <a:rPr lang="en-US" sz="1600" dirty="0" smtClean="0"/>
                        <a:t>Y</a:t>
                      </a:r>
                      <a:endParaRPr lang="en-US" sz="1600" dirty="0"/>
                    </a:p>
                  </a:txBody>
                  <a:tcPr/>
                </a:tc>
              </a:tr>
              <a:tr h="468837">
                <a:tc>
                  <a:txBody>
                    <a:bodyPr/>
                    <a:lstStyle/>
                    <a:p>
                      <a:r>
                        <a:rPr lang="en-US" sz="1600" dirty="0" smtClean="0"/>
                        <a:t>2019</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(1.5m) = 1.75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30.69 µg/L</a:t>
                      </a:r>
                    </a:p>
                    <a:p>
                      <a:endParaRPr lang="en-US" sz="1600" dirty="0"/>
                    </a:p>
                  </a:txBody>
                  <a:tcPr/>
                </a:tc>
                <a:tc>
                  <a:txBody>
                    <a:bodyPr/>
                    <a:lstStyle/>
                    <a:p>
                      <a:r>
                        <a:rPr lang="en-US" sz="1600" dirty="0" smtClean="0"/>
                        <a:t>0.63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6.00 mg/L</a:t>
                      </a:r>
                      <a:endParaRPr lang="en-US" sz="1600" dirty="0" smtClean="0"/>
                    </a:p>
                    <a:p>
                      <a:endParaRPr lang="en-US" sz="1600" dirty="0"/>
                    </a:p>
                  </a:txBody>
                  <a:tcPr/>
                </a:tc>
                <a:tc>
                  <a:txBody>
                    <a:bodyPr/>
                    <a:lstStyle/>
                    <a:p>
                      <a:r>
                        <a:rPr lang="en-US" sz="1600" dirty="0" smtClean="0"/>
                        <a:t>Y</a:t>
                      </a:r>
                      <a:endParaRPr lang="en-US" sz="1600" dirty="0"/>
                    </a:p>
                  </a:txBody>
                  <a:tcPr/>
                </a:tc>
              </a:tr>
              <a:tr h="468837">
                <a:tc>
                  <a:txBody>
                    <a:bodyPr/>
                    <a:lstStyle/>
                    <a:p>
                      <a:r>
                        <a:rPr lang="en-US" dirty="0" smtClean="0"/>
                        <a:t>2020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Mid</a:t>
                      </a:r>
                      <a:r>
                        <a:rPr lang="en-US" baseline="0" dirty="0" smtClean="0"/>
                        <a:t> (1.5m) = 1.38 µM</a:t>
                      </a:r>
                      <a:endParaRPr lang="en-US" dirty="0" smtClean="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30.09 µg/L</a:t>
                      </a:r>
                    </a:p>
                    <a:p>
                      <a:endParaRPr lang="en-US" dirty="0"/>
                    </a:p>
                  </a:txBody>
                  <a:tcPr/>
                </a:tc>
                <a:tc>
                  <a:txBody>
                    <a:bodyPr/>
                    <a:lstStyle/>
                    <a:p>
                      <a:r>
                        <a:rPr lang="en-US" dirty="0" smtClean="0"/>
                        <a:t>0.90 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9.18 mg/L</a:t>
                      </a:r>
                      <a:endParaRPr lang="en-US" sz="1800" dirty="0" smtClean="0"/>
                    </a:p>
                    <a:p>
                      <a:endParaRPr lang="en-US" dirty="0"/>
                    </a:p>
                  </a:txBody>
                  <a:tcPr/>
                </a:tc>
                <a:tc>
                  <a:txBody>
                    <a:bodyPr/>
                    <a:lstStyle/>
                    <a:p>
                      <a:r>
                        <a:rPr lang="en-US" dirty="0" smtClean="0"/>
                        <a:t>Y</a:t>
                      </a:r>
                      <a:endParaRPr lang="en-US" dirty="0"/>
                    </a:p>
                  </a:txBody>
                  <a:tcPr/>
                </a:tc>
              </a:tr>
            </a:tbl>
          </a:graphicData>
        </a:graphic>
      </p:graphicFrame>
    </p:spTree>
    <p:extLst>
      <p:ext uri="{BB962C8B-B14F-4D97-AF65-F5344CB8AC3E}">
        <p14:creationId xmlns:p14="http://schemas.microsoft.com/office/powerpoint/2010/main" val="29188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77982"/>
            <a:ext cx="10058400" cy="1078299"/>
          </a:xfrm>
        </p:spPr>
        <p:txBody>
          <a:bodyPr/>
          <a:lstStyle/>
          <a:p>
            <a:r>
              <a:rPr lang="en-US" dirty="0" smtClean="0"/>
              <a:t>Mashpee Wakeby Pond </a:t>
            </a:r>
            <a:endParaRPr lang="en-US" dirty="0"/>
          </a:p>
        </p:txBody>
      </p:sp>
      <p:sp>
        <p:nvSpPr>
          <p:cNvPr id="3" name="Content Placeholder 2"/>
          <p:cNvSpPr>
            <a:spLocks noGrp="1"/>
          </p:cNvSpPr>
          <p:nvPr>
            <p:ph sz="half" idx="1"/>
          </p:nvPr>
        </p:nvSpPr>
        <p:spPr>
          <a:xfrm>
            <a:off x="1409700" y="1556281"/>
            <a:ext cx="6944591" cy="4620682"/>
          </a:xfrm>
        </p:spPr>
        <p:txBody>
          <a:bodyPr>
            <a:normAutofit/>
          </a:bodyPr>
          <a:lstStyle/>
          <a:p>
            <a:r>
              <a:rPr lang="en-US" dirty="0"/>
              <a:t>History : </a:t>
            </a:r>
            <a:r>
              <a:rPr lang="en-US" dirty="0" smtClean="0"/>
              <a:t>729 Acres, Largest freshwater pond on Cape Cod. Mashpee and Sandwich abutting parcels. Deepest point is 90+ feet. </a:t>
            </a:r>
            <a:r>
              <a:rPr lang="en-US" dirty="0"/>
              <a:t>Wakeby Pond is the northern basin and Mashpee Pond is the southern basin. The ponds are fed by groundwater and drain to the Mashpee River</a:t>
            </a:r>
            <a:r>
              <a:rPr lang="en-US" dirty="0" smtClean="0"/>
              <a:t>. </a:t>
            </a:r>
          </a:p>
          <a:p>
            <a:pPr lvl="1"/>
            <a:r>
              <a:rPr lang="en-US" sz="1400" dirty="0" smtClean="0"/>
              <a:t>Three Islands: Keith, Jefferson, Cleveland.  </a:t>
            </a:r>
          </a:p>
          <a:p>
            <a:pPr lvl="1"/>
            <a:r>
              <a:rPr lang="en-US" sz="1400" dirty="0" smtClean="0"/>
              <a:t>Conservation Lands: Lowell Holly Reservation, Ryder Conservation Lands,                                                                                                                             </a:t>
            </a:r>
          </a:p>
          <a:p>
            <a:pPr marL="274320" lvl="1" indent="0">
              <a:buNone/>
            </a:pPr>
            <a:r>
              <a:rPr lang="en-US" sz="1400" dirty="0" smtClean="0"/>
              <a:t>    Pickerel Cove. </a:t>
            </a:r>
            <a:endParaRPr lang="en-US" sz="1400" dirty="0"/>
          </a:p>
          <a:p>
            <a:r>
              <a:rPr lang="en-US" dirty="0"/>
              <a:t>Water Quality : </a:t>
            </a:r>
            <a:r>
              <a:rPr lang="en-US" dirty="0" smtClean="0"/>
              <a:t>Moderate – Sub-</a:t>
            </a:r>
            <a:r>
              <a:rPr lang="en-US" dirty="0" err="1" smtClean="0"/>
              <a:t>embayments</a:t>
            </a:r>
            <a:r>
              <a:rPr lang="en-US" dirty="0" smtClean="0"/>
              <a:t> ultimately                                                                    	enter into the Popponesset Bay System. </a:t>
            </a:r>
          </a:p>
          <a:p>
            <a:pPr lvl="1"/>
            <a:r>
              <a:rPr lang="en-US" dirty="0" smtClean="0"/>
              <a:t>Mashpee Side showing minor cyanobacteria elevations</a:t>
            </a:r>
          </a:p>
          <a:p>
            <a:pPr lvl="1"/>
            <a:r>
              <a:rPr lang="en-US" dirty="0" smtClean="0"/>
              <a:t>Wakeby side consistent cyanobacteria elevations, and continued phosphorus increases from 2016-present </a:t>
            </a:r>
          </a:p>
          <a:p>
            <a:pPr lvl="1"/>
            <a:r>
              <a:rPr lang="en-US" dirty="0" smtClean="0"/>
              <a:t>2021 advisory posted – evidence of a visible scum layer. </a:t>
            </a:r>
            <a:endParaRPr lang="en-US" dirty="0"/>
          </a:p>
          <a:p>
            <a:endParaRPr lang="en-US" dirty="0"/>
          </a:p>
        </p:txBody>
      </p:sp>
      <p:sp>
        <p:nvSpPr>
          <p:cNvPr id="6" name="Date Placeholder 5"/>
          <p:cNvSpPr>
            <a:spLocks noGrp="1"/>
          </p:cNvSpPr>
          <p:nvPr>
            <p:ph type="dt" sz="half" idx="10"/>
          </p:nvPr>
        </p:nvSpPr>
        <p:spPr/>
        <p:txBody>
          <a:bodyPr/>
          <a:lstStyle/>
          <a:p>
            <a:fld id="{93A66BA0-BF77-43AC-894A-20AD8220B887}" type="datetime1">
              <a:rPr lang="en-US" smtClean="0"/>
              <a:pPr/>
              <a:t>4/14/2022</a:t>
            </a:fld>
            <a:endParaRPr lang="en-US" dirty="0"/>
          </a:p>
        </p:txBody>
      </p:sp>
      <p:sp>
        <p:nvSpPr>
          <p:cNvPr id="7" name="Footer Placeholder 6"/>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25</a:t>
            </a:fld>
            <a:endParaRPr lang="en-US"/>
          </a:p>
        </p:txBody>
      </p:sp>
      <p:pic>
        <p:nvPicPr>
          <p:cNvPr id="9" name="Picture 8"/>
          <p:cNvPicPr>
            <a:picLocks noChangeAspect="1"/>
          </p:cNvPicPr>
          <p:nvPr/>
        </p:nvPicPr>
        <p:blipFill>
          <a:blip r:embed="rId2"/>
          <a:stretch>
            <a:fillRect/>
          </a:stretch>
        </p:blipFill>
        <p:spPr>
          <a:xfrm>
            <a:off x="8473440" y="2634580"/>
            <a:ext cx="2869967" cy="3702257"/>
          </a:xfrm>
          <a:prstGeom prst="rect">
            <a:avLst/>
          </a:prstGeom>
        </p:spPr>
      </p:pic>
    </p:spTree>
    <p:extLst>
      <p:ext uri="{BB962C8B-B14F-4D97-AF65-F5344CB8AC3E}">
        <p14:creationId xmlns:p14="http://schemas.microsoft.com/office/powerpoint/2010/main" val="4015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820400" cy="864088"/>
          </a:xfrm>
        </p:spPr>
        <p:txBody>
          <a:bodyPr>
            <a:normAutofit/>
          </a:bodyPr>
          <a:lstStyle/>
          <a:p>
            <a:r>
              <a:rPr lang="en-US" sz="3200" dirty="0" smtClean="0"/>
              <a:t>Mashpee Basin of Mashpee Wakeby Water Quality </a:t>
            </a:r>
            <a:endParaRPr lang="en-US" sz="3200"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1702583531"/>
              </p:ext>
            </p:extLst>
          </p:nvPr>
        </p:nvGraphicFramePr>
        <p:xfrm>
          <a:off x="794904" y="1506682"/>
          <a:ext cx="10602192" cy="4795433"/>
        </p:xfrm>
        <a:graphic>
          <a:graphicData uri="http://schemas.openxmlformats.org/drawingml/2006/table">
            <a:tbl>
              <a:tblPr firstRow="1" bandRow="1">
                <a:tableStyleId>{3B4B98B0-60AC-42C2-AFA5-B58CD77FA1E5}</a:tableStyleId>
              </a:tblPr>
              <a:tblGrid>
                <a:gridCol w="1167247"/>
                <a:gridCol w="2559860"/>
                <a:gridCol w="1749796"/>
                <a:gridCol w="1749796"/>
                <a:gridCol w="1471539"/>
                <a:gridCol w="1903954"/>
              </a:tblGrid>
              <a:tr h="650153">
                <a:tc>
                  <a:txBody>
                    <a:bodyPr/>
                    <a:lstStyle/>
                    <a:p>
                      <a:endParaRPr lang="en-US" dirty="0"/>
                    </a:p>
                  </a:txBody>
                  <a:tcPr/>
                </a:tc>
                <a:tc>
                  <a:txBody>
                    <a:bodyPr/>
                    <a:lstStyle/>
                    <a:p>
                      <a:r>
                        <a:rPr lang="en-US" dirty="0" smtClean="0"/>
                        <a:t>Total Phosphorous</a:t>
                      </a:r>
                      <a:endParaRPr lang="en-US" dirty="0"/>
                    </a:p>
                  </a:txBody>
                  <a:tcPr/>
                </a:tc>
                <a:tc>
                  <a:txBody>
                    <a:bodyPr/>
                    <a:lstStyle/>
                    <a:p>
                      <a:r>
                        <a:rPr lang="en-US" dirty="0" smtClean="0"/>
                        <a:t>Chlorophyll</a:t>
                      </a:r>
                      <a:endParaRPr lang="en-US" dirty="0"/>
                    </a:p>
                  </a:txBody>
                  <a:tcPr/>
                </a:tc>
                <a:tc>
                  <a:txBody>
                    <a:bodyPr/>
                    <a:lstStyle/>
                    <a:p>
                      <a:r>
                        <a:rPr lang="en-US" dirty="0" err="1" smtClean="0"/>
                        <a:t>Secchi</a:t>
                      </a:r>
                      <a:r>
                        <a:rPr lang="en-US" baseline="0" dirty="0" smtClean="0"/>
                        <a:t> Depth</a:t>
                      </a:r>
                      <a:endParaRPr lang="en-US" dirty="0"/>
                    </a:p>
                  </a:txBody>
                  <a:tcPr/>
                </a:tc>
                <a:tc>
                  <a:txBody>
                    <a:bodyPr/>
                    <a:lstStyle/>
                    <a:p>
                      <a:r>
                        <a:rPr lang="en-US" dirty="0" smtClean="0"/>
                        <a:t>Dissolved Oxygen </a:t>
                      </a:r>
                      <a:endParaRPr lang="en-US" dirty="0"/>
                    </a:p>
                  </a:txBody>
                  <a:tcPr/>
                </a:tc>
                <a:tc>
                  <a:txBody>
                    <a:bodyPr/>
                    <a:lstStyle/>
                    <a:p>
                      <a:r>
                        <a:rPr lang="en-US" dirty="0" smtClean="0"/>
                        <a:t>Cyanobacteria</a:t>
                      </a:r>
                    </a:p>
                    <a:p>
                      <a:r>
                        <a:rPr lang="en-US" dirty="0" smtClean="0"/>
                        <a:t>Closure Y/N </a:t>
                      </a:r>
                      <a:endParaRPr lang="en-US" dirty="0"/>
                    </a:p>
                  </a:txBody>
                  <a:tcPr/>
                </a:tc>
              </a:tr>
              <a:tr h="729829">
                <a:tc>
                  <a:txBody>
                    <a:bodyPr/>
                    <a:lstStyle/>
                    <a:p>
                      <a:r>
                        <a:rPr lang="en-US" sz="1600" dirty="0" smtClean="0"/>
                        <a:t>2016</a:t>
                      </a:r>
                    </a:p>
                    <a:p>
                      <a:endParaRPr lang="en-US" sz="1600" dirty="0"/>
                    </a:p>
                  </a:txBody>
                  <a:tcPr/>
                </a:tc>
                <a:tc>
                  <a:txBody>
                    <a:bodyPr/>
                    <a:lstStyle/>
                    <a:p>
                      <a:r>
                        <a:rPr lang="en-US" sz="1600" dirty="0" smtClean="0"/>
                        <a:t>Mid</a:t>
                      </a:r>
                      <a:r>
                        <a:rPr lang="en-US" sz="1600" baseline="0" dirty="0" smtClean="0"/>
                        <a:t> (9 m) = 1.24 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(24 m) = 1.11 µM</a:t>
                      </a:r>
                      <a:endParaRPr lang="en-US" sz="1600" dirty="0" smtClean="0"/>
                    </a:p>
                    <a:p>
                      <a:endParaRPr lang="en-US" sz="1600" dirty="0"/>
                    </a:p>
                  </a:txBody>
                  <a:tcPr/>
                </a:tc>
                <a:tc>
                  <a:txBody>
                    <a:bodyPr/>
                    <a:lstStyle/>
                    <a:p>
                      <a:r>
                        <a:rPr lang="en-US" sz="1600" dirty="0" smtClean="0"/>
                        <a:t>4.35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3.83 µg/L</a:t>
                      </a:r>
                    </a:p>
                    <a:p>
                      <a:endParaRPr lang="en-US" sz="1600" dirty="0"/>
                    </a:p>
                  </a:txBody>
                  <a:tcPr/>
                </a:tc>
                <a:tc>
                  <a:txBody>
                    <a:bodyPr/>
                    <a:lstStyle/>
                    <a:p>
                      <a:r>
                        <a:rPr lang="en-US" sz="1600" dirty="0" smtClean="0"/>
                        <a:t>2.75 m</a:t>
                      </a:r>
                      <a:endParaRPr lang="en-US" sz="1600" dirty="0"/>
                    </a:p>
                  </a:txBody>
                  <a:tcPr/>
                </a:tc>
                <a:tc>
                  <a:txBody>
                    <a:bodyPr/>
                    <a:lstStyle/>
                    <a:p>
                      <a:r>
                        <a:rPr lang="en-US" sz="1600" baseline="0" dirty="0" smtClean="0"/>
                        <a:t>7.92 mg/L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0.12 mg/L</a:t>
                      </a:r>
                      <a:endParaRPr lang="en-US" sz="1600" dirty="0" smtClean="0"/>
                    </a:p>
                    <a:p>
                      <a:endParaRPr lang="en-US" sz="1600" dirty="0"/>
                    </a:p>
                  </a:txBody>
                  <a:tcPr/>
                </a:tc>
                <a:tc>
                  <a:txBody>
                    <a:bodyPr/>
                    <a:lstStyle/>
                    <a:p>
                      <a:r>
                        <a:rPr lang="en-US" sz="1600" dirty="0" smtClean="0"/>
                        <a:t>Y</a:t>
                      </a:r>
                      <a:r>
                        <a:rPr lang="en-US" sz="1600" baseline="0" dirty="0" smtClean="0"/>
                        <a:t> – High Algae Counts and High Bacterial Counts</a:t>
                      </a:r>
                      <a:endParaRPr lang="en-US" sz="1600" dirty="0"/>
                    </a:p>
                  </a:txBody>
                  <a:tcPr/>
                </a:tc>
              </a:tr>
              <a:tr h="517467">
                <a:tc>
                  <a:txBody>
                    <a:bodyPr/>
                    <a:lstStyle/>
                    <a:p>
                      <a:r>
                        <a:rPr lang="en-US" sz="1600" dirty="0" smtClean="0"/>
                        <a:t>2017</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 m) = 0.65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Bottom(24 m)=10.40 µM</a:t>
                      </a:r>
                      <a:endParaRPr lang="en-US" sz="1600" dirty="0" smtClean="0"/>
                    </a:p>
                    <a:p>
                      <a:endParaRPr lang="en-US" sz="1600" dirty="0"/>
                    </a:p>
                  </a:txBody>
                  <a:tcPr/>
                </a:tc>
                <a:tc>
                  <a:txBody>
                    <a:bodyPr/>
                    <a:lstStyle/>
                    <a:p>
                      <a:r>
                        <a:rPr lang="en-US" sz="1600" dirty="0" smtClean="0"/>
                        <a:t>2.32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0.03 µg/L</a:t>
                      </a:r>
                    </a:p>
                    <a:p>
                      <a:endParaRPr lang="en-US" sz="1600" dirty="0"/>
                    </a:p>
                  </a:txBody>
                  <a:tcPr/>
                </a:tc>
                <a:tc>
                  <a:txBody>
                    <a:bodyPr/>
                    <a:lstStyle/>
                    <a:p>
                      <a:r>
                        <a:rPr lang="en-US" sz="1600" dirty="0" smtClean="0"/>
                        <a:t>ND</a:t>
                      </a:r>
                      <a:endParaRPr lang="en-US" sz="1600" dirty="0"/>
                    </a:p>
                  </a:txBody>
                  <a:tcPr/>
                </a:tc>
                <a:tc>
                  <a:txBody>
                    <a:bodyPr/>
                    <a:lstStyle/>
                    <a:p>
                      <a:r>
                        <a:rPr lang="en-US" sz="1600" dirty="0" smtClean="0"/>
                        <a:t>ND</a:t>
                      </a:r>
                    </a:p>
                    <a:p>
                      <a:r>
                        <a:rPr lang="en-US" sz="1600" dirty="0" smtClean="0"/>
                        <a:t>ND</a:t>
                      </a:r>
                      <a:endParaRPr lang="en-US" sz="1600" dirty="0"/>
                    </a:p>
                  </a:txBody>
                  <a:tcPr/>
                </a:tc>
                <a:tc>
                  <a:txBody>
                    <a:bodyPr/>
                    <a:lstStyle/>
                    <a:p>
                      <a:r>
                        <a:rPr lang="en-US" sz="1600" dirty="0" smtClean="0"/>
                        <a:t>N</a:t>
                      </a:r>
                      <a:endParaRPr lang="en-US" sz="1600" dirty="0"/>
                    </a:p>
                  </a:txBody>
                  <a:tcPr/>
                </a:tc>
              </a:tr>
              <a:tr h="515389">
                <a:tc>
                  <a:txBody>
                    <a:bodyPr/>
                    <a:lstStyle/>
                    <a:p>
                      <a:r>
                        <a:rPr lang="en-US" sz="1600" dirty="0" smtClean="0"/>
                        <a:t>2018</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 m) = 0.99 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Bottom(19 m) = 6.09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13.82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0.03</a:t>
                      </a:r>
                      <a:r>
                        <a:rPr lang="en-US" sz="1600" baseline="0" dirty="0" smtClean="0"/>
                        <a:t> </a:t>
                      </a:r>
                      <a:r>
                        <a:rPr lang="en-US" sz="1600" dirty="0" smtClean="0"/>
                        <a:t>µg/L</a:t>
                      </a:r>
                    </a:p>
                    <a:p>
                      <a:endParaRPr lang="en-US" sz="1600" dirty="0"/>
                    </a:p>
                  </a:txBody>
                  <a:tcPr/>
                </a:tc>
                <a:tc>
                  <a:txBody>
                    <a:bodyPr/>
                    <a:lstStyle/>
                    <a:p>
                      <a:r>
                        <a:rPr lang="en-US" sz="1600" baseline="0" dirty="0" smtClean="0"/>
                        <a:t>5.20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2.99 mg/L</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0.39 mg/L</a:t>
                      </a:r>
                      <a:endParaRPr lang="en-US" sz="1600" dirty="0" smtClean="0"/>
                    </a:p>
                    <a:p>
                      <a:endParaRPr lang="en-US" sz="1600" dirty="0"/>
                    </a:p>
                  </a:txBody>
                  <a:tcPr/>
                </a:tc>
                <a:tc>
                  <a:txBody>
                    <a:bodyPr/>
                    <a:lstStyle/>
                    <a:p>
                      <a:r>
                        <a:rPr lang="en-US" sz="1600" dirty="0" smtClean="0"/>
                        <a:t>N</a:t>
                      </a:r>
                      <a:endParaRPr lang="en-US" sz="1600" dirty="0"/>
                    </a:p>
                  </a:txBody>
                  <a:tcPr/>
                </a:tc>
              </a:tr>
              <a:tr h="468837">
                <a:tc>
                  <a:txBody>
                    <a:bodyPr/>
                    <a:lstStyle/>
                    <a:p>
                      <a:r>
                        <a:rPr lang="en-US" sz="1600" dirty="0" smtClean="0"/>
                        <a:t>2019</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( 9 m) = 0.70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(22 m) = 8.80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9.59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1.28 µg/L</a:t>
                      </a:r>
                    </a:p>
                    <a:p>
                      <a:endParaRPr lang="en-US" sz="1600" dirty="0"/>
                    </a:p>
                  </a:txBody>
                  <a:tcPr/>
                </a:tc>
                <a:tc>
                  <a:txBody>
                    <a:bodyPr/>
                    <a:lstStyle/>
                    <a:p>
                      <a:r>
                        <a:rPr lang="en-US" sz="1600" dirty="0" smtClean="0"/>
                        <a:t>4.35</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0.76 mg/L</a:t>
                      </a:r>
                      <a:endParaRPr lang="en-US" sz="1600" dirty="0" smtClean="0"/>
                    </a:p>
                    <a:p>
                      <a:r>
                        <a:rPr lang="en-US" sz="1600" dirty="0" smtClean="0"/>
                        <a:t>0.28 mg/L</a:t>
                      </a:r>
                      <a:endParaRPr lang="en-US" sz="1600" dirty="0"/>
                    </a:p>
                  </a:txBody>
                  <a:tcPr/>
                </a:tc>
                <a:tc>
                  <a:txBody>
                    <a:bodyPr/>
                    <a:lstStyle/>
                    <a:p>
                      <a:r>
                        <a:rPr lang="en-US" sz="1600" dirty="0" smtClean="0"/>
                        <a:t>N</a:t>
                      </a:r>
                      <a:endParaRPr lang="en-US" sz="1600" dirty="0"/>
                    </a:p>
                  </a:txBody>
                  <a:tcPr/>
                </a:tc>
              </a:tr>
              <a:tr h="468837">
                <a:tc>
                  <a:txBody>
                    <a:bodyPr/>
                    <a:lstStyle/>
                    <a:p>
                      <a:r>
                        <a:rPr lang="en-US" dirty="0" smtClean="0"/>
                        <a:t>2020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(9m) = 0.80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(26 m) = 8.28 µM</a:t>
                      </a:r>
                      <a:endParaRPr lang="en-US" sz="1600" dirty="0" smtClean="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1.34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0.73 µg/L</a:t>
                      </a:r>
                    </a:p>
                    <a:p>
                      <a:endParaRPr lang="en-US" sz="1600" dirty="0"/>
                    </a:p>
                  </a:txBody>
                  <a:tcPr/>
                </a:tc>
                <a:tc>
                  <a:txBody>
                    <a:bodyPr/>
                    <a:lstStyle/>
                    <a:p>
                      <a:r>
                        <a:rPr lang="en-US" sz="1600" dirty="0" smtClean="0"/>
                        <a:t>0.90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2.04 mg/L</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0.00 mg/L</a:t>
                      </a:r>
                      <a:endParaRPr lang="en-US" sz="1600" dirty="0" smtClean="0"/>
                    </a:p>
                    <a:p>
                      <a:endParaRPr lang="en-US" sz="1600" dirty="0"/>
                    </a:p>
                  </a:txBody>
                  <a:tcPr/>
                </a:tc>
                <a:tc>
                  <a:txBody>
                    <a:bodyPr/>
                    <a:lstStyle/>
                    <a:p>
                      <a:r>
                        <a:rPr lang="en-US" sz="1600" dirty="0" smtClean="0"/>
                        <a:t>N</a:t>
                      </a:r>
                      <a:endParaRPr lang="en-US" sz="1600" dirty="0"/>
                    </a:p>
                  </a:txBody>
                  <a:tcPr/>
                </a:tc>
              </a:tr>
            </a:tbl>
          </a:graphicData>
        </a:graphic>
      </p:graphicFrame>
      <p:sp>
        <p:nvSpPr>
          <p:cNvPr id="5" name="Date Placeholder 4"/>
          <p:cNvSpPr>
            <a:spLocks noGrp="1"/>
          </p:cNvSpPr>
          <p:nvPr>
            <p:ph type="dt" sz="half" idx="10"/>
          </p:nvPr>
        </p:nvSpPr>
        <p:spPr/>
        <p:txBody>
          <a:body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26</a:t>
            </a:fld>
            <a:endParaRPr lang="en-US"/>
          </a:p>
        </p:txBody>
      </p:sp>
    </p:spTree>
    <p:extLst>
      <p:ext uri="{BB962C8B-B14F-4D97-AF65-F5344CB8AC3E}">
        <p14:creationId xmlns:p14="http://schemas.microsoft.com/office/powerpoint/2010/main" val="229312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77938"/>
            <a:ext cx="10058400" cy="1032540"/>
          </a:xfrm>
        </p:spPr>
        <p:txBody>
          <a:bodyPr/>
          <a:lstStyle/>
          <a:p>
            <a:r>
              <a:rPr lang="en-US" sz="3200" dirty="0" smtClean="0">
                <a:solidFill>
                  <a:prstClr val="white"/>
                </a:solidFill>
              </a:rPr>
              <a:t>Wakeby Basin </a:t>
            </a:r>
            <a:r>
              <a:rPr lang="en-US" sz="3200" dirty="0">
                <a:solidFill>
                  <a:prstClr val="white"/>
                </a:solidFill>
              </a:rPr>
              <a:t>of Mashpee Wakeby Water Quality </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27</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33701551"/>
              </p:ext>
            </p:extLst>
          </p:nvPr>
        </p:nvGraphicFramePr>
        <p:xfrm>
          <a:off x="1066800" y="1545955"/>
          <a:ext cx="10602192" cy="4789135"/>
        </p:xfrm>
        <a:graphic>
          <a:graphicData uri="http://schemas.openxmlformats.org/drawingml/2006/table">
            <a:tbl>
              <a:tblPr firstRow="1" bandRow="1">
                <a:tableStyleId>{3B4B98B0-60AC-42C2-AFA5-B58CD77FA1E5}</a:tableStyleId>
              </a:tblPr>
              <a:tblGrid>
                <a:gridCol w="1167247"/>
                <a:gridCol w="2566553"/>
                <a:gridCol w="1743103"/>
                <a:gridCol w="1749796"/>
                <a:gridCol w="1471539"/>
                <a:gridCol w="1903954"/>
              </a:tblGrid>
              <a:tr h="674335">
                <a:tc>
                  <a:txBody>
                    <a:bodyPr/>
                    <a:lstStyle/>
                    <a:p>
                      <a:endParaRPr lang="en-US" dirty="0"/>
                    </a:p>
                  </a:txBody>
                  <a:tcPr/>
                </a:tc>
                <a:tc>
                  <a:txBody>
                    <a:bodyPr/>
                    <a:lstStyle/>
                    <a:p>
                      <a:r>
                        <a:rPr lang="en-US" dirty="0" smtClean="0"/>
                        <a:t>Total Phosphorous</a:t>
                      </a:r>
                      <a:endParaRPr lang="en-US" dirty="0"/>
                    </a:p>
                  </a:txBody>
                  <a:tcPr/>
                </a:tc>
                <a:tc>
                  <a:txBody>
                    <a:bodyPr/>
                    <a:lstStyle/>
                    <a:p>
                      <a:r>
                        <a:rPr lang="en-US" dirty="0" smtClean="0"/>
                        <a:t>Chlorophyll</a:t>
                      </a:r>
                      <a:endParaRPr lang="en-US" dirty="0"/>
                    </a:p>
                  </a:txBody>
                  <a:tcPr/>
                </a:tc>
                <a:tc>
                  <a:txBody>
                    <a:bodyPr/>
                    <a:lstStyle/>
                    <a:p>
                      <a:r>
                        <a:rPr lang="en-US" dirty="0" err="1" smtClean="0"/>
                        <a:t>Secchi</a:t>
                      </a:r>
                      <a:r>
                        <a:rPr lang="en-US" baseline="0" dirty="0" smtClean="0"/>
                        <a:t> Depth</a:t>
                      </a:r>
                      <a:endParaRPr lang="en-US" dirty="0"/>
                    </a:p>
                  </a:txBody>
                  <a:tcPr/>
                </a:tc>
                <a:tc>
                  <a:txBody>
                    <a:bodyPr/>
                    <a:lstStyle/>
                    <a:p>
                      <a:r>
                        <a:rPr lang="en-US" dirty="0" smtClean="0"/>
                        <a:t>Dissolved Oxygen </a:t>
                      </a:r>
                      <a:endParaRPr lang="en-US" dirty="0"/>
                    </a:p>
                  </a:txBody>
                  <a:tcPr/>
                </a:tc>
                <a:tc>
                  <a:txBody>
                    <a:bodyPr/>
                    <a:lstStyle/>
                    <a:p>
                      <a:r>
                        <a:rPr lang="en-US" dirty="0" smtClean="0"/>
                        <a:t>Cyanobacteria</a:t>
                      </a:r>
                    </a:p>
                    <a:p>
                      <a:r>
                        <a:rPr lang="en-US" dirty="0" smtClean="0"/>
                        <a:t>Closure Y/N </a:t>
                      </a:r>
                      <a:endParaRPr lang="en-US" dirty="0"/>
                    </a:p>
                  </a:txBody>
                  <a:tcPr/>
                </a:tc>
              </a:tr>
              <a:tr h="797124">
                <a:tc>
                  <a:txBody>
                    <a:bodyPr/>
                    <a:lstStyle/>
                    <a:p>
                      <a:r>
                        <a:rPr lang="en-US" sz="1600" dirty="0" smtClean="0"/>
                        <a:t>2016</a:t>
                      </a:r>
                    </a:p>
                    <a:p>
                      <a:endParaRPr lang="en-US" sz="1600" dirty="0"/>
                    </a:p>
                  </a:txBody>
                  <a:tcPr/>
                </a:tc>
                <a:tc>
                  <a:txBody>
                    <a:bodyPr/>
                    <a:lstStyle/>
                    <a:p>
                      <a:r>
                        <a:rPr lang="en-US" sz="1600" dirty="0" smtClean="0"/>
                        <a:t>Mid</a:t>
                      </a:r>
                      <a:r>
                        <a:rPr lang="en-US" sz="1600" baseline="0" dirty="0" smtClean="0"/>
                        <a:t> (9 m) = 1.27 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(12 m) = 1.37 µM</a:t>
                      </a:r>
                      <a:endParaRPr lang="en-US" sz="1600" dirty="0" smtClean="0"/>
                    </a:p>
                    <a:p>
                      <a:endParaRPr lang="en-US" sz="1600" dirty="0"/>
                    </a:p>
                  </a:txBody>
                  <a:tcPr/>
                </a:tc>
                <a:tc>
                  <a:txBody>
                    <a:bodyPr/>
                    <a:lstStyle/>
                    <a:p>
                      <a:r>
                        <a:rPr lang="en-US" sz="1600" dirty="0" smtClean="0"/>
                        <a:t>11.42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13.96 µg/L</a:t>
                      </a:r>
                    </a:p>
                    <a:p>
                      <a:endParaRPr lang="en-US" sz="1600" dirty="0"/>
                    </a:p>
                  </a:txBody>
                  <a:tcPr/>
                </a:tc>
                <a:tc>
                  <a:txBody>
                    <a:bodyPr/>
                    <a:lstStyle/>
                    <a:p>
                      <a:r>
                        <a:rPr lang="en-US" sz="1600" dirty="0" smtClean="0"/>
                        <a:t>1.75</a:t>
                      </a:r>
                      <a:endParaRPr lang="en-US" sz="1600" dirty="0"/>
                    </a:p>
                  </a:txBody>
                  <a:tcPr/>
                </a:tc>
                <a:tc>
                  <a:txBody>
                    <a:bodyPr/>
                    <a:lstStyle/>
                    <a:p>
                      <a:r>
                        <a:rPr lang="en-US" sz="1600" baseline="0" dirty="0" smtClean="0"/>
                        <a:t>7.49 mg/L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0.25 mg/L</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Y</a:t>
                      </a:r>
                      <a:r>
                        <a:rPr lang="en-US" sz="1600" baseline="0" dirty="0" smtClean="0"/>
                        <a:t> – High Algae Counts and High Bacterial Counts</a:t>
                      </a:r>
                      <a:endParaRPr lang="en-US" sz="1600" dirty="0" smtClean="0"/>
                    </a:p>
                    <a:p>
                      <a:endParaRPr lang="en-US" sz="1600" dirty="0"/>
                    </a:p>
                  </a:txBody>
                  <a:tcPr/>
                </a:tc>
              </a:tr>
              <a:tr h="687086">
                <a:tc>
                  <a:txBody>
                    <a:bodyPr/>
                    <a:lstStyle/>
                    <a:p>
                      <a:r>
                        <a:rPr lang="en-US" sz="1600" dirty="0" smtClean="0"/>
                        <a:t>2017</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 m) = 1.50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Bottom(12 m)=2.28 µM</a:t>
                      </a:r>
                      <a:endParaRPr lang="en-US" sz="1600" dirty="0" smtClean="0"/>
                    </a:p>
                    <a:p>
                      <a:endParaRPr lang="en-US" sz="1600" dirty="0"/>
                    </a:p>
                  </a:txBody>
                  <a:tcPr/>
                </a:tc>
                <a:tc>
                  <a:txBody>
                    <a:bodyPr/>
                    <a:lstStyle/>
                    <a:p>
                      <a:r>
                        <a:rPr lang="en-US" sz="1600" dirty="0" smtClean="0"/>
                        <a:t>2.77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3.25 µg/L</a:t>
                      </a:r>
                    </a:p>
                    <a:p>
                      <a:endParaRPr lang="en-US" sz="1600" dirty="0"/>
                    </a:p>
                  </a:txBody>
                  <a:tcPr/>
                </a:tc>
                <a:tc>
                  <a:txBody>
                    <a:bodyPr/>
                    <a:lstStyle/>
                    <a:p>
                      <a:r>
                        <a:rPr lang="en-US" sz="1600" dirty="0" smtClean="0"/>
                        <a:t>ND</a:t>
                      </a:r>
                      <a:endParaRPr lang="en-US" sz="1600" dirty="0"/>
                    </a:p>
                  </a:txBody>
                  <a:tcPr/>
                </a:tc>
                <a:tc>
                  <a:txBody>
                    <a:bodyPr/>
                    <a:lstStyle/>
                    <a:p>
                      <a:r>
                        <a:rPr lang="en-US" sz="1600" dirty="0" smtClean="0"/>
                        <a:t>ND</a:t>
                      </a:r>
                    </a:p>
                    <a:p>
                      <a:r>
                        <a:rPr lang="en-US" sz="1600" dirty="0" smtClean="0"/>
                        <a:t>ND</a:t>
                      </a:r>
                      <a:endParaRPr lang="en-US" sz="1600" dirty="0"/>
                    </a:p>
                  </a:txBody>
                  <a:tcPr/>
                </a:tc>
                <a:tc>
                  <a:txBody>
                    <a:bodyPr/>
                    <a:lstStyle/>
                    <a:p>
                      <a:r>
                        <a:rPr lang="en-US" sz="1600" dirty="0" smtClean="0"/>
                        <a:t>N</a:t>
                      </a:r>
                      <a:endParaRPr lang="en-US" sz="1600" dirty="0"/>
                    </a:p>
                  </a:txBody>
                  <a:tcPr/>
                </a:tc>
              </a:tr>
              <a:tr h="539535">
                <a:tc>
                  <a:txBody>
                    <a:bodyPr/>
                    <a:lstStyle/>
                    <a:p>
                      <a:r>
                        <a:rPr lang="en-US" sz="1600" dirty="0" smtClean="0"/>
                        <a:t>2018</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 m) = 2.26 µM</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23.78 µg/L</a:t>
                      </a:r>
                    </a:p>
                    <a:p>
                      <a:endParaRPr lang="en-US" sz="1600" dirty="0"/>
                    </a:p>
                  </a:txBody>
                  <a:tcPr/>
                </a:tc>
                <a:tc>
                  <a:txBody>
                    <a:bodyPr/>
                    <a:lstStyle/>
                    <a:p>
                      <a:r>
                        <a:rPr lang="en-US" sz="1600" baseline="0" dirty="0" smtClean="0"/>
                        <a:t>3.60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1.45 mg/L</a:t>
                      </a:r>
                      <a:endParaRPr lang="en-US" sz="1600" dirty="0" smtClean="0"/>
                    </a:p>
                    <a:p>
                      <a:endParaRPr lang="en-US" sz="1600" dirty="0"/>
                    </a:p>
                  </a:txBody>
                  <a:tcPr/>
                </a:tc>
                <a:tc>
                  <a:txBody>
                    <a:bodyPr/>
                    <a:lstStyle/>
                    <a:p>
                      <a:r>
                        <a:rPr lang="en-US" sz="1600" dirty="0" smtClean="0"/>
                        <a:t>N</a:t>
                      </a:r>
                      <a:endParaRPr lang="en-US" sz="1600" dirty="0"/>
                    </a:p>
                  </a:txBody>
                  <a:tcPr/>
                </a:tc>
              </a:tr>
              <a:tr h="797124">
                <a:tc>
                  <a:txBody>
                    <a:bodyPr/>
                    <a:lstStyle/>
                    <a:p>
                      <a:r>
                        <a:rPr lang="en-US" sz="1600" dirty="0" smtClean="0"/>
                        <a:t>2019</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( 9 m) = 2.67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(12 m)=10.55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9.59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8.77 µg/L</a:t>
                      </a:r>
                    </a:p>
                    <a:p>
                      <a:endParaRPr lang="en-US" sz="1600" dirty="0"/>
                    </a:p>
                  </a:txBody>
                  <a:tcPr/>
                </a:tc>
                <a:tc>
                  <a:txBody>
                    <a:bodyPr/>
                    <a:lstStyle/>
                    <a:p>
                      <a:r>
                        <a:rPr lang="en-US" sz="1600" dirty="0" smtClean="0"/>
                        <a:t>3.20</a:t>
                      </a:r>
                      <a:r>
                        <a:rPr lang="en-US" sz="1600" baseline="0" dirty="0" smtClean="0"/>
                        <a:t>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0.45 mg/L</a:t>
                      </a:r>
                      <a:endParaRPr lang="en-US" sz="1600" dirty="0" smtClean="0"/>
                    </a:p>
                    <a:p>
                      <a:r>
                        <a:rPr lang="en-US" sz="1600" dirty="0" smtClean="0"/>
                        <a:t>0.29 mg/L</a:t>
                      </a:r>
                      <a:endParaRPr lang="en-US" sz="1600" dirty="0"/>
                    </a:p>
                  </a:txBody>
                  <a:tcPr/>
                </a:tc>
                <a:tc>
                  <a:txBody>
                    <a:bodyPr/>
                    <a:lstStyle/>
                    <a:p>
                      <a:r>
                        <a:rPr lang="en-US" sz="1600" dirty="0" smtClean="0"/>
                        <a:t>N</a:t>
                      </a:r>
                      <a:endParaRPr lang="en-US" sz="1600" dirty="0"/>
                    </a:p>
                  </a:txBody>
                  <a:tcPr/>
                </a:tc>
              </a:tr>
              <a:tr h="797124">
                <a:tc>
                  <a:txBody>
                    <a:bodyPr/>
                    <a:lstStyle/>
                    <a:p>
                      <a:r>
                        <a:rPr lang="en-US" sz="1600" dirty="0" smtClean="0"/>
                        <a:t>2020</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(9m) = 2.65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(12 m)=11.37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2.86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0.97</a:t>
                      </a:r>
                      <a:r>
                        <a:rPr lang="en-US" sz="1600" baseline="0" dirty="0" smtClean="0"/>
                        <a:t> </a:t>
                      </a:r>
                      <a:r>
                        <a:rPr lang="en-US" sz="1600" dirty="0" smtClean="0"/>
                        <a:t>µg/L</a:t>
                      </a:r>
                    </a:p>
                    <a:p>
                      <a:endParaRPr lang="en-US" sz="1600" dirty="0"/>
                    </a:p>
                  </a:txBody>
                  <a:tcPr/>
                </a:tc>
                <a:tc>
                  <a:txBody>
                    <a:bodyPr/>
                    <a:lstStyle/>
                    <a:p>
                      <a:r>
                        <a:rPr lang="en-US" sz="1600" dirty="0" smtClean="0"/>
                        <a:t>2.7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0.11 mg/L</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0.00 mg/L</a:t>
                      </a:r>
                      <a:endParaRPr lang="en-US" sz="1600" dirty="0" smtClean="0"/>
                    </a:p>
                    <a:p>
                      <a:endParaRPr lang="en-US" sz="1600" dirty="0"/>
                    </a:p>
                  </a:txBody>
                  <a:tcPr/>
                </a:tc>
                <a:tc>
                  <a:txBody>
                    <a:bodyPr/>
                    <a:lstStyle/>
                    <a:p>
                      <a:r>
                        <a:rPr lang="en-US" sz="1600" dirty="0" smtClean="0"/>
                        <a:t>Y-</a:t>
                      </a:r>
                      <a:r>
                        <a:rPr lang="en-US" sz="1600" baseline="0" dirty="0" smtClean="0"/>
                        <a:t> High Cyanobacteria Counts</a:t>
                      </a:r>
                      <a:endParaRPr lang="en-US" sz="1600" dirty="0"/>
                    </a:p>
                  </a:txBody>
                  <a:tcPr/>
                </a:tc>
              </a:tr>
            </a:tbl>
          </a:graphicData>
        </a:graphic>
      </p:graphicFrame>
    </p:spTree>
    <p:extLst>
      <p:ext uri="{BB962C8B-B14F-4D97-AF65-F5344CB8AC3E}">
        <p14:creationId xmlns:p14="http://schemas.microsoft.com/office/powerpoint/2010/main" val="29840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832915"/>
          </a:xfrm>
        </p:spPr>
        <p:txBody>
          <a:bodyPr/>
          <a:lstStyle/>
          <a:p>
            <a:r>
              <a:rPr lang="en-US" dirty="0" smtClean="0"/>
              <a:t>Mashpee Wakeby Development </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28</a:t>
            </a:fld>
            <a:endParaRPr lang="en-US"/>
          </a:p>
        </p:txBody>
      </p:sp>
      <p:pic>
        <p:nvPicPr>
          <p:cNvPr id="8" name="Picture 7"/>
          <p:cNvPicPr>
            <a:picLocks noChangeAspect="1"/>
          </p:cNvPicPr>
          <p:nvPr/>
        </p:nvPicPr>
        <p:blipFill>
          <a:blip r:embed="rId2"/>
          <a:stretch>
            <a:fillRect/>
          </a:stretch>
        </p:blipFill>
        <p:spPr>
          <a:xfrm>
            <a:off x="560635" y="1611749"/>
            <a:ext cx="2167566" cy="3989724"/>
          </a:xfrm>
          <a:prstGeom prst="rect">
            <a:avLst/>
          </a:prstGeom>
        </p:spPr>
      </p:pic>
      <p:pic>
        <p:nvPicPr>
          <p:cNvPr id="9" name="Picture 8"/>
          <p:cNvPicPr>
            <a:picLocks noChangeAspect="1"/>
          </p:cNvPicPr>
          <p:nvPr/>
        </p:nvPicPr>
        <p:blipFill>
          <a:blip r:embed="rId3"/>
          <a:stretch>
            <a:fillRect/>
          </a:stretch>
        </p:blipFill>
        <p:spPr>
          <a:xfrm>
            <a:off x="2931007" y="1611748"/>
            <a:ext cx="2126838" cy="3989725"/>
          </a:xfrm>
          <a:prstGeom prst="rect">
            <a:avLst/>
          </a:prstGeom>
        </p:spPr>
      </p:pic>
      <p:pic>
        <p:nvPicPr>
          <p:cNvPr id="10" name="Picture 9"/>
          <p:cNvPicPr>
            <a:picLocks noChangeAspect="1"/>
          </p:cNvPicPr>
          <p:nvPr/>
        </p:nvPicPr>
        <p:blipFill>
          <a:blip r:embed="rId4"/>
          <a:stretch>
            <a:fillRect/>
          </a:stretch>
        </p:blipFill>
        <p:spPr>
          <a:xfrm>
            <a:off x="5279552" y="1611747"/>
            <a:ext cx="1989876" cy="3989725"/>
          </a:xfrm>
          <a:prstGeom prst="rect">
            <a:avLst/>
          </a:prstGeom>
        </p:spPr>
      </p:pic>
      <p:pic>
        <p:nvPicPr>
          <p:cNvPr id="11" name="Picture 10"/>
          <p:cNvPicPr>
            <a:picLocks noChangeAspect="1"/>
          </p:cNvPicPr>
          <p:nvPr/>
        </p:nvPicPr>
        <p:blipFill>
          <a:blip r:embed="rId5"/>
          <a:stretch>
            <a:fillRect/>
          </a:stretch>
        </p:blipFill>
        <p:spPr>
          <a:xfrm>
            <a:off x="7491135" y="1611747"/>
            <a:ext cx="2014511" cy="3994290"/>
          </a:xfrm>
          <a:prstGeom prst="rect">
            <a:avLst/>
          </a:prstGeom>
        </p:spPr>
      </p:pic>
      <p:pic>
        <p:nvPicPr>
          <p:cNvPr id="12" name="Picture 11"/>
          <p:cNvPicPr>
            <a:picLocks noChangeAspect="1"/>
          </p:cNvPicPr>
          <p:nvPr/>
        </p:nvPicPr>
        <p:blipFill>
          <a:blip r:embed="rId6"/>
          <a:stretch>
            <a:fillRect/>
          </a:stretch>
        </p:blipFill>
        <p:spPr>
          <a:xfrm>
            <a:off x="9629086" y="1621366"/>
            <a:ext cx="1994803" cy="3980106"/>
          </a:xfrm>
          <a:prstGeom prst="rect">
            <a:avLst/>
          </a:prstGeom>
        </p:spPr>
      </p:pic>
    </p:spTree>
    <p:extLst>
      <p:ext uri="{BB962C8B-B14F-4D97-AF65-F5344CB8AC3E}">
        <p14:creationId xmlns:p14="http://schemas.microsoft.com/office/powerpoint/2010/main" val="233722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5" y="477982"/>
            <a:ext cx="11695162" cy="1262763"/>
          </a:xfrm>
        </p:spPr>
        <p:txBody>
          <a:bodyPr>
            <a:normAutofit fontScale="90000"/>
          </a:bodyPr>
          <a:lstStyle/>
          <a:p>
            <a:r>
              <a:rPr lang="en-US" dirty="0"/>
              <a:t>Mashpee Wakeby Pond </a:t>
            </a:r>
            <a:r>
              <a:rPr lang="en-US" dirty="0" smtClean="0"/>
              <a:t>Diagnostic Study </a:t>
            </a:r>
            <a:endParaRPr lang="en-US" dirty="0"/>
          </a:p>
        </p:txBody>
      </p:sp>
      <p:sp>
        <p:nvSpPr>
          <p:cNvPr id="3" name="Content Placeholder 2"/>
          <p:cNvSpPr>
            <a:spLocks noGrp="1"/>
          </p:cNvSpPr>
          <p:nvPr>
            <p:ph sz="half" idx="1"/>
          </p:nvPr>
        </p:nvSpPr>
        <p:spPr>
          <a:xfrm>
            <a:off x="810491" y="1662545"/>
            <a:ext cx="10463645" cy="4457699"/>
          </a:xfrm>
        </p:spPr>
        <p:txBody>
          <a:bodyPr/>
          <a:lstStyle/>
          <a:p>
            <a:pPr lvl="0" fontAlgn="base">
              <a:buClr>
                <a:srgbClr val="E3DED1">
                  <a:lumMod val="60000"/>
                  <a:lumOff val="40000"/>
                </a:srgbClr>
              </a:buClr>
            </a:pPr>
            <a:r>
              <a:rPr lang="en-US" sz="1400" dirty="0">
                <a:solidFill>
                  <a:prstClr val="white"/>
                </a:solidFill>
              </a:rPr>
              <a:t>A consultant for the Mashpee Wakeby Diagnostic Study has been chosen and work with begin this Summer. The scope of the diagnostic study will include: </a:t>
            </a:r>
            <a:endParaRPr lang="en-US" sz="1400" dirty="0" smtClean="0">
              <a:solidFill>
                <a:prstClr val="white"/>
              </a:solidFill>
            </a:endParaRPr>
          </a:p>
          <a:p>
            <a:pPr lvl="1" fontAlgn="base"/>
            <a:r>
              <a:rPr lang="en-US" sz="1200" dirty="0"/>
              <a:t>Collection and review of pervious Mashpee-Wakeby Pond data :  Data organization from the Pond and Lake Stewardship Program (data collected between 2001-2021), streamflow (flow and nutrient loads), water quality data, and watershed delineations collected / created for the Mass Estuaries Project, streamflow collected from the Mashpee River, and any historical data collected by other state and federal agencies.  The consultant will also collect and review all fishery information from the Division of Marine Fisheries to asses the ponds fishery and to evaluate the Herring Run.  </a:t>
            </a:r>
          </a:p>
          <a:p>
            <a:pPr lvl="1" fontAlgn="base"/>
            <a:r>
              <a:rPr lang="en-US" sz="1200" dirty="0"/>
              <a:t>Pond Diagnostic Assessment: This will include the development of phosphorous, nitrogen, and water budgets based upon quantitative field data. The budgets will identify all sources of nutrients.  The consultants will conduct 2 years of water column monitoring , sediment surveys, stream outflow surveys, rooted plant an mussel surveys, watershed assessment and development of watershed water, nitrogen, and phosphorous inputs and budgets, and stormwater surveys. </a:t>
            </a:r>
          </a:p>
          <a:p>
            <a:pPr lvl="1" fontAlgn="base"/>
            <a:r>
              <a:rPr lang="en-US" sz="1200" dirty="0"/>
              <a:t>Mashpee-Wakeby Pond Management Plan :  The consultant will use data and findings from the Diagnostic Assessment to develop a Mashpee-Wakeby Pond Management Plan. The plan will included the results from the DA, details of specific impairments, their causes, and a review of applicability of available pond management options to the identified water quality impairments and conditions of Mashpee Wakeby Pond.  </a:t>
            </a:r>
          </a:p>
          <a:p>
            <a:pPr lvl="1" fontAlgn="base"/>
            <a:r>
              <a:rPr lang="en-US" sz="1200" dirty="0"/>
              <a:t>Meetings and Outreach : The consultants will hold 4 public meetings to discuss the project, findings, and issues. They will also present the Diagnostic study and Management plan to the Mashpee </a:t>
            </a:r>
            <a:r>
              <a:rPr lang="en-US" sz="1200" dirty="0" err="1"/>
              <a:t>Selectboard</a:t>
            </a:r>
            <a:r>
              <a:rPr lang="en-US" sz="1200" dirty="0"/>
              <a:t> upon project completion. </a:t>
            </a:r>
          </a:p>
          <a:p>
            <a:pPr lvl="1" fontAlgn="base">
              <a:buClr>
                <a:srgbClr val="E3DED1">
                  <a:lumMod val="60000"/>
                  <a:lumOff val="40000"/>
                </a:srgbClr>
              </a:buClr>
            </a:pPr>
            <a:endParaRPr lang="en-US" sz="1200" dirty="0">
              <a:solidFill>
                <a:prstClr val="white"/>
              </a:solidFill>
            </a:endParaRPr>
          </a:p>
          <a:p>
            <a:pPr lvl="1"/>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29</a:t>
            </a:fld>
            <a:endParaRPr lang="en-US"/>
          </a:p>
        </p:txBody>
      </p:sp>
    </p:spTree>
    <p:extLst>
      <p:ext uri="{BB962C8B-B14F-4D97-AF65-F5344CB8AC3E}">
        <p14:creationId xmlns:p14="http://schemas.microsoft.com/office/powerpoint/2010/main" val="237005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843306"/>
          </a:xfrm>
        </p:spPr>
        <p:txBody>
          <a:bodyPr>
            <a:normAutofit fontScale="90000"/>
          </a:bodyPr>
          <a:lstStyle/>
          <a:p>
            <a:r>
              <a:rPr lang="en-US" dirty="0" smtClean="0"/>
              <a:t>Ashumet Pond  :</a:t>
            </a:r>
            <a:br>
              <a:rPr lang="en-US" dirty="0" smtClean="0"/>
            </a:br>
            <a:endParaRPr lang="en-US" dirty="0"/>
          </a:p>
        </p:txBody>
      </p:sp>
      <p:sp>
        <p:nvSpPr>
          <p:cNvPr id="3" name="Content Placeholder 2"/>
          <p:cNvSpPr>
            <a:spLocks noGrp="1"/>
          </p:cNvSpPr>
          <p:nvPr>
            <p:ph idx="1"/>
          </p:nvPr>
        </p:nvSpPr>
        <p:spPr>
          <a:xfrm>
            <a:off x="1066800" y="1402773"/>
            <a:ext cx="10058400" cy="4632267"/>
          </a:xfrm>
        </p:spPr>
        <p:txBody>
          <a:bodyPr>
            <a:normAutofit fontScale="92500" lnSpcReduction="20000"/>
          </a:bodyPr>
          <a:lstStyle/>
          <a:p>
            <a:r>
              <a:rPr lang="en-US" dirty="0" smtClean="0"/>
              <a:t>Description : Glacial “flow through” (groundwater fed) pond with a surface area of 215 acres. Total groundwater flux 454,741 – 474,081 cubic feet per day. Max Depth 69 ft. Average Depth 23 ft.  2.5 miles of heavily developed shoreline. </a:t>
            </a:r>
          </a:p>
          <a:p>
            <a:r>
              <a:rPr lang="en-US" dirty="0" smtClean="0"/>
              <a:t>History : 1999-2001 Mass Military Reservation Plume Response Program : Ashumet Pond Phosphorous Management Plan completed to treat the Ashumet Valley sewage treatment plant plume that was discharging phosphorous into Ashumet pond. </a:t>
            </a:r>
          </a:p>
          <a:p>
            <a:r>
              <a:rPr lang="en-US" dirty="0" smtClean="0"/>
              <a:t>Water Quality : Late 1990s and early 200s, decline in water quality evident due to the plume. Without action total pond eutrophication will escalate and cyanobacteria blooms will become the norm. </a:t>
            </a:r>
            <a:r>
              <a:rPr lang="en-US" dirty="0"/>
              <a:t>Trophic status : STP Plume was contributing 19-45% of total annual phosphorus to the Pond. </a:t>
            </a:r>
            <a:r>
              <a:rPr lang="en-US" dirty="0" smtClean="0"/>
              <a:t>Anoxic conditions. Mesotrophic – Eutrophic. </a:t>
            </a:r>
            <a:endParaRPr lang="en-US" dirty="0"/>
          </a:p>
          <a:p>
            <a:r>
              <a:rPr lang="en-US" dirty="0" smtClean="0"/>
              <a:t>Four remedial strategies were selected : </a:t>
            </a:r>
          </a:p>
          <a:p>
            <a:pPr lvl="1"/>
            <a:r>
              <a:rPr lang="en-US" dirty="0" smtClean="0"/>
              <a:t>In-pond phosphorous inactivation by aluminum slats </a:t>
            </a:r>
          </a:p>
          <a:p>
            <a:pPr lvl="1"/>
            <a:r>
              <a:rPr lang="en-US" dirty="0" smtClean="0"/>
              <a:t>In-pond phosphorous inactivation by iron-salts </a:t>
            </a:r>
          </a:p>
          <a:p>
            <a:pPr lvl="1"/>
            <a:r>
              <a:rPr lang="en-US" dirty="0" smtClean="0"/>
              <a:t>Geochemical barrier at the plume pond interface </a:t>
            </a:r>
          </a:p>
          <a:p>
            <a:pPr lvl="1"/>
            <a:r>
              <a:rPr lang="en-US" dirty="0" smtClean="0"/>
              <a:t>In-pond removal of phosphorous by </a:t>
            </a:r>
            <a:r>
              <a:rPr lang="en-US" dirty="0" err="1" smtClean="0"/>
              <a:t>hypolimnetic</a:t>
            </a:r>
            <a:r>
              <a:rPr lang="en-US" dirty="0" smtClean="0"/>
              <a:t> extraction. </a:t>
            </a:r>
          </a:p>
          <a:p>
            <a:r>
              <a:rPr lang="en-US" dirty="0" smtClean="0"/>
              <a:t>Nutrient Inactivation Treatment:  Ultimately a barrier and aluminum  sulfate were chosen to eliminated input and inactivate the accumulated phosphorous within the pond. </a:t>
            </a:r>
          </a:p>
        </p:txBody>
      </p:sp>
      <p:sp>
        <p:nvSpPr>
          <p:cNvPr id="5" name="Date Placeholder 4"/>
          <p:cNvSpPr>
            <a:spLocks noGrp="1"/>
          </p:cNvSpPr>
          <p:nvPr>
            <p:ph type="dt" sz="half" idx="10"/>
          </p:nvPr>
        </p:nvSpPr>
        <p:spPr/>
        <p:txBody>
          <a:bodyPr/>
          <a:lstStyle/>
          <a:p>
            <a:fld id="{6DD1B487-36FD-4CED-B07A-1A81FC6540B1}"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3</a:t>
            </a:fld>
            <a:endParaRPr lang="en-US"/>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21" y="332101"/>
            <a:ext cx="10058400" cy="1161430"/>
          </a:xfrm>
        </p:spPr>
        <p:txBody>
          <a:bodyPr/>
          <a:lstStyle/>
          <a:p>
            <a:r>
              <a:rPr lang="en-US" dirty="0" smtClean="0"/>
              <a:t>John’s Pond </a:t>
            </a:r>
            <a:endParaRPr lang="en-US" dirty="0"/>
          </a:p>
        </p:txBody>
      </p:sp>
      <p:sp>
        <p:nvSpPr>
          <p:cNvPr id="3" name="Content Placeholder 2"/>
          <p:cNvSpPr>
            <a:spLocks noGrp="1"/>
          </p:cNvSpPr>
          <p:nvPr>
            <p:ph sz="half" idx="1"/>
          </p:nvPr>
        </p:nvSpPr>
        <p:spPr>
          <a:xfrm>
            <a:off x="737721" y="1236518"/>
            <a:ext cx="7324311" cy="5188188"/>
          </a:xfrm>
        </p:spPr>
        <p:txBody>
          <a:bodyPr>
            <a:normAutofit fontScale="92500" lnSpcReduction="20000"/>
          </a:bodyPr>
          <a:lstStyle/>
          <a:p>
            <a:r>
              <a:rPr lang="en-US" sz="1600" dirty="0"/>
              <a:t>History : </a:t>
            </a:r>
            <a:r>
              <a:rPr lang="en-US" sz="1600" dirty="0" smtClean="0"/>
              <a:t> 323 acres</a:t>
            </a:r>
          </a:p>
          <a:p>
            <a:pPr marL="290513" indent="0">
              <a:buNone/>
            </a:pPr>
            <a:r>
              <a:rPr lang="en-US" sz="1600" dirty="0" smtClean="0"/>
              <a:t>1978- 1980 Diagnostic Study “Complaints of algal blooms and large masses of attached algae in shallow areas began in the early 1970s and continue today. A substantial decline in transparency from 4.6 m to 1.5 m was notice between 1972 and 1975.During the same time, aquatic vascular plant growths were increasing to nuisance levels and blue-green algal blooms occurred during the summer months.” </a:t>
            </a:r>
          </a:p>
          <a:p>
            <a:r>
              <a:rPr lang="en-US" sz="1500" dirty="0" smtClean="0"/>
              <a:t>Common Complaints since the late 60s : </a:t>
            </a:r>
          </a:p>
          <a:p>
            <a:pPr marL="617220" lvl="1" indent="-342900">
              <a:buFont typeface="+mj-lt"/>
              <a:buAutoNum type="arabicPeriod"/>
            </a:pPr>
            <a:r>
              <a:rPr lang="en-US" sz="1500" dirty="0" smtClean="0"/>
              <a:t>Pond Level </a:t>
            </a:r>
          </a:p>
          <a:p>
            <a:pPr marL="617220" lvl="1" indent="-342900">
              <a:buFont typeface="+mj-lt"/>
              <a:buAutoNum type="arabicPeriod"/>
            </a:pPr>
            <a:r>
              <a:rPr lang="en-US" sz="1500" dirty="0" smtClean="0"/>
              <a:t>High-powered motorboats </a:t>
            </a:r>
          </a:p>
          <a:p>
            <a:pPr marL="617220" lvl="1" indent="-342900">
              <a:buFont typeface="+mj-lt"/>
              <a:buAutoNum type="arabicPeriod"/>
            </a:pPr>
            <a:r>
              <a:rPr lang="en-US" sz="1500" dirty="0" smtClean="0"/>
              <a:t>Pollutants and algae blooms </a:t>
            </a:r>
          </a:p>
          <a:p>
            <a:pPr marL="274320" lvl="1" indent="0">
              <a:buNone/>
            </a:pPr>
            <a:endParaRPr lang="en-US" sz="1500" dirty="0" smtClean="0"/>
          </a:p>
          <a:p>
            <a:pPr marL="176213" lvl="1" indent="-176213"/>
            <a:r>
              <a:rPr lang="en-US" sz="1500" dirty="0" smtClean="0"/>
              <a:t>Quoted in Study “a community designated as not requiring a sewage system” </a:t>
            </a:r>
          </a:p>
          <a:p>
            <a:r>
              <a:rPr lang="en-US" sz="1500" dirty="0" smtClean="0"/>
              <a:t>Use : Forest, Recreation, and Agriculture until 1980s. Then</a:t>
            </a:r>
          </a:p>
          <a:p>
            <a:pPr marL="0" indent="0">
              <a:buNone/>
            </a:pPr>
            <a:r>
              <a:rPr lang="en-US" sz="1500" dirty="0" smtClean="0"/>
              <a:t>	residential neighborhoods built:</a:t>
            </a:r>
          </a:p>
          <a:p>
            <a:r>
              <a:rPr lang="en-US" sz="1500" dirty="0" smtClean="0"/>
              <a:t>Watershed : 33.8 % urban residential (1980) – Now? </a:t>
            </a:r>
            <a:endParaRPr lang="en-US" sz="1500" dirty="0"/>
          </a:p>
          <a:p>
            <a:r>
              <a:rPr lang="en-US" sz="1500" dirty="0"/>
              <a:t>Water Quality </a:t>
            </a:r>
            <a:r>
              <a:rPr lang="en-US" sz="1500" dirty="0" smtClean="0"/>
              <a:t>:</a:t>
            </a:r>
          </a:p>
          <a:p>
            <a:pPr lvl="1"/>
            <a:r>
              <a:rPr lang="en-US" sz="1500" dirty="0" smtClean="0"/>
              <a:t>Catch an release ONLY  </a:t>
            </a:r>
          </a:p>
          <a:p>
            <a:pPr lvl="1"/>
            <a:r>
              <a:rPr lang="en-US" sz="1500" dirty="0" smtClean="0"/>
              <a:t>Septic Leaching found to be high in 1975- present due to soil type</a:t>
            </a:r>
          </a:p>
          <a:p>
            <a:pPr lvl="1"/>
            <a:r>
              <a:rPr lang="en-US" sz="1500" dirty="0" smtClean="0"/>
              <a:t>PFAS elevations  2021 above 0.22 ppb</a:t>
            </a:r>
            <a:endParaRPr lang="en-US" sz="1500" dirty="0"/>
          </a:p>
          <a:p>
            <a:endParaRPr lang="en-US" dirty="0"/>
          </a:p>
          <a:p>
            <a:endParaRPr lang="en-US" dirty="0"/>
          </a:p>
        </p:txBody>
      </p:sp>
      <p:sp>
        <p:nvSpPr>
          <p:cNvPr id="6" name="Date Placeholder 5"/>
          <p:cNvSpPr>
            <a:spLocks noGrp="1"/>
          </p:cNvSpPr>
          <p:nvPr>
            <p:ph type="dt" sz="half" idx="10"/>
          </p:nvPr>
        </p:nvSpPr>
        <p:spPr/>
        <p:txBody>
          <a:bodyPr/>
          <a:lstStyle/>
          <a:p>
            <a:fld id="{93A66BA0-BF77-43AC-894A-20AD8220B887}" type="datetime1">
              <a:rPr lang="en-US" smtClean="0"/>
              <a:pPr/>
              <a:t>4/14/2022</a:t>
            </a:fld>
            <a:endParaRPr lang="en-US" dirty="0"/>
          </a:p>
        </p:txBody>
      </p:sp>
      <p:sp>
        <p:nvSpPr>
          <p:cNvPr id="7" name="Footer Placeholder 6"/>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30</a:t>
            </a:fld>
            <a:endParaRPr lang="en-US"/>
          </a:p>
        </p:txBody>
      </p:sp>
      <p:pic>
        <p:nvPicPr>
          <p:cNvPr id="9" name="Picture 8"/>
          <p:cNvPicPr>
            <a:picLocks noChangeAspect="1"/>
          </p:cNvPicPr>
          <p:nvPr/>
        </p:nvPicPr>
        <p:blipFill>
          <a:blip r:embed="rId2"/>
          <a:stretch>
            <a:fillRect/>
          </a:stretch>
        </p:blipFill>
        <p:spPr>
          <a:xfrm>
            <a:off x="8228287" y="1040832"/>
            <a:ext cx="3420464" cy="5301719"/>
          </a:xfrm>
          <a:prstGeom prst="rect">
            <a:avLst/>
          </a:prstGeom>
        </p:spPr>
      </p:pic>
    </p:spTree>
    <p:extLst>
      <p:ext uri="{BB962C8B-B14F-4D97-AF65-F5344CB8AC3E}">
        <p14:creationId xmlns:p14="http://schemas.microsoft.com/office/powerpoint/2010/main" val="1290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873" y="632203"/>
            <a:ext cx="10058400" cy="843306"/>
          </a:xfrm>
        </p:spPr>
        <p:txBody>
          <a:bodyPr>
            <a:normAutofit/>
          </a:bodyPr>
          <a:lstStyle/>
          <a:p>
            <a:r>
              <a:rPr lang="en-US" sz="3600" dirty="0" smtClean="0"/>
              <a:t>Ashumet and John’s Pond Development </a:t>
            </a:r>
            <a:endParaRPr lang="en-US" sz="3600" dirty="0"/>
          </a:p>
        </p:txBody>
      </p:sp>
      <p:sp>
        <p:nvSpPr>
          <p:cNvPr id="5" name="Date Placeholder 4"/>
          <p:cNvSpPr>
            <a:spLocks noGrp="1"/>
          </p:cNvSpPr>
          <p:nvPr>
            <p:ph type="dt" sz="half" idx="10"/>
          </p:nvPr>
        </p:nvSpPr>
        <p:spPr/>
        <p:txBody>
          <a:body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31</a:t>
            </a:fld>
            <a:endParaRPr lang="en-US"/>
          </a:p>
        </p:txBody>
      </p:sp>
      <p:pic>
        <p:nvPicPr>
          <p:cNvPr id="8" name="Picture 7"/>
          <p:cNvPicPr>
            <a:picLocks noChangeAspect="1"/>
          </p:cNvPicPr>
          <p:nvPr/>
        </p:nvPicPr>
        <p:blipFill>
          <a:blip r:embed="rId2"/>
          <a:stretch>
            <a:fillRect/>
          </a:stretch>
        </p:blipFill>
        <p:spPr>
          <a:xfrm>
            <a:off x="555002" y="1704110"/>
            <a:ext cx="2577662" cy="2712026"/>
          </a:xfrm>
          <a:prstGeom prst="rect">
            <a:avLst/>
          </a:prstGeom>
        </p:spPr>
      </p:pic>
      <p:pic>
        <p:nvPicPr>
          <p:cNvPr id="9" name="Picture 8"/>
          <p:cNvPicPr>
            <a:picLocks noChangeAspect="1"/>
          </p:cNvPicPr>
          <p:nvPr/>
        </p:nvPicPr>
        <p:blipFill>
          <a:blip r:embed="rId3"/>
          <a:stretch>
            <a:fillRect/>
          </a:stretch>
        </p:blipFill>
        <p:spPr>
          <a:xfrm>
            <a:off x="3210259" y="1704110"/>
            <a:ext cx="2667055" cy="2712026"/>
          </a:xfrm>
          <a:prstGeom prst="rect">
            <a:avLst/>
          </a:prstGeom>
        </p:spPr>
      </p:pic>
      <p:pic>
        <p:nvPicPr>
          <p:cNvPr id="10" name="Picture 9"/>
          <p:cNvPicPr>
            <a:picLocks noChangeAspect="1"/>
          </p:cNvPicPr>
          <p:nvPr/>
        </p:nvPicPr>
        <p:blipFill>
          <a:blip r:embed="rId4"/>
          <a:stretch>
            <a:fillRect/>
          </a:stretch>
        </p:blipFill>
        <p:spPr>
          <a:xfrm>
            <a:off x="5954909" y="1704110"/>
            <a:ext cx="2574010" cy="2712026"/>
          </a:xfrm>
          <a:prstGeom prst="rect">
            <a:avLst/>
          </a:prstGeom>
        </p:spPr>
      </p:pic>
      <p:pic>
        <p:nvPicPr>
          <p:cNvPr id="11" name="Picture 10"/>
          <p:cNvPicPr>
            <a:picLocks noChangeAspect="1"/>
          </p:cNvPicPr>
          <p:nvPr/>
        </p:nvPicPr>
        <p:blipFill>
          <a:blip r:embed="rId5"/>
          <a:stretch>
            <a:fillRect/>
          </a:stretch>
        </p:blipFill>
        <p:spPr>
          <a:xfrm>
            <a:off x="8702040" y="1704111"/>
            <a:ext cx="2705142" cy="2712026"/>
          </a:xfrm>
          <a:prstGeom prst="rect">
            <a:avLst/>
          </a:prstGeom>
        </p:spPr>
      </p:pic>
    </p:spTree>
    <p:extLst>
      <p:ext uri="{BB962C8B-B14F-4D97-AF65-F5344CB8AC3E}">
        <p14:creationId xmlns:p14="http://schemas.microsoft.com/office/powerpoint/2010/main" val="271499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John’s Pond Invasive Species </a:t>
            </a:r>
            <a:endParaRPr lang="en-US" dirty="0"/>
          </a:p>
        </p:txBody>
      </p:sp>
      <p:sp>
        <p:nvSpPr>
          <p:cNvPr id="3" name="Content Placeholder 2"/>
          <p:cNvSpPr>
            <a:spLocks noGrp="1"/>
          </p:cNvSpPr>
          <p:nvPr>
            <p:ph sz="half" idx="1"/>
          </p:nvPr>
        </p:nvSpPr>
        <p:spPr>
          <a:xfrm>
            <a:off x="1066800" y="2103120"/>
            <a:ext cx="10058400" cy="3749040"/>
          </a:xfrm>
        </p:spPr>
        <p:txBody>
          <a:bodyPr>
            <a:normAutofit fontScale="85000" lnSpcReduction="10000"/>
          </a:bodyPr>
          <a:lstStyle/>
          <a:p>
            <a:r>
              <a:rPr lang="en-US" dirty="0"/>
              <a:t>Invasive Species Treatment:  In the late summer &amp; early Fall of 2021, Johns Pond was surveyed and treated for invasive variable leafed milfoil, which was initially observed and reported to the town by pond front residents. The town hired a company specializing in eradicating invasive aquatic species to survey the pond and subsequently treat 8 acres of infested area (mostly in the southern portion of the pond and channel/lagoon area). An aquatic herbicide approved by the State was used to eradicate milfoil and public postings were put up all around the pond prior to treatment.  The herbicide used (</a:t>
            </a:r>
            <a:r>
              <a:rPr lang="en-US" dirty="0" err="1"/>
              <a:t>Procellacor</a:t>
            </a:r>
            <a:r>
              <a:rPr lang="en-US" dirty="0"/>
              <a:t>) is target specific, dissipates rapidly and does not cause any human health issues in terms of recreational use of the pond.  A follow up survey will be conducted this spring (2022) to check for any lingering areas of milfoil. If any are detected, follow up treatments will be done to ensure complete eradication. </a:t>
            </a:r>
          </a:p>
          <a:p>
            <a:r>
              <a:rPr lang="en-US" dirty="0"/>
              <a:t>Aquatic invasive species are typically introduced from boat usage between waterbodies.  It is essential to make sure that ALL boats (motorized, kayaks, canoes, dinghies, </a:t>
            </a:r>
            <a:r>
              <a:rPr lang="en-US" dirty="0" err="1"/>
              <a:t>etc</a:t>
            </a:r>
            <a:r>
              <a:rPr lang="en-US" dirty="0"/>
              <a:t>) or any other objects placed in the water (floats, </a:t>
            </a:r>
            <a:r>
              <a:rPr lang="en-US" dirty="0" err="1"/>
              <a:t>etc</a:t>
            </a:r>
            <a:r>
              <a:rPr lang="en-US" dirty="0"/>
              <a:t>) are thoroughly inspected and cleaned prior to placement in the water.  Clear and conspicuous educational signage at all town landings, beaches and ways to water advising the public to make sure their vessels and water dependent objects are clean prior to introduction into our water bodies is the best way to prevent aquatic invasive species from being introduced and spread</a:t>
            </a:r>
          </a:p>
          <a:p>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32</a:t>
            </a:fld>
            <a:endParaRPr lang="en-US"/>
          </a:p>
        </p:txBody>
      </p:sp>
    </p:spTree>
    <p:extLst>
      <p:ext uri="{BB962C8B-B14F-4D97-AF65-F5344CB8AC3E}">
        <p14:creationId xmlns:p14="http://schemas.microsoft.com/office/powerpoint/2010/main" val="7170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801742"/>
          </a:xfrm>
        </p:spPr>
        <p:txBody>
          <a:bodyPr/>
          <a:lstStyle/>
          <a:p>
            <a:r>
              <a:rPr lang="en-US" dirty="0" smtClean="0"/>
              <a:t>John’s Pond Water Quality </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33</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312557930"/>
              </p:ext>
            </p:extLst>
          </p:nvPr>
        </p:nvGraphicFramePr>
        <p:xfrm>
          <a:off x="794904" y="1419102"/>
          <a:ext cx="10602192" cy="4795433"/>
        </p:xfrm>
        <a:graphic>
          <a:graphicData uri="http://schemas.openxmlformats.org/drawingml/2006/table">
            <a:tbl>
              <a:tblPr firstRow="1" bandRow="1">
                <a:tableStyleId>{3B4B98B0-60AC-42C2-AFA5-B58CD77FA1E5}</a:tableStyleId>
              </a:tblPr>
              <a:tblGrid>
                <a:gridCol w="1167247"/>
                <a:gridCol w="2559860"/>
                <a:gridCol w="1749796"/>
                <a:gridCol w="1749796"/>
                <a:gridCol w="1471539"/>
                <a:gridCol w="1903954"/>
              </a:tblGrid>
              <a:tr h="650153">
                <a:tc>
                  <a:txBody>
                    <a:bodyPr/>
                    <a:lstStyle/>
                    <a:p>
                      <a:endParaRPr lang="en-US" dirty="0"/>
                    </a:p>
                  </a:txBody>
                  <a:tcPr/>
                </a:tc>
                <a:tc>
                  <a:txBody>
                    <a:bodyPr/>
                    <a:lstStyle/>
                    <a:p>
                      <a:r>
                        <a:rPr lang="en-US" dirty="0" smtClean="0"/>
                        <a:t>Total Phosphorous</a:t>
                      </a:r>
                      <a:endParaRPr lang="en-US" dirty="0"/>
                    </a:p>
                  </a:txBody>
                  <a:tcPr/>
                </a:tc>
                <a:tc>
                  <a:txBody>
                    <a:bodyPr/>
                    <a:lstStyle/>
                    <a:p>
                      <a:r>
                        <a:rPr lang="en-US" dirty="0" smtClean="0"/>
                        <a:t>Chlorophyll</a:t>
                      </a:r>
                      <a:endParaRPr lang="en-US" dirty="0"/>
                    </a:p>
                  </a:txBody>
                  <a:tcPr/>
                </a:tc>
                <a:tc>
                  <a:txBody>
                    <a:bodyPr/>
                    <a:lstStyle/>
                    <a:p>
                      <a:r>
                        <a:rPr lang="en-US" dirty="0" err="1" smtClean="0"/>
                        <a:t>Secchi</a:t>
                      </a:r>
                      <a:r>
                        <a:rPr lang="en-US" baseline="0" dirty="0" smtClean="0"/>
                        <a:t> Depth</a:t>
                      </a:r>
                      <a:endParaRPr lang="en-US" dirty="0"/>
                    </a:p>
                  </a:txBody>
                  <a:tcPr/>
                </a:tc>
                <a:tc>
                  <a:txBody>
                    <a:bodyPr/>
                    <a:lstStyle/>
                    <a:p>
                      <a:r>
                        <a:rPr lang="en-US" dirty="0" smtClean="0"/>
                        <a:t>Dissolved Oxygen </a:t>
                      </a:r>
                      <a:endParaRPr lang="en-US" dirty="0"/>
                    </a:p>
                  </a:txBody>
                  <a:tcPr/>
                </a:tc>
                <a:tc>
                  <a:txBody>
                    <a:bodyPr/>
                    <a:lstStyle/>
                    <a:p>
                      <a:r>
                        <a:rPr lang="en-US" dirty="0" smtClean="0"/>
                        <a:t>Cyanobacteria</a:t>
                      </a:r>
                    </a:p>
                    <a:p>
                      <a:r>
                        <a:rPr lang="en-US" dirty="0" smtClean="0"/>
                        <a:t>Closure Y/N </a:t>
                      </a:r>
                      <a:endParaRPr lang="en-US" dirty="0"/>
                    </a:p>
                  </a:txBody>
                  <a:tcPr/>
                </a:tc>
              </a:tr>
              <a:tr h="729829">
                <a:tc>
                  <a:txBody>
                    <a:bodyPr/>
                    <a:lstStyle/>
                    <a:p>
                      <a:r>
                        <a:rPr lang="en-US" sz="1600" dirty="0" smtClean="0"/>
                        <a:t>2016</a:t>
                      </a:r>
                    </a:p>
                    <a:p>
                      <a:endParaRPr lang="en-US" sz="1600" dirty="0"/>
                    </a:p>
                  </a:txBody>
                  <a:tcPr/>
                </a:tc>
                <a:tc>
                  <a:txBody>
                    <a:bodyPr/>
                    <a:lstStyle/>
                    <a:p>
                      <a:r>
                        <a:rPr lang="en-US" sz="1600" dirty="0" smtClean="0"/>
                        <a:t>Mid</a:t>
                      </a:r>
                      <a:r>
                        <a:rPr lang="en-US" sz="1600" baseline="0" dirty="0" smtClean="0"/>
                        <a:t> (9 m) = 1.11 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(17 m) = 0.74 µM</a:t>
                      </a:r>
                      <a:endParaRPr lang="en-US" sz="1600" dirty="0" smtClean="0"/>
                    </a:p>
                    <a:p>
                      <a:endParaRPr lang="en-US" sz="1600" dirty="0"/>
                    </a:p>
                  </a:txBody>
                  <a:tcPr/>
                </a:tc>
                <a:tc>
                  <a:txBody>
                    <a:bodyPr/>
                    <a:lstStyle/>
                    <a:p>
                      <a:r>
                        <a:rPr lang="en-US" sz="1600" dirty="0" smtClean="0"/>
                        <a:t>7.67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0.03 µg/L</a:t>
                      </a:r>
                    </a:p>
                    <a:p>
                      <a:endParaRPr lang="en-US" sz="1600" dirty="0"/>
                    </a:p>
                  </a:txBody>
                  <a:tcPr/>
                </a:tc>
                <a:tc>
                  <a:txBody>
                    <a:bodyPr/>
                    <a:lstStyle/>
                    <a:p>
                      <a:r>
                        <a:rPr lang="en-US" sz="1600" dirty="0" smtClean="0"/>
                        <a:t>3.25 m</a:t>
                      </a:r>
                      <a:endParaRPr lang="en-US" sz="1600" dirty="0"/>
                    </a:p>
                  </a:txBody>
                  <a:tcPr/>
                </a:tc>
                <a:tc>
                  <a:txBody>
                    <a:bodyPr/>
                    <a:lstStyle/>
                    <a:p>
                      <a:r>
                        <a:rPr lang="en-US" sz="1600" baseline="0" dirty="0" smtClean="0"/>
                        <a:t>8.18 mg/L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0.17 mg/L</a:t>
                      </a:r>
                      <a:endParaRPr lang="en-US" sz="1600" dirty="0" smtClean="0"/>
                    </a:p>
                    <a:p>
                      <a:endParaRPr lang="en-US" sz="1600" dirty="0"/>
                    </a:p>
                  </a:txBody>
                  <a:tcPr/>
                </a:tc>
                <a:tc>
                  <a:txBody>
                    <a:bodyPr/>
                    <a:lstStyle/>
                    <a:p>
                      <a:r>
                        <a:rPr lang="en-US" sz="1600" dirty="0" smtClean="0"/>
                        <a:t>N</a:t>
                      </a:r>
                      <a:endParaRPr lang="en-US" sz="1600" dirty="0"/>
                    </a:p>
                  </a:txBody>
                  <a:tcPr/>
                </a:tc>
              </a:tr>
              <a:tr h="517467">
                <a:tc>
                  <a:txBody>
                    <a:bodyPr/>
                    <a:lstStyle/>
                    <a:p>
                      <a:r>
                        <a:rPr lang="en-US" sz="1600" dirty="0" smtClean="0"/>
                        <a:t>2017</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 m) = 1.17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Bottom(17 m)=0.72 µM</a:t>
                      </a:r>
                      <a:endParaRPr lang="en-US" sz="1600" dirty="0" smtClean="0"/>
                    </a:p>
                    <a:p>
                      <a:endParaRPr lang="en-US" sz="1600" dirty="0"/>
                    </a:p>
                  </a:txBody>
                  <a:tcPr/>
                </a:tc>
                <a:tc>
                  <a:txBody>
                    <a:bodyPr/>
                    <a:lstStyle/>
                    <a:p>
                      <a:r>
                        <a:rPr lang="en-US" sz="1600" dirty="0" smtClean="0"/>
                        <a:t>4.34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0.03 µg/L</a:t>
                      </a:r>
                    </a:p>
                    <a:p>
                      <a:endParaRPr lang="en-US" sz="1600" dirty="0"/>
                    </a:p>
                  </a:txBody>
                  <a:tcPr/>
                </a:tc>
                <a:tc>
                  <a:txBody>
                    <a:bodyPr/>
                    <a:lstStyle/>
                    <a:p>
                      <a:r>
                        <a:rPr lang="en-US" sz="1600" dirty="0" smtClean="0"/>
                        <a:t>ND</a:t>
                      </a:r>
                      <a:endParaRPr lang="en-US" sz="1600" dirty="0"/>
                    </a:p>
                  </a:txBody>
                  <a:tcPr/>
                </a:tc>
                <a:tc>
                  <a:txBody>
                    <a:bodyPr/>
                    <a:lstStyle/>
                    <a:p>
                      <a:r>
                        <a:rPr lang="en-US" sz="1600" dirty="0" smtClean="0"/>
                        <a:t>ND</a:t>
                      </a:r>
                    </a:p>
                    <a:p>
                      <a:r>
                        <a:rPr lang="en-US" sz="1600" dirty="0" smtClean="0"/>
                        <a:t>ND</a:t>
                      </a:r>
                      <a:endParaRPr lang="en-US" sz="1600" dirty="0"/>
                    </a:p>
                  </a:txBody>
                  <a:tcPr/>
                </a:tc>
                <a:tc>
                  <a:txBody>
                    <a:bodyPr/>
                    <a:lstStyle/>
                    <a:p>
                      <a:r>
                        <a:rPr lang="en-US" sz="1600" dirty="0" smtClean="0"/>
                        <a:t>N</a:t>
                      </a:r>
                      <a:endParaRPr lang="en-US" sz="1600" dirty="0"/>
                    </a:p>
                  </a:txBody>
                  <a:tcPr/>
                </a:tc>
              </a:tr>
              <a:tr h="515389">
                <a:tc>
                  <a:txBody>
                    <a:bodyPr/>
                    <a:lstStyle/>
                    <a:p>
                      <a:r>
                        <a:rPr lang="en-US" sz="1600" dirty="0" smtClean="0"/>
                        <a:t>2018</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 m) = 0.65 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Bottom(17 m) = 0.65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14.21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4.62 </a:t>
                      </a:r>
                      <a:r>
                        <a:rPr lang="en-US" sz="1600" dirty="0" smtClean="0"/>
                        <a:t>µg/L</a:t>
                      </a:r>
                    </a:p>
                    <a:p>
                      <a:endParaRPr lang="en-US" sz="1600" dirty="0"/>
                    </a:p>
                  </a:txBody>
                  <a:tcPr/>
                </a:tc>
                <a:tc>
                  <a:txBody>
                    <a:bodyPr/>
                    <a:lstStyle/>
                    <a:p>
                      <a:r>
                        <a:rPr lang="en-US" sz="1600" baseline="0" dirty="0" smtClean="0"/>
                        <a:t>5.20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4.29 mg/L</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0.59 mg/L</a:t>
                      </a:r>
                      <a:endParaRPr lang="en-US" sz="1600" dirty="0" smtClean="0"/>
                    </a:p>
                    <a:p>
                      <a:endParaRPr lang="en-US" sz="1600" dirty="0"/>
                    </a:p>
                  </a:txBody>
                  <a:tcPr/>
                </a:tc>
                <a:tc>
                  <a:txBody>
                    <a:bodyPr/>
                    <a:lstStyle/>
                    <a:p>
                      <a:r>
                        <a:rPr lang="en-US" sz="1600" dirty="0" smtClean="0"/>
                        <a:t>Y / Bacterial Closure </a:t>
                      </a:r>
                      <a:endParaRPr lang="en-US" sz="1600" dirty="0"/>
                    </a:p>
                  </a:txBody>
                  <a:tcPr/>
                </a:tc>
              </a:tr>
              <a:tr h="468837">
                <a:tc>
                  <a:txBody>
                    <a:bodyPr/>
                    <a:lstStyle/>
                    <a:p>
                      <a:r>
                        <a:rPr lang="en-US" sz="1600" dirty="0" smtClean="0"/>
                        <a:t>2019</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( 9 m) = 0.47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(17 m) = 0.89 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9.59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1.28 µg/L</a:t>
                      </a:r>
                    </a:p>
                    <a:p>
                      <a:endParaRPr lang="en-US" sz="1600" dirty="0"/>
                    </a:p>
                  </a:txBody>
                  <a:tcPr/>
                </a:tc>
                <a:tc>
                  <a:txBody>
                    <a:bodyPr/>
                    <a:lstStyle/>
                    <a:p>
                      <a:r>
                        <a:rPr lang="en-US" sz="1600" dirty="0" smtClean="0"/>
                        <a:t>2.95</a:t>
                      </a:r>
                      <a:r>
                        <a:rPr lang="en-US" sz="1600" baseline="0" dirty="0" smtClean="0"/>
                        <a:t>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3.09 mg/L</a:t>
                      </a:r>
                      <a:endParaRPr lang="en-US" sz="1600" dirty="0" smtClean="0"/>
                    </a:p>
                    <a:p>
                      <a:r>
                        <a:rPr lang="en-US" sz="1600" dirty="0" smtClean="0"/>
                        <a:t>0.28 mg/L</a:t>
                      </a:r>
                      <a:endParaRPr lang="en-US" sz="1600" dirty="0"/>
                    </a:p>
                  </a:txBody>
                  <a:tcPr/>
                </a:tc>
                <a:tc>
                  <a:txBody>
                    <a:bodyPr/>
                    <a:lstStyle/>
                    <a:p>
                      <a:r>
                        <a:rPr lang="en-US" sz="1600" dirty="0" smtClean="0"/>
                        <a:t>N</a:t>
                      </a:r>
                      <a:endParaRPr lang="en-US" sz="1600" dirty="0"/>
                    </a:p>
                  </a:txBody>
                  <a:tcPr/>
                </a:tc>
              </a:tr>
              <a:tr h="468837">
                <a:tc>
                  <a:txBody>
                    <a:bodyPr/>
                    <a:lstStyle/>
                    <a:p>
                      <a:r>
                        <a:rPr lang="en-US" dirty="0" smtClean="0"/>
                        <a:t>2020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(9m) = 0.54 µM</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(16 m) = 1.02 µM</a:t>
                      </a:r>
                      <a:endParaRPr lang="en-US" sz="1600" dirty="0" smtClean="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2.58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4.77 µg/L</a:t>
                      </a:r>
                    </a:p>
                    <a:p>
                      <a:endParaRPr lang="en-US" sz="1600" dirty="0"/>
                    </a:p>
                  </a:txBody>
                  <a:tcPr/>
                </a:tc>
                <a:tc>
                  <a:txBody>
                    <a:bodyPr/>
                    <a:lstStyle/>
                    <a:p>
                      <a:r>
                        <a:rPr lang="en-US" sz="1600" dirty="0" smtClean="0"/>
                        <a:t>3.70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4.54 mg/L</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0.02 mg/L</a:t>
                      </a:r>
                      <a:endParaRPr lang="en-US" sz="1600" dirty="0" smtClean="0"/>
                    </a:p>
                    <a:p>
                      <a:endParaRPr lang="en-US" sz="1600" dirty="0"/>
                    </a:p>
                  </a:txBody>
                  <a:tcPr/>
                </a:tc>
                <a:tc>
                  <a:txBody>
                    <a:bodyPr/>
                    <a:lstStyle/>
                    <a:p>
                      <a:r>
                        <a:rPr lang="en-US" sz="1600" dirty="0" smtClean="0"/>
                        <a:t>N</a:t>
                      </a:r>
                      <a:r>
                        <a:rPr lang="en-US" sz="1600" baseline="0" dirty="0" smtClean="0"/>
                        <a:t> – Elevated cyanobacteria cell counts </a:t>
                      </a:r>
                      <a:endParaRPr lang="en-US" sz="1600" dirty="0"/>
                    </a:p>
                  </a:txBody>
                  <a:tcPr/>
                </a:tc>
              </a:tr>
            </a:tbl>
          </a:graphicData>
        </a:graphic>
      </p:graphicFrame>
    </p:spTree>
    <p:extLst>
      <p:ext uri="{BB962C8B-B14F-4D97-AF65-F5344CB8AC3E}">
        <p14:creationId xmlns:p14="http://schemas.microsoft.com/office/powerpoint/2010/main" val="214108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62571"/>
            <a:ext cx="10058400" cy="894486"/>
          </a:xfrm>
        </p:spPr>
        <p:txBody>
          <a:bodyPr/>
          <a:lstStyle/>
          <a:p>
            <a:pPr algn="ctr"/>
            <a:r>
              <a:rPr lang="en-US" dirty="0" smtClean="0"/>
              <a:t>Cyanobacteria Advisories </a:t>
            </a:r>
            <a:endParaRPr lang="en-US" dirty="0"/>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035636" y="2887835"/>
            <a:ext cx="3710692" cy="1975943"/>
          </a:xfrm>
        </p:spPr>
      </p:pic>
      <p:sp>
        <p:nvSpPr>
          <p:cNvPr id="5" name="Date Placeholder 4"/>
          <p:cNvSpPr>
            <a:spLocks noGrp="1"/>
          </p:cNvSpPr>
          <p:nvPr>
            <p:ph type="dt" sz="half" idx="10"/>
          </p:nvPr>
        </p:nvSpPr>
        <p:spPr/>
        <p:txBody>
          <a:bodyPr/>
          <a:lstStyle/>
          <a:p>
            <a:fld id="{93A66BA0-BF77-43AC-894A-20AD8220B887}"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34</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942" y="1537080"/>
            <a:ext cx="3670141" cy="4743683"/>
          </a:xfrm>
          <a:prstGeom prst="rect">
            <a:avLst/>
          </a:prstGeom>
        </p:spPr>
      </p:pic>
      <p:pic>
        <p:nvPicPr>
          <p:cNvPr id="11" name="Picture 10"/>
          <p:cNvPicPr>
            <a:picLocks noChangeAspect="1"/>
          </p:cNvPicPr>
          <p:nvPr/>
        </p:nvPicPr>
        <p:blipFill>
          <a:blip r:embed="rId4"/>
          <a:stretch>
            <a:fillRect/>
          </a:stretch>
        </p:blipFill>
        <p:spPr>
          <a:xfrm>
            <a:off x="516082" y="2807814"/>
            <a:ext cx="3089564" cy="2055964"/>
          </a:xfrm>
          <a:prstGeom prst="rect">
            <a:avLst/>
          </a:prstGeom>
        </p:spPr>
      </p:pic>
    </p:spTree>
    <p:extLst>
      <p:ext uri="{BB962C8B-B14F-4D97-AF65-F5344CB8AC3E}">
        <p14:creationId xmlns:p14="http://schemas.microsoft.com/office/powerpoint/2010/main" val="207262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Can I Do?</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847197"/>
          </a:xfrm>
        </p:spPr>
        <p:txBody>
          <a:bodyPr/>
          <a:lstStyle/>
          <a:p>
            <a:pPr algn="ctr"/>
            <a:r>
              <a:rPr lang="en-US" dirty="0" smtClean="0"/>
              <a:t>Low Impact Development </a:t>
            </a:r>
            <a:endParaRPr lang="en-US" dirty="0"/>
          </a:p>
        </p:txBody>
      </p:sp>
      <p:sp>
        <p:nvSpPr>
          <p:cNvPr id="3" name="Content Placeholder 2"/>
          <p:cNvSpPr>
            <a:spLocks noGrp="1"/>
          </p:cNvSpPr>
          <p:nvPr>
            <p:ph idx="1"/>
          </p:nvPr>
        </p:nvSpPr>
        <p:spPr>
          <a:xfrm>
            <a:off x="1395847" y="1288473"/>
            <a:ext cx="9371948" cy="2501329"/>
          </a:xfrm>
        </p:spPr>
        <p:txBody>
          <a:bodyPr>
            <a:normAutofit fontScale="85000" lnSpcReduction="10000"/>
          </a:bodyPr>
          <a:lstStyle/>
          <a:p>
            <a:pPr marL="0" indent="0" algn="ctr">
              <a:buNone/>
            </a:pPr>
            <a:r>
              <a:rPr lang="en-US" sz="3200" dirty="0">
                <a:latin typeface="Amiri" panose="00000500000000000000" pitchFamily="2" charset="-78"/>
                <a:ea typeface="Amiri" panose="00000500000000000000" pitchFamily="2" charset="-78"/>
                <a:cs typeface="Amiri" panose="00000500000000000000" pitchFamily="2" charset="-78"/>
              </a:rPr>
              <a:t>The term low impact development (LID) refers to systems and practices that use or mimic natural processes that result in the infiltration, evapotranspiration or use of stormwater in order to protect water quality and associated aquatic </a:t>
            </a:r>
            <a:r>
              <a:rPr lang="en-US" sz="3200" dirty="0" smtClean="0">
                <a:latin typeface="Amiri" panose="00000500000000000000" pitchFamily="2" charset="-78"/>
                <a:ea typeface="Amiri" panose="00000500000000000000" pitchFamily="2" charset="-78"/>
                <a:cs typeface="Amiri" panose="00000500000000000000" pitchFamily="2" charset="-78"/>
              </a:rPr>
              <a:t>habitat.</a:t>
            </a:r>
            <a:endParaRPr lang="en-US" sz="3200" dirty="0">
              <a:latin typeface="Amiri" panose="00000500000000000000" pitchFamily="2" charset="-78"/>
              <a:ea typeface="Amiri" panose="00000500000000000000" pitchFamily="2" charset="-78"/>
              <a:cs typeface="Amiri" panose="00000500000000000000" pitchFamily="2" charset="-78"/>
            </a:endParaRPr>
          </a:p>
        </p:txBody>
      </p:sp>
      <p:sp>
        <p:nvSpPr>
          <p:cNvPr id="5" name="Date Placeholder 4"/>
          <p:cNvSpPr>
            <a:spLocks noGrp="1"/>
          </p:cNvSpPr>
          <p:nvPr>
            <p:ph type="dt" sz="half" idx="10"/>
          </p:nvPr>
        </p:nvSpPr>
        <p:spPr/>
        <p:txBody>
          <a:bodyPr/>
          <a:lstStyle/>
          <a:p>
            <a:fld id="{6DD1B487-36FD-4CED-B07A-1A81FC6540B1}" type="datetime1">
              <a:rPr lang="en-US" smtClean="0"/>
              <a:pPr/>
              <a:t>4/14/2022</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36</a:t>
            </a:fld>
            <a:endParaRPr lang="en-US"/>
          </a:p>
        </p:txBody>
      </p:sp>
      <p:pic>
        <p:nvPicPr>
          <p:cNvPr id="7" name="Picture 6"/>
          <p:cNvPicPr>
            <a:picLocks noChangeAspect="1"/>
          </p:cNvPicPr>
          <p:nvPr/>
        </p:nvPicPr>
        <p:blipFill>
          <a:blip r:embed="rId2"/>
          <a:stretch>
            <a:fillRect/>
          </a:stretch>
        </p:blipFill>
        <p:spPr>
          <a:xfrm>
            <a:off x="3811838" y="3548017"/>
            <a:ext cx="4009012" cy="2848509"/>
          </a:xfrm>
          <a:prstGeom prst="rect">
            <a:avLst/>
          </a:prstGeom>
        </p:spPr>
      </p:pic>
    </p:spTree>
    <p:extLst>
      <p:ext uri="{BB962C8B-B14F-4D97-AF65-F5344CB8AC3E}">
        <p14:creationId xmlns:p14="http://schemas.microsoft.com/office/powerpoint/2010/main" val="87130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801412"/>
          </a:xfrm>
        </p:spPr>
        <p:txBody>
          <a:bodyPr/>
          <a:lstStyle/>
          <a:p>
            <a:pPr algn="ctr"/>
            <a:r>
              <a:rPr lang="en-US" dirty="0" smtClean="0"/>
              <a:t>Low Impact Development </a:t>
            </a:r>
            <a:endParaRPr lang="en-US" dirty="0"/>
          </a:p>
        </p:txBody>
      </p:sp>
      <p:sp>
        <p:nvSpPr>
          <p:cNvPr id="3" name="Text Placeholder 2"/>
          <p:cNvSpPr>
            <a:spLocks noGrp="1"/>
          </p:cNvSpPr>
          <p:nvPr>
            <p:ph type="body" idx="1"/>
          </p:nvPr>
        </p:nvSpPr>
        <p:spPr>
          <a:xfrm>
            <a:off x="2121409" y="842364"/>
            <a:ext cx="2008461" cy="823912"/>
          </a:xfrm>
        </p:spPr>
        <p:txBody>
          <a:bodyPr/>
          <a:lstStyle/>
          <a:p>
            <a:r>
              <a:rPr lang="en-US" b="1" dirty="0" smtClean="0"/>
              <a:t>     </a:t>
            </a:r>
            <a:r>
              <a:rPr lang="en-US" b="1" dirty="0" smtClean="0"/>
              <a:t>Rain Gardens  </a:t>
            </a:r>
            <a:endParaRPr lang="en-US" b="1" dirty="0"/>
          </a:p>
        </p:txBody>
      </p:sp>
      <p:sp>
        <p:nvSpPr>
          <p:cNvPr id="4" name="Content Placeholder 3"/>
          <p:cNvSpPr>
            <a:spLocks noGrp="1"/>
          </p:cNvSpPr>
          <p:nvPr>
            <p:ph sz="half" idx="2"/>
          </p:nvPr>
        </p:nvSpPr>
        <p:spPr>
          <a:xfrm>
            <a:off x="781911" y="1545712"/>
            <a:ext cx="4836691" cy="2667357"/>
          </a:xfrm>
        </p:spPr>
        <p:txBody>
          <a:bodyPr>
            <a:normAutofit fontScale="92500" lnSpcReduction="20000"/>
          </a:bodyPr>
          <a:lstStyle/>
          <a:p>
            <a:pPr marL="0" indent="0" algn="just">
              <a:buNone/>
            </a:pPr>
            <a:r>
              <a:rPr lang="en-US" sz="1600" dirty="0">
                <a:latin typeface="Amiri" panose="00000500000000000000" pitchFamily="2" charset="-78"/>
                <a:ea typeface="Amiri" panose="00000500000000000000" pitchFamily="2" charset="-78"/>
                <a:cs typeface="Amiri" panose="00000500000000000000" pitchFamily="2" charset="-78"/>
              </a:rPr>
              <a:t>Rain gardens are shallow, constructed depressions that are planted with deep-rooted native plants and grasses. They are strategically located to capture runoff from hard surfaces such as a driveway, parking area, sidewalk or streets. Rain gardens fill with a few inches of water after a storm and then water filters into the surrounding soil, rather than running off to the street, entering a storm drain, or discharging directly to rivers, ponds, and coastal waters. </a:t>
            </a:r>
          </a:p>
        </p:txBody>
      </p:sp>
      <p:sp>
        <p:nvSpPr>
          <p:cNvPr id="5" name="Text Placeholder 4"/>
          <p:cNvSpPr>
            <a:spLocks noGrp="1"/>
          </p:cNvSpPr>
          <p:nvPr>
            <p:ph type="body" sz="quarter" idx="3"/>
          </p:nvPr>
        </p:nvSpPr>
        <p:spPr>
          <a:xfrm>
            <a:off x="7942556" y="635423"/>
            <a:ext cx="1914513" cy="823912"/>
          </a:xfrm>
        </p:spPr>
        <p:txBody>
          <a:bodyPr/>
          <a:lstStyle/>
          <a:p>
            <a:r>
              <a:rPr lang="en-US" b="1" dirty="0" smtClean="0"/>
              <a:t>                           Rain Barrels </a:t>
            </a:r>
            <a:endParaRPr lang="en-US" b="1" dirty="0"/>
          </a:p>
        </p:txBody>
      </p:sp>
      <p:pic>
        <p:nvPicPr>
          <p:cNvPr id="12" name="Content Placeholder 11"/>
          <p:cNvPicPr>
            <a:picLocks noGrp="1" noChangeAspect="1"/>
          </p:cNvPicPr>
          <p:nvPr>
            <p:ph sz="quarter" idx="4"/>
          </p:nvPr>
        </p:nvPicPr>
        <p:blipFill>
          <a:blip r:embed="rId2"/>
          <a:stretch>
            <a:fillRect/>
          </a:stretch>
        </p:blipFill>
        <p:spPr>
          <a:xfrm>
            <a:off x="7087305" y="4271883"/>
            <a:ext cx="3261230" cy="217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Date Placeholder 7"/>
          <p:cNvSpPr>
            <a:spLocks noGrp="1"/>
          </p:cNvSpPr>
          <p:nvPr>
            <p:ph type="dt" sz="half" idx="10"/>
          </p:nvPr>
        </p:nvSpPr>
        <p:spPr/>
        <p:txBody>
          <a:bodyPr/>
          <a:lstStyle/>
          <a:p>
            <a:fld id="{94C81B4D-F060-418E-A958-B2BDC1A258F8}" type="datetime1">
              <a:rPr lang="en-US" smtClean="0"/>
              <a:pPr/>
              <a:t>4/14/2022</a:t>
            </a:fld>
            <a:endParaRPr lang="en-US" dirty="0"/>
          </a:p>
        </p:txBody>
      </p:sp>
      <p:sp>
        <p:nvSpPr>
          <p:cNvPr id="9" name="Footer Placeholder 8"/>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37</a:t>
            </a:fld>
            <a:endParaRPr lang="en-US" dirty="0"/>
          </a:p>
        </p:txBody>
      </p:sp>
      <p:sp>
        <p:nvSpPr>
          <p:cNvPr id="10" name="AutoShape 2" descr="Build a Rain Garden - Neponset River Watershed AssociationNeponset River  Watershed Associ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1637716" y="4213069"/>
            <a:ext cx="2975848" cy="22290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p:nvPr/>
        </p:nvSpPr>
        <p:spPr>
          <a:xfrm>
            <a:off x="6328062" y="1545712"/>
            <a:ext cx="5143502" cy="1815882"/>
          </a:xfrm>
          <a:prstGeom prst="rect">
            <a:avLst/>
          </a:prstGeom>
          <a:noFill/>
        </p:spPr>
        <p:txBody>
          <a:bodyPr wrap="square" rtlCol="0">
            <a:spAutoFit/>
          </a:bodyPr>
          <a:lstStyle/>
          <a:p>
            <a:pPr algn="just"/>
            <a:r>
              <a:rPr lang="en-US" sz="1600" dirty="0">
                <a:latin typeface="Amiri" panose="00000500000000000000" pitchFamily="2" charset="-78"/>
                <a:ea typeface="Amiri" panose="00000500000000000000" pitchFamily="2" charset="-78"/>
                <a:cs typeface="Amiri" panose="00000500000000000000" pitchFamily="2" charset="-78"/>
              </a:rPr>
              <a:t>Rain barrels are specially designed containers that hold 40-75 gallons of water. Installing a rain barrel can reduce the amount of stormwater runoff and improve water quality in your community. Diverting runoff from your roof into a rain barrel for watering your garden or landscaping reduces the amount of stormwater discharged into storm sewers that empty into nearby rivers, ponds, and coastal waters.</a:t>
            </a:r>
          </a:p>
        </p:txBody>
      </p:sp>
    </p:spTree>
    <p:extLst>
      <p:ext uri="{BB962C8B-B14F-4D97-AF65-F5344CB8AC3E}">
        <p14:creationId xmlns:p14="http://schemas.microsoft.com/office/powerpoint/2010/main" val="278833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856522"/>
          </a:xfrm>
        </p:spPr>
        <p:txBody>
          <a:bodyPr/>
          <a:lstStyle/>
          <a:p>
            <a:pPr algn="ctr"/>
            <a:r>
              <a:rPr lang="en-US" dirty="0"/>
              <a:t>Low Impact Development </a:t>
            </a:r>
          </a:p>
        </p:txBody>
      </p:sp>
      <p:sp>
        <p:nvSpPr>
          <p:cNvPr id="4" name="Date Placeholder 3"/>
          <p:cNvSpPr>
            <a:spLocks noGrp="1"/>
          </p:cNvSpPr>
          <p:nvPr>
            <p:ph type="dt" sz="half" idx="10"/>
          </p:nvPr>
        </p:nvSpPr>
        <p:spPr/>
        <p:txBody>
          <a:bodyPr/>
          <a:lstStyle/>
          <a:p>
            <a:fld id="{9386AC23-C97B-41FB-9B89-C7FE0FB631CA}"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3" name="Slide Number Placeholder 2"/>
          <p:cNvSpPr>
            <a:spLocks noGrp="1"/>
          </p:cNvSpPr>
          <p:nvPr>
            <p:ph type="sldNum" sz="quarter" idx="12"/>
          </p:nvPr>
        </p:nvSpPr>
        <p:spPr/>
        <p:txBody>
          <a:bodyPr/>
          <a:lstStyle/>
          <a:p>
            <a:fld id="{9CD8D479-8942-46E8-A226-A4E01F7A105C}" type="slidenum">
              <a:rPr lang="en-US" smtClean="0"/>
              <a:t>38</a:t>
            </a:fld>
            <a:endParaRPr lang="en-US"/>
          </a:p>
        </p:txBody>
      </p:sp>
      <p:sp>
        <p:nvSpPr>
          <p:cNvPr id="7" name="Rectangle 6"/>
          <p:cNvSpPr/>
          <p:nvPr/>
        </p:nvSpPr>
        <p:spPr>
          <a:xfrm>
            <a:off x="848549" y="1806423"/>
            <a:ext cx="4914899" cy="1569660"/>
          </a:xfrm>
          <a:prstGeom prst="rect">
            <a:avLst/>
          </a:prstGeom>
        </p:spPr>
        <p:txBody>
          <a:bodyPr wrap="square">
            <a:spAutoFit/>
          </a:bodyPr>
          <a:lstStyle/>
          <a:p>
            <a:pPr algn="just"/>
            <a:r>
              <a:rPr lang="en-US" sz="1600" dirty="0">
                <a:latin typeface="Amiri" panose="00000500000000000000" pitchFamily="2" charset="-78"/>
                <a:ea typeface="Amiri" panose="00000500000000000000" pitchFamily="2" charset="-78"/>
                <a:cs typeface="Amiri" panose="00000500000000000000" pitchFamily="2" charset="-78"/>
              </a:rPr>
              <a:t>Replace solid concrete and asphalt driveways, patios, and walkways with permeable pavers, cobble stones, brick and turf stone, all of which will slow down the flow of water and allow it to infiltrate into the ground. Solid concrete can also be divided with decorative and functional paver inlays.</a:t>
            </a:r>
          </a:p>
        </p:txBody>
      </p:sp>
      <p:sp>
        <p:nvSpPr>
          <p:cNvPr id="8" name="Rectangle 7"/>
          <p:cNvSpPr/>
          <p:nvPr/>
        </p:nvSpPr>
        <p:spPr>
          <a:xfrm>
            <a:off x="1410026" y="1259519"/>
            <a:ext cx="2966325" cy="430887"/>
          </a:xfrm>
          <a:prstGeom prst="rect">
            <a:avLst/>
          </a:prstGeom>
        </p:spPr>
        <p:txBody>
          <a:bodyPr wrap="none">
            <a:spAutoFit/>
          </a:bodyPr>
          <a:lstStyle/>
          <a:p>
            <a:r>
              <a:rPr lang="en-US" sz="2200" b="1" dirty="0"/>
              <a:t> </a:t>
            </a:r>
            <a:r>
              <a:rPr lang="en-US" sz="2200" b="1" dirty="0" smtClean="0"/>
              <a:t>Permeable Pavement  </a:t>
            </a:r>
            <a:endParaRPr lang="en-US" sz="2200" b="1" dirty="0"/>
          </a:p>
        </p:txBody>
      </p:sp>
      <p:sp>
        <p:nvSpPr>
          <p:cNvPr id="9" name="Rectangle 8"/>
          <p:cNvSpPr/>
          <p:nvPr/>
        </p:nvSpPr>
        <p:spPr>
          <a:xfrm>
            <a:off x="6217225" y="1806423"/>
            <a:ext cx="5382491" cy="1323439"/>
          </a:xfrm>
          <a:prstGeom prst="rect">
            <a:avLst/>
          </a:prstGeom>
        </p:spPr>
        <p:txBody>
          <a:bodyPr wrap="square">
            <a:spAutoFit/>
          </a:bodyPr>
          <a:lstStyle/>
          <a:p>
            <a:pPr algn="just"/>
            <a:r>
              <a:rPr lang="en-US" sz="1600" dirty="0">
                <a:latin typeface="Amiri" panose="00000500000000000000" pitchFamily="2" charset="-78"/>
                <a:ea typeface="Amiri" panose="00000500000000000000" pitchFamily="2" charset="-78"/>
                <a:cs typeface="Amiri" panose="00000500000000000000" pitchFamily="2" charset="-78"/>
              </a:rPr>
              <a:t>Disconnecting a downspout redirects runoff to a vegetated area instead of a paved area, allowing it to soak into the ground. This technique can be used when roof downspouts drain to a driveway or sidewalk leading to the street or when connected directly to a storm drain or waterbody</a:t>
            </a:r>
          </a:p>
        </p:txBody>
      </p:sp>
      <p:sp>
        <p:nvSpPr>
          <p:cNvPr id="10" name="Rectangle 9"/>
          <p:cNvSpPr/>
          <p:nvPr/>
        </p:nvSpPr>
        <p:spPr>
          <a:xfrm>
            <a:off x="7125770" y="1254072"/>
            <a:ext cx="3565400" cy="430887"/>
          </a:xfrm>
          <a:prstGeom prst="rect">
            <a:avLst/>
          </a:prstGeom>
        </p:spPr>
        <p:txBody>
          <a:bodyPr wrap="none">
            <a:spAutoFit/>
          </a:bodyPr>
          <a:lstStyle/>
          <a:p>
            <a:r>
              <a:rPr lang="en-US" sz="2200" b="1" dirty="0"/>
              <a:t> </a:t>
            </a:r>
            <a:r>
              <a:rPr lang="en-US" sz="2200" b="1" dirty="0" smtClean="0"/>
              <a:t>Downspout Disconnection  </a:t>
            </a:r>
            <a:endParaRPr lang="en-US" sz="2200" b="1" dirty="0"/>
          </a:p>
        </p:txBody>
      </p:sp>
      <p:pic>
        <p:nvPicPr>
          <p:cNvPr id="12" name="Picture 11"/>
          <p:cNvPicPr>
            <a:picLocks noChangeAspect="1"/>
          </p:cNvPicPr>
          <p:nvPr/>
        </p:nvPicPr>
        <p:blipFill>
          <a:blip r:embed="rId2"/>
          <a:stretch>
            <a:fillRect/>
          </a:stretch>
        </p:blipFill>
        <p:spPr>
          <a:xfrm>
            <a:off x="7603092" y="4060790"/>
            <a:ext cx="2610759" cy="23761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3"/>
          <a:stretch>
            <a:fillRect/>
          </a:stretch>
        </p:blipFill>
        <p:spPr>
          <a:xfrm>
            <a:off x="1724891" y="4060791"/>
            <a:ext cx="2690916" cy="23761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322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93BFCDB3-13C4-4D69-848D-3F1F4D6B8F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CC2B9599-6E7A-4DD2-B13A-B4F68A1351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3E377648-1ED1-4112-805B-16C14CE995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Rectangle 29">
            <a:extLst>
              <a:ext uri="{FF2B5EF4-FFF2-40B4-BE49-F238E27FC236}">
                <a16:creationId xmlns="" xmlns:a16="http://schemas.microsoft.com/office/drawing/2014/main" id="{D63B59CB-289C-4850-A932-358B9E412B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cxnSp>
        <p:nvCxnSpPr>
          <p:cNvPr id="34" name="Straight Connector 33">
            <a:extLst>
              <a:ext uri="{FF2B5EF4-FFF2-40B4-BE49-F238E27FC236}">
                <a16:creationId xmlns="" xmlns:a16="http://schemas.microsoft.com/office/drawing/2014/main" id="{516AC468-2C3D-4337-A9A2-81175F6D54B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2A873262-74DB-4FD1-9625-E4616CF011D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9F3D15D-CB95-47AD-87F5-9CFF84F6159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ED90EC3D-482A-4E73-B198-E8341A0D0973}"/>
              </a:ext>
            </a:extLst>
          </p:cNvPr>
          <p:cNvSpPr>
            <a:spLocks noGrp="1"/>
          </p:cNvSpPr>
          <p:nvPr>
            <p:ph type="ctrTitle"/>
          </p:nvPr>
        </p:nvSpPr>
        <p:spPr>
          <a:xfrm>
            <a:off x="8560024" y="1442916"/>
            <a:ext cx="3238829" cy="3252231"/>
          </a:xfrm>
        </p:spPr>
        <p:txBody>
          <a:bodyPr>
            <a:normAutofit/>
          </a:bodyPr>
          <a:lstStyle/>
          <a:p>
            <a:r>
              <a:rPr lang="en-US" sz="4800" dirty="0" smtClean="0">
                <a:solidFill>
                  <a:srgbClr val="FFFFFF"/>
                </a:solidFill>
              </a:rPr>
              <a:t>Rain Garden Design</a:t>
            </a:r>
            <a:br>
              <a:rPr lang="en-US" sz="4800" dirty="0" smtClean="0">
                <a:solidFill>
                  <a:srgbClr val="FFFFFF"/>
                </a:solidFill>
              </a:rPr>
            </a:br>
            <a:r>
              <a:rPr lang="en-US" sz="4800" dirty="0" smtClean="0">
                <a:solidFill>
                  <a:srgbClr val="FFFFFF"/>
                </a:solidFill>
              </a:rPr>
              <a:t/>
            </a:r>
            <a:br>
              <a:rPr lang="en-US" sz="4800" dirty="0" smtClean="0">
                <a:solidFill>
                  <a:srgbClr val="FFFFFF"/>
                </a:solidFill>
              </a:rPr>
            </a:br>
            <a:r>
              <a:rPr lang="en-US" sz="2000" dirty="0" smtClean="0">
                <a:solidFill>
                  <a:srgbClr val="FFFFFF"/>
                </a:solidFill>
              </a:rPr>
              <a:t>What the homeowner can do</a:t>
            </a:r>
            <a:endParaRPr lang="en-US" sz="4800" dirty="0">
              <a:solidFill>
                <a:srgbClr val="FFFFFF"/>
              </a:solidFill>
            </a:endParaRPr>
          </a:p>
        </p:txBody>
      </p:sp>
      <p:sp>
        <p:nvSpPr>
          <p:cNvPr id="7" name="Subtitle 6">
            <a:extLst>
              <a:ext uri="{FF2B5EF4-FFF2-40B4-BE49-F238E27FC236}">
                <a16:creationId xmlns="" xmlns:a16="http://schemas.microsoft.com/office/drawing/2014/main" id="{2048EE7C-B77F-4E59-88A7-DD66337BB69C}"/>
              </a:ext>
            </a:extLst>
          </p:cNvPr>
          <p:cNvSpPr>
            <a:spLocks noGrp="1"/>
          </p:cNvSpPr>
          <p:nvPr>
            <p:ph type="subTitle" idx="1"/>
          </p:nvPr>
        </p:nvSpPr>
        <p:spPr>
          <a:xfrm>
            <a:off x="8669206" y="5302840"/>
            <a:ext cx="3238829" cy="1496816"/>
          </a:xfrm>
        </p:spPr>
        <p:txBody>
          <a:bodyPr>
            <a:normAutofit/>
          </a:bodyPr>
          <a:lstStyle/>
          <a:p>
            <a:r>
              <a:rPr lang="en-US" sz="1400" dirty="0" smtClean="0">
                <a:solidFill>
                  <a:srgbClr val="FFFFFF"/>
                </a:solidFill>
              </a:rPr>
              <a:t>Sydney Crook</a:t>
            </a:r>
          </a:p>
          <a:p>
            <a:r>
              <a:rPr lang="en-US" sz="1400" dirty="0" smtClean="0">
                <a:solidFill>
                  <a:srgbClr val="FFFFFF"/>
                </a:solidFill>
              </a:rPr>
              <a:t>Mashpee Natural Resources</a:t>
            </a:r>
          </a:p>
          <a:p>
            <a:endParaRPr lang="en-US" sz="1400" dirty="0">
              <a:solidFill>
                <a:srgbClr val="FFFFFF"/>
              </a:solidFill>
            </a:endParaRPr>
          </a:p>
        </p:txBody>
      </p:sp>
      <p:pic>
        <p:nvPicPr>
          <p:cNvPr id="3" name="Picture 2"/>
          <p:cNvPicPr>
            <a:picLocks noChangeAspect="1"/>
          </p:cNvPicPr>
          <p:nvPr/>
        </p:nvPicPr>
        <p:blipFill>
          <a:blip r:embed="rId3"/>
          <a:stretch>
            <a:fillRect/>
          </a:stretch>
        </p:blipFill>
        <p:spPr>
          <a:xfrm>
            <a:off x="830857" y="806751"/>
            <a:ext cx="6552181" cy="5244497"/>
          </a:xfrm>
          <a:prstGeom prst="rect">
            <a:avLst/>
          </a:prstGeom>
        </p:spPr>
      </p:pic>
    </p:spTree>
    <p:extLst>
      <p:ext uri="{BB962C8B-B14F-4D97-AF65-F5344CB8AC3E}">
        <p14:creationId xmlns:p14="http://schemas.microsoft.com/office/powerpoint/2010/main" val="420909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Ashumet Pond Treatments and Post-Treatment Conditions</a:t>
            </a:r>
            <a:endParaRPr lang="en-US" dirty="0"/>
          </a:p>
        </p:txBody>
      </p:sp>
      <p:sp>
        <p:nvSpPr>
          <p:cNvPr id="3" name="Content Placeholder 2"/>
          <p:cNvSpPr>
            <a:spLocks noGrp="1"/>
          </p:cNvSpPr>
          <p:nvPr>
            <p:ph idx="1"/>
          </p:nvPr>
        </p:nvSpPr>
        <p:spPr>
          <a:xfrm>
            <a:off x="1066801" y="2103120"/>
            <a:ext cx="7048500" cy="3931920"/>
          </a:xfrm>
        </p:spPr>
        <p:txBody>
          <a:bodyPr>
            <a:normAutofit fontScale="92500" lnSpcReduction="10000"/>
          </a:bodyPr>
          <a:lstStyle/>
          <a:p>
            <a:r>
              <a:rPr lang="en-US" sz="1600" dirty="0" smtClean="0"/>
              <a:t>2001</a:t>
            </a:r>
            <a:r>
              <a:rPr lang="en-US" sz="1600" dirty="0"/>
              <a:t> Ashumet Pond Phosphorous Inactivation project Mass Military </a:t>
            </a:r>
            <a:r>
              <a:rPr lang="en-US" sz="1600" dirty="0" smtClean="0"/>
              <a:t>Reservation. </a:t>
            </a:r>
          </a:p>
          <a:p>
            <a:pPr lvl="1"/>
            <a:r>
              <a:rPr lang="en-US" dirty="0" smtClean="0"/>
              <a:t>Post treatment phosphorus decline seen throughout. Data seen in 2001 Report available from http:ar.afcec-cloud.af.mil/ </a:t>
            </a:r>
            <a:r>
              <a:rPr lang="en-US" dirty="0"/>
              <a:t>	</a:t>
            </a:r>
          </a:p>
          <a:p>
            <a:r>
              <a:rPr lang="en-US" sz="1600" dirty="0" smtClean="0"/>
              <a:t>2010 Ashumet Pond Phosphorous Inactivation project Mass Military Reservation. </a:t>
            </a:r>
          </a:p>
          <a:p>
            <a:pPr lvl="1"/>
            <a:r>
              <a:rPr lang="en-US" dirty="0" smtClean="0"/>
              <a:t>Pre and Post Treatment Phosphorous Levels: Pre-treatment: </a:t>
            </a:r>
            <a:r>
              <a:rPr lang="en-US" dirty="0"/>
              <a:t>h</a:t>
            </a:r>
            <a:r>
              <a:rPr lang="en-US" dirty="0" smtClean="0"/>
              <a:t>ighest concentrations seen 363µg/L Post-treatment : less than 20 µg/L throughout. </a:t>
            </a:r>
          </a:p>
          <a:p>
            <a:pPr marL="176213" lvl="1" indent="-176213"/>
            <a:r>
              <a:rPr lang="en-US" dirty="0" smtClean="0"/>
              <a:t>Mass Military Reservation  barrier installation  2006: Installation of a geochemical barrier within the bloom discharge area: ferrous iron phase and/or mixed valent iron-based layered double hydroxide phase are used in phosphorous removal barriers. </a:t>
            </a:r>
          </a:p>
          <a:p>
            <a:pPr marL="176213" lvl="1" indent="-176213"/>
            <a:r>
              <a:rPr lang="en-US" dirty="0" smtClean="0"/>
              <a:t>Mass Military Treatment Upgrades ? External Loading from residential properties determined to be the cause of a rise in phosphorus levels form 2010-2022. </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4</a:t>
            </a:fld>
            <a:endParaRPr lang="en-US"/>
          </a:p>
        </p:txBody>
      </p:sp>
      <p:pic>
        <p:nvPicPr>
          <p:cNvPr id="7" name="Picture 6"/>
          <p:cNvPicPr>
            <a:picLocks noChangeAspect="1"/>
          </p:cNvPicPr>
          <p:nvPr/>
        </p:nvPicPr>
        <p:blipFill>
          <a:blip r:embed="rId2"/>
          <a:stretch>
            <a:fillRect/>
          </a:stretch>
        </p:blipFill>
        <p:spPr>
          <a:xfrm>
            <a:off x="8158419" y="1724890"/>
            <a:ext cx="3513005" cy="4548185"/>
          </a:xfrm>
          <a:prstGeom prst="rect">
            <a:avLst/>
          </a:prstGeom>
        </p:spPr>
      </p:pic>
    </p:spTree>
    <p:extLst>
      <p:ext uri="{BB962C8B-B14F-4D97-AF65-F5344CB8AC3E}">
        <p14:creationId xmlns:p14="http://schemas.microsoft.com/office/powerpoint/2010/main" val="103155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066800" y="642594"/>
            <a:ext cx="10058400" cy="53924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96537" y="873457"/>
            <a:ext cx="7260609" cy="584775"/>
          </a:xfrm>
          <a:prstGeom prst="rect">
            <a:avLst/>
          </a:prstGeom>
          <a:noFill/>
        </p:spPr>
        <p:txBody>
          <a:bodyPr wrap="square" rtlCol="0">
            <a:spAutoFit/>
          </a:bodyPr>
          <a:lstStyle/>
          <a:p>
            <a:r>
              <a:rPr lang="en-US" sz="3200" dirty="0" smtClean="0">
                <a:ln w="0"/>
                <a:solidFill>
                  <a:schemeClr val="accent1"/>
                </a:solidFill>
                <a:effectLst>
                  <a:outerShdw blurRad="38100" dist="25400" dir="5400000" algn="ctr" rotWithShape="0">
                    <a:srgbClr val="6E747A">
                      <a:alpha val="43000"/>
                    </a:srgbClr>
                  </a:outerShdw>
                </a:effectLst>
              </a:rPr>
              <a:t>What is a rain garden?</a:t>
            </a:r>
            <a:endParaRPr lang="en-US" sz="3200" dirty="0">
              <a:ln w="0"/>
              <a:solidFill>
                <a:schemeClr val="accent1"/>
              </a:solidFill>
              <a:effectLst>
                <a:outerShdw blurRad="38100" dist="25400" dir="5400000" algn="ctr" rotWithShape="0">
                  <a:srgbClr val="6E747A">
                    <a:alpha val="43000"/>
                  </a:srgbClr>
                </a:outerShdw>
              </a:effectLst>
            </a:endParaRPr>
          </a:p>
        </p:txBody>
      </p:sp>
      <p:sp>
        <p:nvSpPr>
          <p:cNvPr id="6" name="TextBox 5"/>
          <p:cNvSpPr txBox="1"/>
          <p:nvPr/>
        </p:nvSpPr>
        <p:spPr>
          <a:xfrm>
            <a:off x="1296537" y="1760561"/>
            <a:ext cx="9062114" cy="3416320"/>
          </a:xfrm>
          <a:prstGeom prst="rect">
            <a:avLst/>
          </a:prstGeom>
          <a:noFill/>
        </p:spPr>
        <p:txBody>
          <a:bodyPr wrap="square" rtlCol="0">
            <a:spAutoFit/>
          </a:bodyPr>
          <a:lstStyle/>
          <a:p>
            <a:pPr marL="285750" indent="-285750">
              <a:buFontTx/>
              <a:buChar char="-"/>
            </a:pPr>
            <a:r>
              <a:rPr lang="en-US" dirty="0" smtClean="0">
                <a:solidFill>
                  <a:schemeClr val="bg1"/>
                </a:solidFill>
              </a:rPr>
              <a:t>Shallow depression</a:t>
            </a:r>
          </a:p>
          <a:p>
            <a:pPr marL="285750" indent="-285750">
              <a:buFontTx/>
              <a:buChar char="-"/>
            </a:pPr>
            <a:r>
              <a:rPr lang="en-US" dirty="0" smtClean="0">
                <a:solidFill>
                  <a:schemeClr val="bg1"/>
                </a:solidFill>
              </a:rPr>
              <a:t>Uses deep rooted native plants and grasses</a:t>
            </a:r>
          </a:p>
          <a:p>
            <a:pPr marL="285750" indent="-285750">
              <a:buFontTx/>
              <a:buChar char="-"/>
            </a:pPr>
            <a:r>
              <a:rPr lang="en-US" dirty="0" smtClean="0">
                <a:solidFill>
                  <a:schemeClr val="bg1"/>
                </a:solidFill>
              </a:rPr>
              <a:t>Captures runoff water from roof or driveways</a:t>
            </a:r>
          </a:p>
          <a:p>
            <a:pPr marL="285750" indent="-285750">
              <a:buFontTx/>
              <a:buChar char="-"/>
            </a:pPr>
            <a:endParaRPr lang="en-US" dirty="0">
              <a:solidFill>
                <a:schemeClr val="bg1"/>
              </a:solidFill>
            </a:endParaRP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Rainwater that flows over hard </a:t>
            </a:r>
            <a:r>
              <a:rPr lang="en-US" dirty="0">
                <a:solidFill>
                  <a:schemeClr val="bg1"/>
                </a:solidFill>
              </a:rPr>
              <a:t>(</a:t>
            </a:r>
            <a:r>
              <a:rPr lang="en-US" dirty="0" smtClean="0">
                <a:solidFill>
                  <a:schemeClr val="bg1"/>
                </a:solidFill>
              </a:rPr>
              <a:t>impervious) surfaces such as roofs and driveways, pick up pollutants that can easily infiltrate into our groundwater due to the sandy nature of Cape soils</a:t>
            </a:r>
          </a:p>
          <a:p>
            <a:pPr marL="285750" indent="-285750">
              <a:buFontTx/>
              <a:buChar char="-"/>
            </a:pPr>
            <a:r>
              <a:rPr lang="en-US" dirty="0" smtClean="0">
                <a:solidFill>
                  <a:schemeClr val="bg1"/>
                </a:solidFill>
              </a:rPr>
              <a:t>Native plant roots extend up to 6ft which promote water infiltration and have a tolerance of drought</a:t>
            </a:r>
          </a:p>
          <a:p>
            <a:pPr marL="285750" indent="-285750">
              <a:buFontTx/>
              <a:buChar char="-"/>
            </a:pPr>
            <a:endParaRPr lang="en-US" dirty="0" smtClean="0">
              <a:solidFill>
                <a:schemeClr val="bg1"/>
              </a:solidFill>
            </a:endParaRPr>
          </a:p>
          <a:p>
            <a:pPr marL="285750" indent="-285750">
              <a:buFontTx/>
              <a:buChar char="-"/>
            </a:pPr>
            <a:endParaRPr lang="en-US" dirty="0">
              <a:solidFill>
                <a:schemeClr val="bg1"/>
              </a:solidFill>
            </a:endParaRPr>
          </a:p>
        </p:txBody>
      </p:sp>
    </p:spTree>
    <p:extLst>
      <p:ext uri="{BB962C8B-B14F-4D97-AF65-F5344CB8AC3E}">
        <p14:creationId xmlns:p14="http://schemas.microsoft.com/office/powerpoint/2010/main" val="27867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a rain garden do?</a:t>
            </a:r>
            <a:endParaRPr lang="en-US" dirty="0"/>
          </a:p>
        </p:txBody>
      </p:sp>
      <p:sp>
        <p:nvSpPr>
          <p:cNvPr id="3" name="Content Placeholder 2"/>
          <p:cNvSpPr>
            <a:spLocks noGrp="1"/>
          </p:cNvSpPr>
          <p:nvPr>
            <p:ph idx="1"/>
          </p:nvPr>
        </p:nvSpPr>
        <p:spPr/>
        <p:txBody>
          <a:bodyPr>
            <a:normAutofit/>
          </a:bodyPr>
          <a:lstStyle/>
          <a:p>
            <a:r>
              <a:rPr lang="en-US" sz="2800" dirty="0" smtClean="0"/>
              <a:t>Collect water from gutter downspout</a:t>
            </a:r>
          </a:p>
          <a:p>
            <a:r>
              <a:rPr lang="en-US" sz="2800" dirty="0" smtClean="0"/>
              <a:t>Address puddling in a certain area of property</a:t>
            </a:r>
          </a:p>
          <a:p>
            <a:r>
              <a:rPr lang="en-US" sz="2800" dirty="0" smtClean="0"/>
              <a:t>Direct and/or capture water from an impervious surface </a:t>
            </a:r>
            <a:endParaRPr lang="en-US" sz="2800" dirty="0"/>
          </a:p>
        </p:txBody>
      </p:sp>
    </p:spTree>
    <p:extLst>
      <p:ext uri="{BB962C8B-B14F-4D97-AF65-F5344CB8AC3E}">
        <p14:creationId xmlns:p14="http://schemas.microsoft.com/office/powerpoint/2010/main" val="86119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7">
            <a:extLst>
              <a:ext uri="{FF2B5EF4-FFF2-40B4-BE49-F238E27FC236}">
                <a16:creationId xmlns="" xmlns:a16="http://schemas.microsoft.com/office/drawing/2014/main" id="{F9C9470D-F677-4F4D-91C6-DDAAFB41E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Title 2"/>
          <p:cNvSpPr>
            <a:spLocks noGrp="1"/>
          </p:cNvSpPr>
          <p:nvPr>
            <p:ph type="title"/>
          </p:nvPr>
        </p:nvSpPr>
        <p:spPr/>
        <p:txBody>
          <a:bodyPr>
            <a:normAutofit/>
          </a:bodyPr>
          <a:lstStyle/>
          <a:p>
            <a:r>
              <a:rPr lang="en-US" dirty="0" smtClean="0">
                <a:solidFill>
                  <a:schemeClr val="bg1"/>
                </a:solidFill>
              </a:rPr>
              <a:t>Catching Stormwater at the Source</a:t>
            </a:r>
            <a:endParaRPr lang="en-US" dirty="0">
              <a:solidFill>
                <a:schemeClr val="bg1"/>
              </a:solidFill>
            </a:endParaRPr>
          </a:p>
        </p:txBody>
      </p:sp>
      <p:sp>
        <p:nvSpPr>
          <p:cNvPr id="12" name="Text Placeholder 11"/>
          <p:cNvSpPr>
            <a:spLocks noGrp="1"/>
          </p:cNvSpPr>
          <p:nvPr>
            <p:ph type="body" sz="half" idx="2"/>
          </p:nvPr>
        </p:nvSpPr>
        <p:spPr/>
        <p:txBody>
          <a:bodyPr/>
          <a:lstStyle/>
          <a:p>
            <a:pPr marL="285750" indent="-285750">
              <a:buFontTx/>
              <a:buChar char="-"/>
            </a:pPr>
            <a:r>
              <a:rPr lang="en-US" dirty="0">
                <a:solidFill>
                  <a:schemeClr val="bg1"/>
                </a:solidFill>
              </a:rPr>
              <a:t>Clean/check gutters every year</a:t>
            </a:r>
          </a:p>
          <a:p>
            <a:pPr marL="742950" lvl="1" indent="-285750">
              <a:buFontTx/>
              <a:buChar char="-"/>
            </a:pPr>
            <a:r>
              <a:rPr lang="en-US" dirty="0">
                <a:solidFill>
                  <a:schemeClr val="bg1"/>
                </a:solidFill>
              </a:rPr>
              <a:t>Keeping gutters clean is essential in dictating where your stormwater is directed</a:t>
            </a:r>
          </a:p>
          <a:p>
            <a:pPr marL="285750" indent="-285750">
              <a:buFontTx/>
              <a:buChar char="-"/>
            </a:pPr>
            <a:r>
              <a:rPr lang="en-US" dirty="0">
                <a:solidFill>
                  <a:schemeClr val="bg1"/>
                </a:solidFill>
              </a:rPr>
              <a:t>Homeowners can’t necessarily control the runoff in their street, but can catch stormwater from their home before it reaches their street</a:t>
            </a:r>
          </a:p>
          <a:p>
            <a:endParaRPr lang="en-US" dirty="0"/>
          </a:p>
        </p:txBody>
      </p:sp>
      <p:pic>
        <p:nvPicPr>
          <p:cNvPr id="8" name="Picture 7"/>
          <p:cNvPicPr>
            <a:picLocks noChangeAspect="1"/>
          </p:cNvPicPr>
          <p:nvPr/>
        </p:nvPicPr>
        <p:blipFill>
          <a:blip r:embed="rId3"/>
          <a:stretch>
            <a:fillRect/>
          </a:stretch>
        </p:blipFill>
        <p:spPr>
          <a:xfrm>
            <a:off x="228599" y="563766"/>
            <a:ext cx="8601076" cy="5730467"/>
          </a:xfrm>
          <a:prstGeom prst="rect">
            <a:avLst/>
          </a:prstGeom>
        </p:spPr>
      </p:pic>
    </p:spTree>
    <p:extLst>
      <p:ext uri="{BB962C8B-B14F-4D97-AF65-F5344CB8AC3E}">
        <p14:creationId xmlns:p14="http://schemas.microsoft.com/office/powerpoint/2010/main" val="298095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Barrel</a:t>
            </a:r>
            <a:endParaRPr lang="en-US" dirty="0"/>
          </a:p>
        </p:txBody>
      </p:sp>
      <p:pic>
        <p:nvPicPr>
          <p:cNvPr id="5" name="Content Placeholder 4"/>
          <p:cNvPicPr>
            <a:picLocks noGrp="1" noChangeAspect="1"/>
          </p:cNvPicPr>
          <p:nvPr>
            <p:ph idx="1"/>
          </p:nvPr>
        </p:nvPicPr>
        <p:blipFill>
          <a:blip r:embed="rId2"/>
          <a:stretch>
            <a:fillRect/>
          </a:stretch>
        </p:blipFill>
        <p:spPr>
          <a:xfrm>
            <a:off x="1146129" y="704850"/>
            <a:ext cx="6851742" cy="5143500"/>
          </a:xfrm>
          <a:prstGeom prst="rect">
            <a:avLst/>
          </a:prstGeom>
        </p:spPr>
      </p:pic>
      <p:sp>
        <p:nvSpPr>
          <p:cNvPr id="4" name="Text Placeholder 3"/>
          <p:cNvSpPr>
            <a:spLocks noGrp="1"/>
          </p:cNvSpPr>
          <p:nvPr>
            <p:ph type="body" sz="half" idx="2"/>
          </p:nvPr>
        </p:nvSpPr>
        <p:spPr/>
        <p:txBody>
          <a:bodyPr/>
          <a:lstStyle/>
          <a:p>
            <a:r>
              <a:rPr lang="en-US" dirty="0" smtClean="0"/>
              <a:t>Great option for long term storage of water, especially during a drought</a:t>
            </a:r>
          </a:p>
          <a:p>
            <a:endParaRPr lang="en-US" dirty="0"/>
          </a:p>
          <a:p>
            <a:r>
              <a:rPr lang="en-US" dirty="0" smtClean="0"/>
              <a:t>All rain water from this gutter will be stored in this barrel, mitigating any and all runoff from this downspout</a:t>
            </a:r>
            <a:endParaRPr lang="en-US" dirty="0"/>
          </a:p>
        </p:txBody>
      </p:sp>
    </p:spTree>
    <p:extLst>
      <p:ext uri="{BB962C8B-B14F-4D97-AF65-F5344CB8AC3E}">
        <p14:creationId xmlns:p14="http://schemas.microsoft.com/office/powerpoint/2010/main" val="46222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Downspout Connection</a:t>
            </a:r>
            <a:endParaRPr lang="en-US" dirty="0"/>
          </a:p>
        </p:txBody>
      </p:sp>
      <p:sp>
        <p:nvSpPr>
          <p:cNvPr id="4" name="Text Placeholder 3"/>
          <p:cNvSpPr>
            <a:spLocks noGrp="1"/>
          </p:cNvSpPr>
          <p:nvPr>
            <p:ph type="body" sz="half" idx="2"/>
          </p:nvPr>
        </p:nvSpPr>
        <p:spPr/>
        <p:txBody>
          <a:bodyPr>
            <a:normAutofit lnSpcReduction="10000"/>
          </a:bodyPr>
          <a:lstStyle/>
          <a:p>
            <a:r>
              <a:rPr lang="en-US" dirty="0" smtClean="0"/>
              <a:t>Redirects rain water from sidewalk to garden</a:t>
            </a:r>
          </a:p>
          <a:p>
            <a:endParaRPr lang="en-US" dirty="0"/>
          </a:p>
          <a:p>
            <a:r>
              <a:rPr lang="en-US" dirty="0" smtClean="0"/>
              <a:t>Place impermeable material under cobblestones so that all water is reaching the rain garden</a:t>
            </a:r>
          </a:p>
          <a:p>
            <a:endParaRPr lang="en-US" dirty="0"/>
          </a:p>
          <a:p>
            <a:r>
              <a:rPr lang="en-US" dirty="0" smtClean="0"/>
              <a:t>Could improve this structure by using pebbles in stead of cobblestones in order to reduce flow rate to rain garden</a:t>
            </a:r>
            <a:endParaRPr lang="en-US" dirty="0"/>
          </a:p>
        </p:txBody>
      </p:sp>
      <p:pic>
        <p:nvPicPr>
          <p:cNvPr id="7" name="Content Placeholder 6"/>
          <p:cNvPicPr>
            <a:picLocks noGrp="1" noChangeAspect="1"/>
          </p:cNvPicPr>
          <p:nvPr>
            <p:ph idx="1"/>
          </p:nvPr>
        </p:nvPicPr>
        <p:blipFill>
          <a:blip r:embed="rId2"/>
          <a:stretch>
            <a:fillRect/>
          </a:stretch>
        </p:blipFill>
        <p:spPr>
          <a:xfrm>
            <a:off x="790575" y="1149548"/>
            <a:ext cx="7562850" cy="4254103"/>
          </a:xfrm>
          <a:prstGeom prst="rect">
            <a:avLst/>
          </a:prstGeom>
        </p:spPr>
      </p:pic>
    </p:spTree>
    <p:extLst>
      <p:ext uri="{BB962C8B-B14F-4D97-AF65-F5344CB8AC3E}">
        <p14:creationId xmlns:p14="http://schemas.microsoft.com/office/powerpoint/2010/main" val="309439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Downspout Connections</a:t>
            </a:r>
            <a:endParaRPr lang="en-US" dirty="0"/>
          </a:p>
        </p:txBody>
      </p:sp>
      <p:sp>
        <p:nvSpPr>
          <p:cNvPr id="4" name="Text Placeholder 3"/>
          <p:cNvSpPr>
            <a:spLocks noGrp="1"/>
          </p:cNvSpPr>
          <p:nvPr>
            <p:ph type="body" sz="half" idx="2"/>
          </p:nvPr>
        </p:nvSpPr>
        <p:spPr/>
        <p:txBody>
          <a:bodyPr/>
          <a:lstStyle/>
          <a:p>
            <a:r>
              <a:rPr lang="en-US" dirty="0" smtClean="0"/>
              <a:t>Integrates smaller stones to flow rate</a:t>
            </a:r>
          </a:p>
          <a:p>
            <a:endParaRPr lang="en-US" dirty="0"/>
          </a:p>
          <a:p>
            <a:r>
              <a:rPr lang="en-US" dirty="0" smtClean="0"/>
              <a:t>Use of mulch to begin infiltration process</a:t>
            </a:r>
          </a:p>
          <a:p>
            <a:endParaRPr lang="en-US" dirty="0"/>
          </a:p>
          <a:p>
            <a:r>
              <a:rPr lang="en-US" dirty="0" smtClean="0"/>
              <a:t>Use of native plants</a:t>
            </a:r>
            <a:endParaRPr lang="en-US" dirty="0"/>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777" y="459190"/>
            <a:ext cx="5791297" cy="59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36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you start landscaping…	</a:t>
            </a:r>
            <a:endParaRPr lang="en-US" dirty="0"/>
          </a:p>
        </p:txBody>
      </p:sp>
      <p:sp>
        <p:nvSpPr>
          <p:cNvPr id="3" name="Content Placeholder 2"/>
          <p:cNvSpPr>
            <a:spLocks noGrp="1"/>
          </p:cNvSpPr>
          <p:nvPr>
            <p:ph idx="1"/>
          </p:nvPr>
        </p:nvSpPr>
        <p:spPr/>
        <p:txBody>
          <a:bodyPr/>
          <a:lstStyle/>
          <a:p>
            <a:r>
              <a:rPr lang="en-US" dirty="0" smtClean="0"/>
              <a:t>Call </a:t>
            </a:r>
            <a:r>
              <a:rPr lang="en-US" b="1" dirty="0" smtClean="0"/>
              <a:t>DIGSAFE </a:t>
            </a:r>
            <a:r>
              <a:rPr lang="en-US" dirty="0" smtClean="0"/>
              <a:t>at</a:t>
            </a:r>
            <a:r>
              <a:rPr lang="en-US" b="1" dirty="0" smtClean="0"/>
              <a:t> 811</a:t>
            </a:r>
          </a:p>
          <a:p>
            <a:r>
              <a:rPr lang="en-US" b="1" dirty="0" smtClean="0"/>
              <a:t>Locate your septic system --  </a:t>
            </a:r>
            <a:r>
              <a:rPr lang="en-US" dirty="0" smtClean="0"/>
              <a:t>DO NOT landscape your native rain garden above your septic system. Native plants have longer roots that can impact your infrastructure</a:t>
            </a:r>
          </a:p>
          <a:p>
            <a:r>
              <a:rPr lang="en-US" dirty="0" smtClean="0"/>
              <a:t>Learn your soil! Dig a 24-inch deep hole to see the composition of your soil. If it’s sandy then your rain garden will function properly. If there is clay, then it’s best to look for another spot. </a:t>
            </a:r>
          </a:p>
          <a:p>
            <a:r>
              <a:rPr lang="en-US" dirty="0" smtClean="0"/>
              <a:t>Try to find a suitable area </a:t>
            </a:r>
            <a:r>
              <a:rPr lang="en-US" b="1" dirty="0" smtClean="0"/>
              <a:t>6-10ft away from your house </a:t>
            </a:r>
            <a:r>
              <a:rPr lang="en-US" dirty="0" smtClean="0"/>
              <a:t>foundation if possible</a:t>
            </a:r>
          </a:p>
          <a:p>
            <a:r>
              <a:rPr lang="en-US" dirty="0" smtClean="0"/>
              <a:t>Determine how big you want your rain garden to be. If your property receives a lot of rain or pooling of water, you will need a larger rain garden</a:t>
            </a:r>
            <a:endParaRPr lang="en-US" dirty="0"/>
          </a:p>
        </p:txBody>
      </p:sp>
    </p:spTree>
    <p:extLst>
      <p:ext uri="{BB962C8B-B14F-4D97-AF65-F5344CB8AC3E}">
        <p14:creationId xmlns:p14="http://schemas.microsoft.com/office/powerpoint/2010/main" val="166635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Picking Flora	</a:t>
            </a:r>
            <a:endParaRPr lang="en-US" dirty="0"/>
          </a:p>
        </p:txBody>
      </p:sp>
      <p:sp>
        <p:nvSpPr>
          <p:cNvPr id="3" name="Content Placeholder 2"/>
          <p:cNvSpPr>
            <a:spLocks noGrp="1"/>
          </p:cNvSpPr>
          <p:nvPr>
            <p:ph idx="1"/>
          </p:nvPr>
        </p:nvSpPr>
        <p:spPr/>
        <p:txBody>
          <a:bodyPr/>
          <a:lstStyle/>
          <a:p>
            <a:r>
              <a:rPr lang="en-US" dirty="0" smtClean="0"/>
              <a:t>Full/Partial shade</a:t>
            </a:r>
          </a:p>
          <a:p>
            <a:r>
              <a:rPr lang="en-US" dirty="0" smtClean="0"/>
              <a:t>Plan! </a:t>
            </a:r>
          </a:p>
          <a:p>
            <a:pPr lvl="1"/>
            <a:r>
              <a:rPr lang="en-US" dirty="0" smtClean="0"/>
              <a:t>Different species bloom at different times of the year. Plan for spring/summer/fall blooms in order to support pollinator pollutions!</a:t>
            </a:r>
          </a:p>
          <a:p>
            <a:r>
              <a:rPr lang="en-US" dirty="0" smtClean="0"/>
              <a:t>Think about how tall and wide plants will get</a:t>
            </a:r>
          </a:p>
          <a:p>
            <a:r>
              <a:rPr lang="en-US" dirty="0" smtClean="0"/>
              <a:t>Once established, you will not need to water or fertilize native plants</a:t>
            </a:r>
          </a:p>
          <a:p>
            <a:r>
              <a:rPr lang="en-US" dirty="0" smtClean="0"/>
              <a:t>Remember:</a:t>
            </a:r>
          </a:p>
          <a:p>
            <a:pPr lvl="1"/>
            <a:r>
              <a:rPr lang="en-US" dirty="0" smtClean="0"/>
              <a:t>Your garden is a bowl. The center of the bowl will be the wettest, and the edges the driest. Make sure the plants at the center of the garden can withstand being wet for longer periods of time than those around the edges</a:t>
            </a:r>
          </a:p>
        </p:txBody>
      </p:sp>
    </p:spTree>
    <p:extLst>
      <p:ext uri="{BB962C8B-B14F-4D97-AF65-F5344CB8AC3E}">
        <p14:creationId xmlns:p14="http://schemas.microsoft.com/office/powerpoint/2010/main" val="300720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Garden Design</a:t>
            </a:r>
            <a:endParaRPr lang="en-US" dirty="0"/>
          </a:p>
        </p:txBody>
      </p:sp>
      <p:pic>
        <p:nvPicPr>
          <p:cNvPr id="4" name="Content Placeholder 3"/>
          <p:cNvPicPr>
            <a:picLocks noGrp="1" noChangeAspect="1"/>
          </p:cNvPicPr>
          <p:nvPr>
            <p:ph idx="1"/>
          </p:nvPr>
        </p:nvPicPr>
        <p:blipFill>
          <a:blip r:embed="rId2"/>
          <a:stretch>
            <a:fillRect/>
          </a:stretch>
        </p:blipFill>
        <p:spPr>
          <a:xfrm>
            <a:off x="2634434" y="1667435"/>
            <a:ext cx="6155940" cy="4758029"/>
          </a:xfrm>
          <a:prstGeom prst="rect">
            <a:avLst/>
          </a:prstGeom>
        </p:spPr>
      </p:pic>
    </p:spTree>
    <p:extLst>
      <p:ext uri="{BB962C8B-B14F-4D97-AF65-F5344CB8AC3E}">
        <p14:creationId xmlns:p14="http://schemas.microsoft.com/office/powerpoint/2010/main" val="401293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Garden Design</a:t>
            </a:r>
            <a:endParaRPr lang="en-US" dirty="0"/>
          </a:p>
        </p:txBody>
      </p:sp>
      <p:pic>
        <p:nvPicPr>
          <p:cNvPr id="4" name="Content Placeholder 3"/>
          <p:cNvPicPr>
            <a:picLocks noGrp="1" noChangeAspect="1"/>
          </p:cNvPicPr>
          <p:nvPr>
            <p:ph idx="1"/>
          </p:nvPr>
        </p:nvPicPr>
        <p:blipFill>
          <a:blip r:embed="rId2"/>
          <a:stretch>
            <a:fillRect/>
          </a:stretch>
        </p:blipFill>
        <p:spPr>
          <a:xfrm>
            <a:off x="2973057" y="1721225"/>
            <a:ext cx="6097014" cy="4712484"/>
          </a:xfrm>
          <a:prstGeom prst="rect">
            <a:avLst/>
          </a:prstGeom>
        </p:spPr>
      </p:pic>
    </p:spTree>
    <p:extLst>
      <p:ext uri="{BB962C8B-B14F-4D97-AF65-F5344CB8AC3E}">
        <p14:creationId xmlns:p14="http://schemas.microsoft.com/office/powerpoint/2010/main" val="78933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996223"/>
          </a:xfrm>
        </p:spPr>
        <p:txBody>
          <a:bodyPr/>
          <a:lstStyle/>
          <a:p>
            <a:r>
              <a:rPr lang="en-US" dirty="0" smtClean="0"/>
              <a:t>Ashumet Water Quality Data</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573651665"/>
              </p:ext>
            </p:extLst>
          </p:nvPr>
        </p:nvGraphicFramePr>
        <p:xfrm>
          <a:off x="1066800" y="1785121"/>
          <a:ext cx="10415156" cy="4532510"/>
        </p:xfrm>
        <a:graphic>
          <a:graphicData uri="http://schemas.openxmlformats.org/drawingml/2006/table">
            <a:tbl>
              <a:tblPr firstRow="1" bandRow="1">
                <a:tableStyleId>{3B4B98B0-60AC-42C2-AFA5-B58CD77FA1E5}</a:tableStyleId>
              </a:tblPr>
              <a:tblGrid>
                <a:gridCol w="865909"/>
                <a:gridCol w="2857500"/>
                <a:gridCol w="1656875"/>
                <a:gridCol w="1718928"/>
                <a:gridCol w="1445579"/>
                <a:gridCol w="1870365"/>
              </a:tblGrid>
              <a:tr h="615179">
                <a:tc>
                  <a:txBody>
                    <a:bodyPr/>
                    <a:lstStyle/>
                    <a:p>
                      <a:endParaRPr lang="en-US" dirty="0"/>
                    </a:p>
                  </a:txBody>
                  <a:tcPr/>
                </a:tc>
                <a:tc>
                  <a:txBody>
                    <a:bodyPr/>
                    <a:lstStyle/>
                    <a:p>
                      <a:r>
                        <a:rPr lang="en-US" dirty="0" smtClean="0"/>
                        <a:t>Total Phosphorous</a:t>
                      </a:r>
                      <a:endParaRPr lang="en-US" dirty="0"/>
                    </a:p>
                  </a:txBody>
                  <a:tcPr/>
                </a:tc>
                <a:tc>
                  <a:txBody>
                    <a:bodyPr/>
                    <a:lstStyle/>
                    <a:p>
                      <a:r>
                        <a:rPr lang="en-US" dirty="0" smtClean="0"/>
                        <a:t>Chlorophyll</a:t>
                      </a:r>
                      <a:endParaRPr lang="en-US" dirty="0"/>
                    </a:p>
                  </a:txBody>
                  <a:tcPr/>
                </a:tc>
                <a:tc>
                  <a:txBody>
                    <a:bodyPr/>
                    <a:lstStyle/>
                    <a:p>
                      <a:r>
                        <a:rPr lang="en-US" dirty="0" err="1" smtClean="0"/>
                        <a:t>Secchi</a:t>
                      </a:r>
                      <a:r>
                        <a:rPr lang="en-US" baseline="0" dirty="0" smtClean="0"/>
                        <a:t> Depth</a:t>
                      </a:r>
                      <a:endParaRPr lang="en-US" dirty="0"/>
                    </a:p>
                  </a:txBody>
                  <a:tcPr/>
                </a:tc>
                <a:tc>
                  <a:txBody>
                    <a:bodyPr/>
                    <a:lstStyle/>
                    <a:p>
                      <a:r>
                        <a:rPr lang="en-US" dirty="0" smtClean="0"/>
                        <a:t>Dissolved Oxygen </a:t>
                      </a:r>
                      <a:endParaRPr lang="en-US" dirty="0"/>
                    </a:p>
                  </a:txBody>
                  <a:tcPr/>
                </a:tc>
                <a:tc>
                  <a:txBody>
                    <a:bodyPr/>
                    <a:lstStyle/>
                    <a:p>
                      <a:r>
                        <a:rPr lang="en-US" dirty="0" smtClean="0"/>
                        <a:t>Cyanobacteria</a:t>
                      </a:r>
                    </a:p>
                    <a:p>
                      <a:r>
                        <a:rPr lang="en-US" dirty="0" smtClean="0"/>
                        <a:t>Closure Y/N </a:t>
                      </a:r>
                      <a:endParaRPr lang="en-US" dirty="0"/>
                    </a:p>
                  </a:txBody>
                  <a:tcPr/>
                </a:tc>
              </a:tr>
              <a:tr h="600590">
                <a:tc>
                  <a:txBody>
                    <a:bodyPr/>
                    <a:lstStyle/>
                    <a:p>
                      <a:r>
                        <a:rPr lang="en-US" sz="1600" dirty="0" smtClean="0"/>
                        <a:t>2016</a:t>
                      </a:r>
                    </a:p>
                    <a:p>
                      <a:endParaRPr lang="en-US" sz="1600" dirty="0"/>
                    </a:p>
                  </a:txBody>
                  <a:tcPr/>
                </a:tc>
                <a:tc>
                  <a:txBody>
                    <a:bodyPr/>
                    <a:lstStyle/>
                    <a:p>
                      <a:r>
                        <a:rPr lang="en-US" sz="1600" dirty="0" smtClean="0"/>
                        <a:t>Mid</a:t>
                      </a:r>
                      <a:r>
                        <a:rPr lang="en-US" sz="1600" baseline="0" dirty="0" smtClean="0"/>
                        <a:t> (9m) </a:t>
                      </a:r>
                      <a:r>
                        <a:rPr lang="en-US" sz="1600" baseline="0" smtClean="0"/>
                        <a:t>= 1.27µM</a:t>
                      </a:r>
                      <a:endParaRPr lang="en-US" sz="1600" dirty="0"/>
                    </a:p>
                  </a:txBody>
                  <a:tcPr/>
                </a:tc>
                <a:tc>
                  <a:txBody>
                    <a:bodyPr/>
                    <a:lstStyle/>
                    <a:p>
                      <a:r>
                        <a:rPr lang="en-US" sz="1600" dirty="0" smtClean="0"/>
                        <a:t>3.50 µg/L</a:t>
                      </a:r>
                      <a:endParaRPr lang="en-US" sz="1600" dirty="0"/>
                    </a:p>
                  </a:txBody>
                  <a:tcPr/>
                </a:tc>
                <a:tc>
                  <a:txBody>
                    <a:bodyPr/>
                    <a:lstStyle/>
                    <a:p>
                      <a:r>
                        <a:rPr lang="en-US" sz="1600" dirty="0" smtClean="0"/>
                        <a:t>4.35 m</a:t>
                      </a:r>
                      <a:endParaRPr lang="en-US" sz="1600" dirty="0"/>
                    </a:p>
                  </a:txBody>
                  <a:tcPr/>
                </a:tc>
                <a:tc>
                  <a:txBody>
                    <a:bodyPr/>
                    <a:lstStyle/>
                    <a:p>
                      <a:r>
                        <a:rPr lang="en-US" sz="1600" baseline="0" dirty="0" smtClean="0"/>
                        <a:t>5.82 mg/L</a:t>
                      </a:r>
                      <a:endParaRPr lang="en-US" sz="1600" dirty="0"/>
                    </a:p>
                  </a:txBody>
                  <a:tcPr/>
                </a:tc>
                <a:tc>
                  <a:txBody>
                    <a:bodyPr/>
                    <a:lstStyle/>
                    <a:p>
                      <a:r>
                        <a:rPr lang="en-US" sz="1600" dirty="0" smtClean="0"/>
                        <a:t>N</a:t>
                      </a:r>
                      <a:endParaRPr lang="en-US" sz="1600" dirty="0"/>
                    </a:p>
                  </a:txBody>
                  <a:tcPr/>
                </a:tc>
              </a:tr>
              <a:tr h="665055">
                <a:tc>
                  <a:txBody>
                    <a:bodyPr/>
                    <a:lstStyle/>
                    <a:p>
                      <a:r>
                        <a:rPr lang="en-US" sz="1600" dirty="0" smtClean="0"/>
                        <a:t>2017</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(9m) = 0.46µM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(17m)=3.07µM</a:t>
                      </a:r>
                      <a:endParaRPr lang="en-US" sz="1600" dirty="0" smtClean="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3.50 µg/L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3.15 µg/L</a:t>
                      </a:r>
                    </a:p>
                    <a:p>
                      <a:endParaRPr lang="en-US" sz="1600" dirty="0"/>
                    </a:p>
                  </a:txBody>
                  <a:tcPr/>
                </a:tc>
                <a:tc>
                  <a:txBody>
                    <a:bodyPr/>
                    <a:lstStyle/>
                    <a:p>
                      <a:r>
                        <a:rPr lang="en-US" sz="1600" dirty="0" smtClean="0"/>
                        <a:t>2.6 m </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7.30 </a:t>
                      </a:r>
                      <a:r>
                        <a:rPr lang="en-US" sz="1600" baseline="0" dirty="0" smtClean="0"/>
                        <a:t>mg/L</a:t>
                      </a:r>
                      <a:endParaRPr lang="en-US" sz="1600" dirty="0" smtClean="0"/>
                    </a:p>
                    <a:p>
                      <a:r>
                        <a:rPr lang="en-US" sz="1600" dirty="0" smtClean="0"/>
                        <a:t>0.22 mg/L</a:t>
                      </a:r>
                      <a:endParaRPr lang="en-US" sz="1600" dirty="0"/>
                    </a:p>
                  </a:txBody>
                  <a:tcPr/>
                </a:tc>
                <a:tc>
                  <a:txBody>
                    <a:bodyPr/>
                    <a:lstStyle/>
                    <a:p>
                      <a:r>
                        <a:rPr lang="en-US" sz="1600" dirty="0" smtClean="0"/>
                        <a:t>N</a:t>
                      </a:r>
                      <a:endParaRPr lang="en-US" sz="1600" dirty="0"/>
                    </a:p>
                  </a:txBody>
                  <a:tcPr/>
                </a:tc>
              </a:tr>
              <a:tr h="633883">
                <a:tc>
                  <a:txBody>
                    <a:bodyPr/>
                    <a:lstStyle/>
                    <a:p>
                      <a:r>
                        <a:rPr lang="en-US" sz="1600" dirty="0" smtClean="0"/>
                        <a:t>2018</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(9m) = 0.65 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(17m)=6.31 µM</a:t>
                      </a:r>
                      <a:endParaRPr lang="en-US" sz="1600" dirty="0" smtClean="0"/>
                    </a:p>
                    <a:p>
                      <a:endParaRPr lang="en-US" sz="1600" dirty="0"/>
                    </a:p>
                  </a:txBody>
                  <a:tcPr/>
                </a:tc>
                <a:tc>
                  <a:txBody>
                    <a:bodyPr/>
                    <a:lstStyle/>
                    <a:p>
                      <a:r>
                        <a:rPr lang="en-US" sz="1600" dirty="0" smtClean="0"/>
                        <a:t>11.39 µg/L</a:t>
                      </a:r>
                    </a:p>
                    <a:p>
                      <a:r>
                        <a:rPr lang="en-US" sz="1600" dirty="0" smtClean="0"/>
                        <a:t>3.38 µg/L</a:t>
                      </a:r>
                      <a:endParaRPr lang="en-US" sz="1600" dirty="0"/>
                    </a:p>
                  </a:txBody>
                  <a:tcPr/>
                </a:tc>
                <a:tc>
                  <a:txBody>
                    <a:bodyPr/>
                    <a:lstStyle/>
                    <a:p>
                      <a:r>
                        <a:rPr lang="en-US" sz="1600" dirty="0" smtClean="0"/>
                        <a:t>4.5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2.7 </a:t>
                      </a:r>
                      <a:r>
                        <a:rPr lang="en-US" sz="1600" baseline="0" dirty="0" smtClean="0"/>
                        <a:t>mg/L</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0.41 </a:t>
                      </a:r>
                      <a:r>
                        <a:rPr lang="en-US" sz="1600" baseline="0" dirty="0" smtClean="0"/>
                        <a:t>mg/L</a:t>
                      </a:r>
                      <a:endParaRPr lang="en-US" sz="1600" dirty="0" smtClean="0"/>
                    </a:p>
                    <a:p>
                      <a:endParaRPr lang="en-US" sz="1600" dirty="0"/>
                    </a:p>
                  </a:txBody>
                  <a:tcPr/>
                </a:tc>
                <a:tc>
                  <a:txBody>
                    <a:bodyPr/>
                    <a:lstStyle/>
                    <a:p>
                      <a:r>
                        <a:rPr lang="en-US" sz="1600" dirty="0" smtClean="0"/>
                        <a:t>N</a:t>
                      </a:r>
                      <a:endParaRPr lang="en-US" sz="1600" dirty="0"/>
                    </a:p>
                  </a:txBody>
                  <a:tcPr/>
                </a:tc>
              </a:tr>
              <a:tr h="600590">
                <a:tc>
                  <a:txBody>
                    <a:bodyPr/>
                    <a:lstStyle/>
                    <a:p>
                      <a:r>
                        <a:rPr lang="en-US" sz="1600" dirty="0" smtClean="0"/>
                        <a:t>2019</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(9m) = 1.19 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(17m)=7.68 µM</a:t>
                      </a:r>
                      <a:endParaRPr lang="en-US" sz="1600" dirty="0" smtClean="0"/>
                    </a:p>
                    <a:p>
                      <a:endParaRPr lang="en-US" sz="1600" dirty="0"/>
                    </a:p>
                  </a:txBody>
                  <a:tcPr/>
                </a:tc>
                <a:tc>
                  <a:txBody>
                    <a:bodyPr/>
                    <a:lstStyle/>
                    <a:p>
                      <a:r>
                        <a:rPr lang="en-US" sz="1600" dirty="0" smtClean="0"/>
                        <a:t>28.50 µg/L</a:t>
                      </a:r>
                    </a:p>
                    <a:p>
                      <a:r>
                        <a:rPr lang="en-US" sz="1600" dirty="0" smtClean="0"/>
                        <a:t>7.34 µg/L</a:t>
                      </a:r>
                    </a:p>
                    <a:p>
                      <a:endParaRPr lang="en-US" sz="1600" dirty="0"/>
                    </a:p>
                  </a:txBody>
                  <a:tcPr/>
                </a:tc>
                <a:tc>
                  <a:txBody>
                    <a:bodyPr/>
                    <a:lstStyle/>
                    <a:p>
                      <a:r>
                        <a:rPr lang="en-US" sz="1600" dirty="0" smtClean="0"/>
                        <a:t>1.75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3.20 </a:t>
                      </a:r>
                      <a:r>
                        <a:rPr lang="en-US" sz="1600" baseline="0" dirty="0" smtClean="0"/>
                        <a:t>mg/L</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3.09 </a:t>
                      </a:r>
                      <a:r>
                        <a:rPr lang="en-US" sz="1600" baseline="0" dirty="0" smtClean="0"/>
                        <a:t>mg/L</a:t>
                      </a:r>
                      <a:endParaRPr lang="en-US" sz="1600" dirty="0" smtClean="0"/>
                    </a:p>
                    <a:p>
                      <a:endParaRPr lang="en-US" sz="1600" dirty="0"/>
                    </a:p>
                  </a:txBody>
                  <a:tcPr/>
                </a:tc>
                <a:tc>
                  <a:txBody>
                    <a:bodyPr/>
                    <a:lstStyle/>
                    <a:p>
                      <a:r>
                        <a:rPr lang="en-US" sz="1600" dirty="0" smtClean="0"/>
                        <a:t>Y</a:t>
                      </a:r>
                      <a:endParaRPr lang="en-US" sz="1600" dirty="0"/>
                    </a:p>
                  </a:txBody>
                  <a:tcPr/>
                </a:tc>
              </a:tr>
              <a:tr h="600590">
                <a:tc>
                  <a:txBody>
                    <a:bodyPr/>
                    <a:lstStyle/>
                    <a:p>
                      <a:r>
                        <a:rPr lang="en-US" sz="1600" dirty="0" smtClean="0"/>
                        <a:t>2020</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(9m) = 0.73 µM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Bottom (17m)=10.26 µM</a:t>
                      </a:r>
                      <a:endParaRPr lang="en-US" sz="1600" dirty="0" smtClean="0"/>
                    </a:p>
                    <a:p>
                      <a:endParaRPr lang="en-US" sz="1600" dirty="0"/>
                    </a:p>
                  </a:txBody>
                  <a:tcPr/>
                </a:tc>
                <a:tc>
                  <a:txBody>
                    <a:bodyPr/>
                    <a:lstStyle/>
                    <a:p>
                      <a:r>
                        <a:rPr lang="en-US" sz="1600" dirty="0" smtClean="0"/>
                        <a:t>2.94 µg/L</a:t>
                      </a:r>
                    </a:p>
                    <a:p>
                      <a:r>
                        <a:rPr lang="en-US" sz="1600" dirty="0" smtClean="0"/>
                        <a:t>2.64 µg/L</a:t>
                      </a:r>
                    </a:p>
                    <a:p>
                      <a:endParaRPr lang="en-US" sz="1600" dirty="0"/>
                    </a:p>
                  </a:txBody>
                  <a:tcPr/>
                </a:tc>
                <a:tc>
                  <a:txBody>
                    <a:bodyPr/>
                    <a:lstStyle/>
                    <a:p>
                      <a:r>
                        <a:rPr lang="en-US" sz="1600" dirty="0" smtClean="0"/>
                        <a:t>3.5 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0.23 </a:t>
                      </a:r>
                      <a:r>
                        <a:rPr lang="en-US" sz="1600" baseline="0" dirty="0" smtClean="0"/>
                        <a:t>mg/L</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0.01 </a:t>
                      </a:r>
                      <a:r>
                        <a:rPr lang="en-US" sz="1600" baseline="0" dirty="0" smtClean="0"/>
                        <a:t>mg/L</a:t>
                      </a:r>
                      <a:endParaRPr lang="en-US" sz="1600" dirty="0" smtClean="0"/>
                    </a:p>
                    <a:p>
                      <a:endParaRPr lang="en-US" sz="1600" dirty="0"/>
                    </a:p>
                  </a:txBody>
                  <a:tcPr/>
                </a:tc>
                <a:tc>
                  <a:txBody>
                    <a:bodyPr/>
                    <a:lstStyle/>
                    <a:p>
                      <a:r>
                        <a:rPr lang="en-US" sz="1600" dirty="0" smtClean="0"/>
                        <a:t>Y</a:t>
                      </a:r>
                      <a:endParaRPr lang="en-US" sz="1600" dirty="0"/>
                    </a:p>
                  </a:txBody>
                  <a:tcPr/>
                </a:tc>
              </a:tr>
            </a:tbl>
          </a:graphicData>
        </a:graphic>
      </p:graphicFrame>
    </p:spTree>
    <p:extLst>
      <p:ext uri="{BB962C8B-B14F-4D97-AF65-F5344CB8AC3E}">
        <p14:creationId xmlns:p14="http://schemas.microsoft.com/office/powerpoint/2010/main" val="30876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905651"/>
          </a:xfrm>
        </p:spPr>
        <p:txBody>
          <a:bodyPr/>
          <a:lstStyle/>
          <a:p>
            <a:r>
              <a:rPr lang="en-US" dirty="0" smtClean="0"/>
              <a:t>Native Garden Design</a:t>
            </a:r>
            <a:endParaRPr lang="en-US" dirty="0"/>
          </a:p>
        </p:txBody>
      </p:sp>
      <p:pic>
        <p:nvPicPr>
          <p:cNvPr id="4" name="Content Placeholder 3"/>
          <p:cNvPicPr>
            <a:picLocks noGrp="1" noChangeAspect="1"/>
          </p:cNvPicPr>
          <p:nvPr>
            <p:ph idx="1"/>
          </p:nvPr>
        </p:nvPicPr>
        <p:blipFill>
          <a:blip r:embed="rId2"/>
          <a:stretch>
            <a:fillRect/>
          </a:stretch>
        </p:blipFill>
        <p:spPr>
          <a:xfrm>
            <a:off x="3054452" y="1659612"/>
            <a:ext cx="6083095" cy="4701726"/>
          </a:xfrm>
          <a:prstGeom prst="rect">
            <a:avLst/>
          </a:prstGeom>
        </p:spPr>
      </p:pic>
    </p:spTree>
    <p:extLst>
      <p:ext uri="{BB962C8B-B14F-4D97-AF65-F5344CB8AC3E}">
        <p14:creationId xmlns:p14="http://schemas.microsoft.com/office/powerpoint/2010/main" val="169582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895261"/>
          </a:xfrm>
        </p:spPr>
        <p:txBody>
          <a:bodyPr/>
          <a:lstStyle/>
          <a:p>
            <a:r>
              <a:rPr lang="en-US" dirty="0" smtClean="0"/>
              <a:t>APCC – Native Plant Finder</a:t>
            </a:r>
            <a:endParaRPr lang="en-US" dirty="0"/>
          </a:p>
        </p:txBody>
      </p:sp>
      <p:pic>
        <p:nvPicPr>
          <p:cNvPr id="4" name="Content Placeholder 3"/>
          <p:cNvPicPr>
            <a:picLocks noGrp="1" noChangeAspect="1"/>
          </p:cNvPicPr>
          <p:nvPr>
            <p:ph idx="1"/>
          </p:nvPr>
        </p:nvPicPr>
        <p:blipFill>
          <a:blip r:embed="rId2"/>
          <a:stretch>
            <a:fillRect/>
          </a:stretch>
        </p:blipFill>
        <p:spPr>
          <a:xfrm>
            <a:off x="1758834" y="1677949"/>
            <a:ext cx="8674332" cy="4023358"/>
          </a:xfrm>
          <a:prstGeom prst="rect">
            <a:avLst/>
          </a:prstGeom>
        </p:spPr>
      </p:pic>
      <p:sp>
        <p:nvSpPr>
          <p:cNvPr id="3" name="TextBox 2"/>
          <p:cNvSpPr txBox="1"/>
          <p:nvPr/>
        </p:nvSpPr>
        <p:spPr>
          <a:xfrm>
            <a:off x="1758834" y="5701307"/>
            <a:ext cx="8487783" cy="646331"/>
          </a:xfrm>
          <a:prstGeom prst="rect">
            <a:avLst/>
          </a:prstGeom>
          <a:noFill/>
        </p:spPr>
        <p:txBody>
          <a:bodyPr wrap="square" rtlCol="0">
            <a:spAutoFit/>
          </a:bodyPr>
          <a:lstStyle/>
          <a:p>
            <a:pPr algn="ctr"/>
            <a:r>
              <a:rPr lang="en-US" sz="3600" b="1" u="sng" dirty="0" smtClean="0"/>
              <a:t>WWW.CAPECODNATIVEPLANTS.ORG</a:t>
            </a:r>
            <a:endParaRPr lang="en-US" sz="3600" b="1" u="sng" dirty="0"/>
          </a:p>
        </p:txBody>
      </p:sp>
    </p:spTree>
    <p:extLst>
      <p:ext uri="{BB962C8B-B14F-4D97-AF65-F5344CB8AC3E}">
        <p14:creationId xmlns:p14="http://schemas.microsoft.com/office/powerpoint/2010/main" val="427106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2392680"/>
            <a:ext cx="2430780" cy="1645920"/>
          </a:xfrm>
        </p:spPr>
        <p:txBody>
          <a:bodyPr>
            <a:normAutofit fontScale="90000"/>
          </a:bodyPr>
          <a:lstStyle/>
          <a:p>
            <a:r>
              <a:rPr lang="en-US" b="1" dirty="0" smtClean="0"/>
              <a:t>I don’t have the means to build a rain garden… what else can I do to help?</a:t>
            </a:r>
            <a:endParaRPr lang="en-US" b="1" dirty="0"/>
          </a:p>
        </p:txBody>
      </p:sp>
      <p:sp>
        <p:nvSpPr>
          <p:cNvPr id="3" name="Content Placeholder 2"/>
          <p:cNvSpPr>
            <a:spLocks noGrp="1"/>
          </p:cNvSpPr>
          <p:nvPr>
            <p:ph idx="1"/>
          </p:nvPr>
        </p:nvSpPr>
        <p:spPr>
          <a:xfrm>
            <a:off x="618452" y="1597734"/>
            <a:ext cx="7562850" cy="3834877"/>
          </a:xfrm>
        </p:spPr>
        <p:txBody>
          <a:bodyPr/>
          <a:lstStyle/>
          <a:p>
            <a:r>
              <a:rPr lang="en-US" dirty="0" smtClean="0"/>
              <a:t>Clean off storm drains in your neighborhood before a rain event</a:t>
            </a:r>
          </a:p>
          <a:p>
            <a:r>
              <a:rPr lang="en-US" dirty="0" smtClean="0"/>
              <a:t>Don’t remove established plants from your yard unless they’re invasive</a:t>
            </a:r>
          </a:p>
          <a:p>
            <a:r>
              <a:rPr lang="en-US" dirty="0" smtClean="0"/>
              <a:t>Educate others to build rain gardens or clear off storm drains in front of their house</a:t>
            </a:r>
          </a:p>
          <a:p>
            <a:r>
              <a:rPr lang="en-US" dirty="0" smtClean="0"/>
              <a:t>Redirect gutter downspouts so they are not pointed towards impervious surfaces</a:t>
            </a:r>
          </a:p>
          <a:p>
            <a:r>
              <a:rPr lang="en-US" dirty="0" smtClean="0"/>
              <a:t>DO NOT fertilize your lawn</a:t>
            </a:r>
          </a:p>
          <a:p>
            <a:r>
              <a:rPr lang="en-US" dirty="0" smtClean="0"/>
              <a:t>Pump septic system regularly</a:t>
            </a:r>
          </a:p>
          <a:p>
            <a:endParaRPr lang="en-US" dirty="0" smtClean="0"/>
          </a:p>
          <a:p>
            <a:endParaRPr lang="en-US" dirty="0"/>
          </a:p>
        </p:txBody>
      </p:sp>
    </p:spTree>
    <p:extLst>
      <p:ext uri="{BB962C8B-B14F-4D97-AF65-F5344CB8AC3E}">
        <p14:creationId xmlns:p14="http://schemas.microsoft.com/office/powerpoint/2010/main" val="38430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What Can I do on the Waterfront</a:t>
            </a:r>
            <a:endParaRPr lang="en-US" dirty="0"/>
          </a:p>
        </p:txBody>
      </p:sp>
      <p:sp>
        <p:nvSpPr>
          <p:cNvPr id="9" name="Subtitle 8"/>
          <p:cNvSpPr>
            <a:spLocks noGrp="1"/>
          </p:cNvSpPr>
          <p:nvPr>
            <p:ph type="subTitle" idx="1"/>
          </p:nvPr>
        </p:nvSpPr>
        <p:spPr/>
        <p:txBody>
          <a:bodyPr/>
          <a:lstStyle/>
          <a:p>
            <a:r>
              <a:rPr lang="en-US" dirty="0" smtClean="0"/>
              <a:t>Conservation Agent : Andrew McManus</a:t>
            </a:r>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53</a:t>
            </a:fld>
            <a:endParaRPr lang="en-US"/>
          </a:p>
        </p:txBody>
      </p:sp>
    </p:spTree>
    <p:extLst>
      <p:ext uri="{BB962C8B-B14F-4D97-AF65-F5344CB8AC3E}">
        <p14:creationId xmlns:p14="http://schemas.microsoft.com/office/powerpoint/2010/main" val="145079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988" y="457201"/>
            <a:ext cx="8780929" cy="793376"/>
          </a:xfrm>
        </p:spPr>
        <p:txBody>
          <a:bodyPr>
            <a:noAutofit/>
          </a:bodyPr>
          <a:lstStyle/>
          <a:p>
            <a:pPr algn="ctr"/>
            <a:r>
              <a:rPr lang="en-US" sz="3600" b="1" i="1" u="sng" dirty="0" smtClean="0"/>
              <a:t>Be Informed Wetlands Jurisdiction</a:t>
            </a:r>
            <a:endParaRPr lang="en-US" sz="3600" b="1" i="1" u="sng" dirty="0"/>
          </a:p>
        </p:txBody>
      </p:sp>
      <p:sp>
        <p:nvSpPr>
          <p:cNvPr id="6" name="TextBox 5"/>
          <p:cNvSpPr txBox="1"/>
          <p:nvPr/>
        </p:nvSpPr>
        <p:spPr>
          <a:xfrm>
            <a:off x="900952" y="1804755"/>
            <a:ext cx="10287000" cy="584775"/>
          </a:xfrm>
          <a:prstGeom prst="rect">
            <a:avLst/>
          </a:prstGeom>
          <a:noFill/>
        </p:spPr>
        <p:txBody>
          <a:bodyPr wrap="square" rtlCol="0">
            <a:spAutoFit/>
          </a:bodyPr>
          <a:lstStyle/>
          <a:p>
            <a:pPr marL="457200" indent="-457200" algn="ctr">
              <a:buFont typeface="Arial" panose="020B0604020202020204" pitchFamily="34" charset="0"/>
              <a:buChar char="•"/>
            </a:pPr>
            <a:r>
              <a:rPr lang="en-US" sz="2800" b="1" u="sng" dirty="0" smtClean="0"/>
              <a:t>Mashpee Wetland Protection Bylaw:</a:t>
            </a:r>
            <a:r>
              <a:rPr lang="en-US" sz="2800" b="1" dirty="0" smtClean="0"/>
              <a:t> </a:t>
            </a:r>
            <a:r>
              <a:rPr lang="en-US" sz="3200" b="1" i="1" dirty="0" smtClean="0">
                <a:solidFill>
                  <a:srgbClr val="FFFF00"/>
                </a:solidFill>
              </a:rPr>
              <a:t>Chapter 172</a:t>
            </a:r>
            <a:endParaRPr lang="en-US" sz="3200" b="1" i="1" dirty="0">
              <a:solidFill>
                <a:srgbClr val="FFFF00"/>
              </a:solidFill>
            </a:endParaRPr>
          </a:p>
        </p:txBody>
      </p:sp>
      <p:sp>
        <p:nvSpPr>
          <p:cNvPr id="7" name="TextBox 6"/>
          <p:cNvSpPr txBox="1"/>
          <p:nvPr/>
        </p:nvSpPr>
        <p:spPr>
          <a:xfrm>
            <a:off x="900952" y="2882154"/>
            <a:ext cx="10287000" cy="1077218"/>
          </a:xfrm>
          <a:prstGeom prst="rect">
            <a:avLst/>
          </a:prstGeom>
          <a:noFill/>
        </p:spPr>
        <p:txBody>
          <a:bodyPr wrap="square" rtlCol="0">
            <a:spAutoFit/>
          </a:bodyPr>
          <a:lstStyle/>
          <a:p>
            <a:pPr marL="457200" indent="-457200" algn="ctr">
              <a:buFont typeface="Arial" panose="020B0604020202020204" pitchFamily="34" charset="0"/>
              <a:buChar char="•"/>
            </a:pPr>
            <a:r>
              <a:rPr lang="en-US" sz="2800" b="1" u="sng" dirty="0" smtClean="0"/>
              <a:t>MA State Wetlands Protection Act:</a:t>
            </a:r>
            <a:r>
              <a:rPr lang="en-US" sz="2800" b="1" dirty="0" smtClean="0"/>
              <a:t> </a:t>
            </a:r>
            <a:r>
              <a:rPr lang="en-US" sz="3200" b="1" i="1" dirty="0" smtClean="0">
                <a:solidFill>
                  <a:srgbClr val="FFFF00"/>
                </a:solidFill>
              </a:rPr>
              <a:t>MGL Ch. 131 Section 40</a:t>
            </a:r>
            <a:endParaRPr lang="en-US" sz="3200" b="1" i="1" dirty="0">
              <a:solidFill>
                <a:srgbClr val="FFFF00"/>
              </a:solidFill>
            </a:endParaRPr>
          </a:p>
        </p:txBody>
      </p:sp>
      <p:sp>
        <p:nvSpPr>
          <p:cNvPr id="8" name="TextBox 7"/>
          <p:cNvSpPr txBox="1"/>
          <p:nvPr/>
        </p:nvSpPr>
        <p:spPr>
          <a:xfrm>
            <a:off x="900952" y="4128830"/>
            <a:ext cx="10287000" cy="584775"/>
          </a:xfrm>
          <a:prstGeom prst="rect">
            <a:avLst/>
          </a:prstGeom>
          <a:noFill/>
        </p:spPr>
        <p:txBody>
          <a:bodyPr wrap="square" rtlCol="0">
            <a:spAutoFit/>
          </a:bodyPr>
          <a:lstStyle/>
          <a:p>
            <a:pPr marL="457200" indent="-457200" algn="ctr">
              <a:buFont typeface="Arial" panose="020B0604020202020204" pitchFamily="34" charset="0"/>
              <a:buChar char="•"/>
            </a:pPr>
            <a:r>
              <a:rPr lang="en-US" sz="2800" b="1" dirty="0" smtClean="0"/>
              <a:t>Mashpee Conservation Land Bylaw: </a:t>
            </a:r>
            <a:r>
              <a:rPr lang="en-US" sz="3200" b="1" i="1" dirty="0" smtClean="0">
                <a:solidFill>
                  <a:srgbClr val="FFFF00"/>
                </a:solidFill>
              </a:rPr>
              <a:t>Chapter 173</a:t>
            </a:r>
            <a:endParaRPr lang="en-US" sz="3200" b="1" i="1" dirty="0">
              <a:solidFill>
                <a:srgbClr val="FFFF00"/>
              </a:solidFill>
            </a:endParaRPr>
          </a:p>
        </p:txBody>
      </p:sp>
      <p:sp>
        <p:nvSpPr>
          <p:cNvPr id="9" name="TextBox 8"/>
          <p:cNvSpPr txBox="1"/>
          <p:nvPr/>
        </p:nvSpPr>
        <p:spPr>
          <a:xfrm>
            <a:off x="900952" y="5056095"/>
            <a:ext cx="10287000" cy="584775"/>
          </a:xfrm>
          <a:prstGeom prst="rect">
            <a:avLst/>
          </a:prstGeom>
          <a:noFill/>
        </p:spPr>
        <p:txBody>
          <a:bodyPr wrap="square" rtlCol="0">
            <a:spAutoFit/>
          </a:bodyPr>
          <a:lstStyle/>
          <a:p>
            <a:pPr marL="457200" indent="-457200" algn="ctr">
              <a:buFont typeface="Arial" panose="020B0604020202020204" pitchFamily="34" charset="0"/>
              <a:buChar char="•"/>
            </a:pPr>
            <a:r>
              <a:rPr lang="en-US" sz="2800" b="1" dirty="0" smtClean="0"/>
              <a:t> MA Waterways Licensing Agency: </a:t>
            </a:r>
            <a:r>
              <a:rPr lang="en-US" sz="3200" b="1" i="1" dirty="0" smtClean="0">
                <a:solidFill>
                  <a:srgbClr val="FFFF00"/>
                </a:solidFill>
              </a:rPr>
              <a:t>Chapter 91 </a:t>
            </a:r>
            <a:endParaRPr lang="en-US" sz="3200" b="1" i="1" dirty="0">
              <a:solidFill>
                <a:srgbClr val="FFFF00"/>
              </a:solidFill>
            </a:endParaRPr>
          </a:p>
        </p:txBody>
      </p:sp>
    </p:spTree>
    <p:extLst>
      <p:ext uri="{BB962C8B-B14F-4D97-AF65-F5344CB8AC3E}">
        <p14:creationId xmlns:p14="http://schemas.microsoft.com/office/powerpoint/2010/main" val="199917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55</a:t>
            </a:fld>
            <a:endParaRPr lang="en-US"/>
          </a:p>
        </p:txBody>
      </p:sp>
      <p:sp>
        <p:nvSpPr>
          <p:cNvPr id="8" name="TextBox 7"/>
          <p:cNvSpPr txBox="1"/>
          <p:nvPr/>
        </p:nvSpPr>
        <p:spPr>
          <a:xfrm>
            <a:off x="495300" y="416860"/>
            <a:ext cx="3794312" cy="5755422"/>
          </a:xfrm>
          <a:prstGeom prst="rect">
            <a:avLst/>
          </a:prstGeom>
          <a:noFill/>
        </p:spPr>
        <p:txBody>
          <a:bodyPr wrap="square" rtlCol="0">
            <a:spAutoFit/>
          </a:bodyPr>
          <a:lstStyle/>
          <a:p>
            <a:pPr algn="ctr"/>
            <a:r>
              <a:rPr lang="en-US" sz="2800" b="1" u="sng" dirty="0" smtClean="0"/>
              <a:t>What Are Wetlands?</a:t>
            </a:r>
          </a:p>
          <a:p>
            <a:pPr marL="285750" indent="-285750">
              <a:buFont typeface="Arial" panose="020B0604020202020204" pitchFamily="34" charset="0"/>
              <a:buChar char="•"/>
            </a:pPr>
            <a:r>
              <a:rPr lang="en-US" sz="2000" dirty="0" smtClean="0"/>
              <a:t>Swamps</a:t>
            </a:r>
          </a:p>
          <a:p>
            <a:pPr marL="285750" indent="-285750">
              <a:buFont typeface="Arial" panose="020B0604020202020204" pitchFamily="34" charset="0"/>
              <a:buChar char="•"/>
            </a:pPr>
            <a:r>
              <a:rPr lang="en-US" sz="2000" dirty="0" smtClean="0"/>
              <a:t>Marshes (fresh and saltwater)</a:t>
            </a:r>
          </a:p>
          <a:p>
            <a:pPr marL="285750" indent="-285750">
              <a:buFont typeface="Arial" panose="020B0604020202020204" pitchFamily="34" charset="0"/>
              <a:buChar char="•"/>
            </a:pPr>
            <a:r>
              <a:rPr lang="en-US" sz="2000" dirty="0" smtClean="0"/>
              <a:t>Bogs</a:t>
            </a:r>
          </a:p>
          <a:p>
            <a:pPr marL="285750" indent="-285750">
              <a:buFont typeface="Arial" panose="020B0604020202020204" pitchFamily="34" charset="0"/>
              <a:buChar char="•"/>
            </a:pPr>
            <a:r>
              <a:rPr lang="en-US" sz="2000" dirty="0" smtClean="0"/>
              <a:t>Wet Meadows</a:t>
            </a:r>
          </a:p>
          <a:p>
            <a:pPr marL="285750" indent="-285750">
              <a:buFont typeface="Arial" panose="020B0604020202020204" pitchFamily="34" charset="0"/>
              <a:buChar char="•"/>
            </a:pPr>
            <a:r>
              <a:rPr lang="en-US" sz="2000" dirty="0" smtClean="0">
                <a:solidFill>
                  <a:srgbClr val="FFFF00"/>
                </a:solidFill>
              </a:rPr>
              <a:t>*Vernal Pools</a:t>
            </a:r>
          </a:p>
          <a:p>
            <a:pPr marL="285750" indent="-285750">
              <a:buFont typeface="Arial" panose="020B0604020202020204" pitchFamily="34" charset="0"/>
              <a:buChar char="•"/>
            </a:pPr>
            <a:r>
              <a:rPr lang="en-US" sz="2000" dirty="0" smtClean="0"/>
              <a:t>Lakes/Ponds</a:t>
            </a:r>
          </a:p>
          <a:p>
            <a:pPr marL="285750" indent="-285750">
              <a:buFont typeface="Arial" panose="020B0604020202020204" pitchFamily="34" charset="0"/>
              <a:buChar char="•"/>
            </a:pPr>
            <a:r>
              <a:rPr lang="en-US" sz="2000" dirty="0" smtClean="0"/>
              <a:t>Ocean/Estuaries</a:t>
            </a:r>
          </a:p>
          <a:p>
            <a:pPr marL="285750" indent="-285750">
              <a:buFont typeface="Arial" panose="020B0604020202020204" pitchFamily="34" charset="0"/>
              <a:buChar char="•"/>
            </a:pPr>
            <a:r>
              <a:rPr lang="en-US" sz="2000" dirty="0" smtClean="0"/>
              <a:t>*</a:t>
            </a:r>
            <a:r>
              <a:rPr lang="en-US" sz="2000" dirty="0" smtClean="0">
                <a:solidFill>
                  <a:srgbClr val="FFFF00"/>
                </a:solidFill>
              </a:rPr>
              <a:t>Rivers/Creeks/Streams</a:t>
            </a:r>
          </a:p>
          <a:p>
            <a:pPr marL="285750" indent="-285750">
              <a:buFont typeface="Arial" panose="020B0604020202020204" pitchFamily="34" charset="0"/>
              <a:buChar char="•"/>
            </a:pPr>
            <a:r>
              <a:rPr lang="en-US" sz="2000" dirty="0" smtClean="0">
                <a:solidFill>
                  <a:srgbClr val="FFFF00"/>
                </a:solidFill>
              </a:rPr>
              <a:t>*Banks (Inland and Coastal)</a:t>
            </a:r>
          </a:p>
          <a:p>
            <a:pPr marL="285750" indent="-285750">
              <a:buFont typeface="Arial" panose="020B0604020202020204" pitchFamily="34" charset="0"/>
              <a:buChar char="•"/>
            </a:pPr>
            <a:r>
              <a:rPr lang="en-US" sz="2000" dirty="0" smtClean="0"/>
              <a:t>Beaches/Dunes</a:t>
            </a:r>
          </a:p>
          <a:p>
            <a:pPr marL="285750" indent="-285750">
              <a:buFont typeface="Arial" panose="020B0604020202020204" pitchFamily="34" charset="0"/>
              <a:buChar char="•"/>
            </a:pPr>
            <a:r>
              <a:rPr lang="en-US" sz="2000" dirty="0" smtClean="0">
                <a:solidFill>
                  <a:srgbClr val="FFFF00"/>
                </a:solidFill>
              </a:rPr>
              <a:t>Lands Subject to Flooding (Bordering, Isolated and *Coastal</a:t>
            </a:r>
            <a:r>
              <a:rPr lang="en-US" sz="2000" dirty="0" smtClean="0"/>
              <a:t>)</a:t>
            </a:r>
          </a:p>
          <a:p>
            <a:pPr marL="285750" indent="-285750">
              <a:buFont typeface="Arial" panose="020B0604020202020204" pitchFamily="34" charset="0"/>
              <a:buChar char="•"/>
            </a:pPr>
            <a:r>
              <a:rPr lang="en-US" sz="2000" dirty="0" smtClean="0"/>
              <a:t>Bordering Vegetated Wetlands</a:t>
            </a:r>
            <a:endParaRPr lang="en-US" sz="2000" dirty="0"/>
          </a:p>
        </p:txBody>
      </p:sp>
      <p:sp>
        <p:nvSpPr>
          <p:cNvPr id="9" name="TextBox 8"/>
          <p:cNvSpPr txBox="1"/>
          <p:nvPr/>
        </p:nvSpPr>
        <p:spPr>
          <a:xfrm>
            <a:off x="4424083" y="416859"/>
            <a:ext cx="3593180" cy="5755422"/>
          </a:xfrm>
          <a:prstGeom prst="rect">
            <a:avLst/>
          </a:prstGeom>
          <a:noFill/>
        </p:spPr>
        <p:txBody>
          <a:bodyPr wrap="square" rtlCol="0">
            <a:spAutoFit/>
          </a:bodyPr>
          <a:lstStyle/>
          <a:p>
            <a:pPr algn="ctr"/>
            <a:r>
              <a:rPr lang="en-US" sz="2800" b="1" u="sng" dirty="0" smtClean="0"/>
              <a:t>Jurisdiction</a:t>
            </a:r>
          </a:p>
          <a:p>
            <a:pPr marL="285750" indent="-285750">
              <a:buFont typeface="Arial" panose="020B0604020202020204" pitchFamily="34" charset="0"/>
              <a:buChar char="•"/>
            </a:pPr>
            <a:r>
              <a:rPr lang="en-US" sz="2000" dirty="0" smtClean="0"/>
              <a:t>All areas within 100 feet of wetlands (known as the buffer zone). </a:t>
            </a:r>
          </a:p>
          <a:p>
            <a:endParaRPr lang="en-US" sz="2000" dirty="0" smtClean="0"/>
          </a:p>
          <a:p>
            <a:pPr marL="285750" indent="-285750">
              <a:buFont typeface="Arial" panose="020B0604020202020204" pitchFamily="34" charset="0"/>
              <a:buChar char="•"/>
            </a:pPr>
            <a:r>
              <a:rPr lang="en-US" sz="2000" dirty="0" smtClean="0">
                <a:solidFill>
                  <a:srgbClr val="FFFF00"/>
                </a:solidFill>
              </a:rPr>
              <a:t>All riverfront areas have a 200 </a:t>
            </a:r>
            <a:r>
              <a:rPr lang="en-US" sz="2000" dirty="0" err="1" smtClean="0">
                <a:solidFill>
                  <a:srgbClr val="FFFF00"/>
                </a:solidFill>
              </a:rPr>
              <a:t>ft</a:t>
            </a:r>
            <a:r>
              <a:rPr lang="en-US" sz="2000" dirty="0" smtClean="0">
                <a:solidFill>
                  <a:srgbClr val="FFFF00"/>
                </a:solidFill>
              </a:rPr>
              <a:t> zone of jurisdiction (no buffer zone).  </a:t>
            </a:r>
          </a:p>
          <a:p>
            <a:endParaRPr lang="en-US" sz="2000" dirty="0" smtClean="0"/>
          </a:p>
          <a:p>
            <a:pPr marL="285750" indent="-285750">
              <a:buFont typeface="Arial" panose="020B0604020202020204" pitchFamily="34" charset="0"/>
              <a:buChar char="•"/>
            </a:pPr>
            <a:r>
              <a:rPr lang="en-US" sz="2000" dirty="0" smtClean="0">
                <a:solidFill>
                  <a:srgbClr val="FFFF00"/>
                </a:solidFill>
              </a:rPr>
              <a:t>Vernal pools are protected by a 100 </a:t>
            </a:r>
            <a:r>
              <a:rPr lang="en-US" sz="2000" dirty="0" err="1" smtClean="0">
                <a:solidFill>
                  <a:srgbClr val="FFFF00"/>
                </a:solidFill>
              </a:rPr>
              <a:t>ft</a:t>
            </a:r>
            <a:r>
              <a:rPr lang="en-US" sz="2000" dirty="0" smtClean="0">
                <a:solidFill>
                  <a:srgbClr val="FFFF00"/>
                </a:solidFill>
              </a:rPr>
              <a:t> zone of no disturbance)</a:t>
            </a:r>
          </a:p>
          <a:p>
            <a:endParaRPr lang="en-US" sz="2000" dirty="0" smtClean="0">
              <a:solidFill>
                <a:srgbClr val="FFFF00"/>
              </a:solidFill>
            </a:endParaRPr>
          </a:p>
          <a:p>
            <a:pPr marL="285750" indent="-285750">
              <a:buFont typeface="Arial" panose="020B0604020202020204" pitchFamily="34" charset="0"/>
              <a:buChar char="•"/>
            </a:pPr>
            <a:r>
              <a:rPr lang="en-US" sz="2000" dirty="0" smtClean="0">
                <a:solidFill>
                  <a:srgbClr val="FFFF00"/>
                </a:solidFill>
              </a:rPr>
              <a:t>All areas mapped as flood zones A, AE and V are jurisdictional but have no buffer zone.</a:t>
            </a:r>
            <a:endParaRPr lang="en-US" sz="2000" dirty="0">
              <a:solidFill>
                <a:srgbClr val="FFFF00"/>
              </a:solidFill>
            </a:endParaRPr>
          </a:p>
        </p:txBody>
      </p:sp>
      <p:sp>
        <p:nvSpPr>
          <p:cNvPr id="10" name="TextBox 9"/>
          <p:cNvSpPr txBox="1"/>
          <p:nvPr/>
        </p:nvSpPr>
        <p:spPr>
          <a:xfrm>
            <a:off x="8017263" y="416858"/>
            <a:ext cx="3794312" cy="5139869"/>
          </a:xfrm>
          <a:prstGeom prst="rect">
            <a:avLst/>
          </a:prstGeom>
          <a:noFill/>
        </p:spPr>
        <p:txBody>
          <a:bodyPr wrap="square" rtlCol="0">
            <a:spAutoFit/>
          </a:bodyPr>
          <a:lstStyle/>
          <a:p>
            <a:pPr algn="ctr"/>
            <a:r>
              <a:rPr lang="en-US" sz="2800" b="1" u="sng" dirty="0" smtClean="0"/>
              <a:t>Values Protected</a:t>
            </a:r>
          </a:p>
          <a:p>
            <a:pPr marL="342900" indent="-342900">
              <a:buFont typeface="Arial" panose="020B0604020202020204" pitchFamily="34" charset="0"/>
              <a:buChar char="•"/>
            </a:pPr>
            <a:r>
              <a:rPr lang="en-US" sz="2000" dirty="0" smtClean="0"/>
              <a:t>Water quality</a:t>
            </a:r>
          </a:p>
          <a:p>
            <a:pPr marL="342900" indent="-342900">
              <a:buFont typeface="Arial" panose="020B0604020202020204" pitchFamily="34" charset="0"/>
              <a:buChar char="•"/>
            </a:pPr>
            <a:r>
              <a:rPr lang="en-US" sz="2000" dirty="0" smtClean="0"/>
              <a:t>Public/private water supply</a:t>
            </a:r>
          </a:p>
          <a:p>
            <a:pPr marL="342900" indent="-342900">
              <a:buFont typeface="Arial" panose="020B0604020202020204" pitchFamily="34" charset="0"/>
              <a:buChar char="•"/>
            </a:pPr>
            <a:r>
              <a:rPr lang="en-US" sz="2000" dirty="0" smtClean="0"/>
              <a:t>Groundwater</a:t>
            </a:r>
          </a:p>
          <a:p>
            <a:pPr marL="342900" indent="-342900">
              <a:buFont typeface="Arial" panose="020B0604020202020204" pitchFamily="34" charset="0"/>
              <a:buChar char="•"/>
            </a:pPr>
            <a:r>
              <a:rPr lang="en-US" sz="2000" dirty="0" smtClean="0"/>
              <a:t>Flood Control</a:t>
            </a:r>
          </a:p>
          <a:p>
            <a:pPr marL="342900" indent="-342900">
              <a:buFont typeface="Arial" panose="020B0604020202020204" pitchFamily="34" charset="0"/>
              <a:buChar char="•"/>
            </a:pPr>
            <a:r>
              <a:rPr lang="en-US" sz="2000" dirty="0" smtClean="0"/>
              <a:t>Erosion/Sedimentation Control</a:t>
            </a:r>
          </a:p>
          <a:p>
            <a:pPr marL="342900" indent="-342900">
              <a:buFont typeface="Arial" panose="020B0604020202020204" pitchFamily="34" charset="0"/>
              <a:buChar char="•"/>
            </a:pPr>
            <a:r>
              <a:rPr lang="en-US" sz="2000" dirty="0" smtClean="0"/>
              <a:t>Storm Damage Prevention</a:t>
            </a:r>
          </a:p>
          <a:p>
            <a:pPr marL="342900" indent="-342900">
              <a:buFont typeface="Arial" panose="020B0604020202020204" pitchFamily="34" charset="0"/>
              <a:buChar char="•"/>
            </a:pPr>
            <a:r>
              <a:rPr lang="en-US" sz="2000" dirty="0" smtClean="0"/>
              <a:t>Fisheries</a:t>
            </a:r>
          </a:p>
          <a:p>
            <a:pPr marL="342900" indent="-342900">
              <a:buFont typeface="Arial" panose="020B0604020202020204" pitchFamily="34" charset="0"/>
              <a:buChar char="•"/>
            </a:pPr>
            <a:r>
              <a:rPr lang="en-US" sz="2000" dirty="0" smtClean="0"/>
              <a:t>Shellfish</a:t>
            </a:r>
          </a:p>
          <a:p>
            <a:pPr marL="342900" indent="-342900">
              <a:buFont typeface="Arial" panose="020B0604020202020204" pitchFamily="34" charset="0"/>
              <a:buChar char="•"/>
            </a:pPr>
            <a:r>
              <a:rPr lang="en-US" sz="2000" dirty="0" smtClean="0"/>
              <a:t>Wildlife Habitat</a:t>
            </a:r>
          </a:p>
          <a:p>
            <a:pPr marL="342900" indent="-342900">
              <a:buFont typeface="Arial" panose="020B0604020202020204" pitchFamily="34" charset="0"/>
              <a:buChar char="•"/>
            </a:pPr>
            <a:r>
              <a:rPr lang="en-US" sz="2000" dirty="0" smtClean="0"/>
              <a:t>Biodiversity/Rare Species</a:t>
            </a:r>
          </a:p>
          <a:p>
            <a:pPr marL="342900" indent="-342900">
              <a:buFont typeface="Arial" panose="020B0604020202020204" pitchFamily="34" charset="0"/>
              <a:buChar char="•"/>
            </a:pPr>
            <a:r>
              <a:rPr lang="en-US" sz="2000" dirty="0" smtClean="0"/>
              <a:t>Recreation</a:t>
            </a:r>
          </a:p>
          <a:p>
            <a:pPr marL="342900" indent="-342900">
              <a:buFont typeface="Arial" panose="020B0604020202020204" pitchFamily="34" charset="0"/>
              <a:buChar char="•"/>
            </a:pPr>
            <a:r>
              <a:rPr lang="en-US" sz="2000" dirty="0" smtClean="0"/>
              <a:t>Agriculture</a:t>
            </a:r>
          </a:p>
          <a:p>
            <a:pPr marL="342900" indent="-342900">
              <a:buFont typeface="Arial" panose="020B0604020202020204" pitchFamily="34" charset="0"/>
              <a:buChar char="•"/>
            </a:pPr>
            <a:r>
              <a:rPr lang="en-US" sz="2000" dirty="0" smtClean="0"/>
              <a:t>Aquaculture</a:t>
            </a:r>
          </a:p>
        </p:txBody>
      </p:sp>
    </p:spTree>
    <p:extLst>
      <p:ext uri="{BB962C8B-B14F-4D97-AF65-F5344CB8AC3E}">
        <p14:creationId xmlns:p14="http://schemas.microsoft.com/office/powerpoint/2010/main" val="191018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9673-AC7F-4F1F-84E4-F0E5EAAE106D}" type="datetime1">
              <a:rPr lang="en-US" smtClean="0"/>
              <a:pPr/>
              <a:t>4/14/2022</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56</a:t>
            </a:fld>
            <a:endParaRPr lang="en-US"/>
          </a:p>
        </p:txBody>
      </p:sp>
      <p:pic>
        <p:nvPicPr>
          <p:cNvPr id="5" name="Picture 4"/>
          <p:cNvPicPr>
            <a:picLocks noChangeAspect="1"/>
          </p:cNvPicPr>
          <p:nvPr/>
        </p:nvPicPr>
        <p:blipFill>
          <a:blip r:embed="rId2"/>
          <a:stretch>
            <a:fillRect/>
          </a:stretch>
        </p:blipFill>
        <p:spPr>
          <a:xfrm>
            <a:off x="389464" y="522129"/>
            <a:ext cx="4973277" cy="2667921"/>
          </a:xfrm>
          <a:prstGeom prst="rect">
            <a:avLst/>
          </a:prstGeom>
        </p:spPr>
      </p:pic>
      <p:sp>
        <p:nvSpPr>
          <p:cNvPr id="6" name="TextBox 5"/>
          <p:cNvSpPr txBox="1"/>
          <p:nvPr/>
        </p:nvSpPr>
        <p:spPr>
          <a:xfrm>
            <a:off x="2323705" y="1281705"/>
            <a:ext cx="1673710" cy="369332"/>
          </a:xfrm>
          <a:prstGeom prst="rect">
            <a:avLst/>
          </a:prstGeom>
          <a:noFill/>
        </p:spPr>
        <p:txBody>
          <a:bodyPr wrap="square" rtlCol="0">
            <a:spAutoFit/>
          </a:bodyPr>
          <a:lstStyle/>
          <a:p>
            <a:r>
              <a:rPr lang="en-US" b="1" dirty="0" smtClean="0">
                <a:solidFill>
                  <a:srgbClr val="002060"/>
                </a:solidFill>
              </a:rPr>
              <a:t>Vernal pool </a:t>
            </a:r>
            <a:endParaRPr lang="en-US" b="1" dirty="0">
              <a:solidFill>
                <a:srgbClr val="002060"/>
              </a:solidFill>
            </a:endParaRPr>
          </a:p>
        </p:txBody>
      </p:sp>
      <p:pic>
        <p:nvPicPr>
          <p:cNvPr id="8" name="Picture 7"/>
          <p:cNvPicPr>
            <a:picLocks noChangeAspect="1"/>
          </p:cNvPicPr>
          <p:nvPr/>
        </p:nvPicPr>
        <p:blipFill>
          <a:blip r:embed="rId3"/>
          <a:stretch>
            <a:fillRect/>
          </a:stretch>
        </p:blipFill>
        <p:spPr>
          <a:xfrm>
            <a:off x="6733840" y="442767"/>
            <a:ext cx="5077735" cy="2747283"/>
          </a:xfrm>
          <a:prstGeom prst="rect">
            <a:avLst/>
          </a:prstGeom>
        </p:spPr>
      </p:pic>
      <p:pic>
        <p:nvPicPr>
          <p:cNvPr id="9" name="Picture 8"/>
          <p:cNvPicPr>
            <a:picLocks noChangeAspect="1"/>
          </p:cNvPicPr>
          <p:nvPr/>
        </p:nvPicPr>
        <p:blipFill>
          <a:blip r:embed="rId4"/>
          <a:stretch>
            <a:fillRect/>
          </a:stretch>
        </p:blipFill>
        <p:spPr>
          <a:xfrm>
            <a:off x="389463" y="3361766"/>
            <a:ext cx="4973277" cy="3125864"/>
          </a:xfrm>
          <a:prstGeom prst="rect">
            <a:avLst/>
          </a:prstGeom>
        </p:spPr>
      </p:pic>
      <p:sp>
        <p:nvSpPr>
          <p:cNvPr id="10" name="TextBox 9"/>
          <p:cNvSpPr txBox="1"/>
          <p:nvPr/>
        </p:nvSpPr>
        <p:spPr>
          <a:xfrm>
            <a:off x="804188" y="3563454"/>
            <a:ext cx="3039035" cy="369332"/>
          </a:xfrm>
          <a:prstGeom prst="rect">
            <a:avLst/>
          </a:prstGeom>
          <a:noFill/>
        </p:spPr>
        <p:txBody>
          <a:bodyPr wrap="square" rtlCol="0">
            <a:spAutoFit/>
          </a:bodyPr>
          <a:lstStyle/>
          <a:p>
            <a:r>
              <a:rPr lang="en-US" b="1" dirty="0" smtClean="0"/>
              <a:t>Coastal bank/beach</a:t>
            </a:r>
            <a:endParaRPr lang="en-US" b="1" dirty="0"/>
          </a:p>
        </p:txBody>
      </p:sp>
      <p:pic>
        <p:nvPicPr>
          <p:cNvPr id="11" name="Picture 10"/>
          <p:cNvPicPr>
            <a:picLocks noChangeAspect="1"/>
          </p:cNvPicPr>
          <p:nvPr/>
        </p:nvPicPr>
        <p:blipFill>
          <a:blip r:embed="rId5"/>
          <a:stretch>
            <a:fillRect/>
          </a:stretch>
        </p:blipFill>
        <p:spPr>
          <a:xfrm>
            <a:off x="6733840" y="3361766"/>
            <a:ext cx="5077735" cy="3108801"/>
          </a:xfrm>
          <a:prstGeom prst="rect">
            <a:avLst/>
          </a:prstGeom>
        </p:spPr>
      </p:pic>
      <p:sp>
        <p:nvSpPr>
          <p:cNvPr id="12" name="TextBox 11"/>
          <p:cNvSpPr txBox="1"/>
          <p:nvPr/>
        </p:nvSpPr>
        <p:spPr>
          <a:xfrm>
            <a:off x="8848164" y="3748120"/>
            <a:ext cx="1319592" cy="369332"/>
          </a:xfrm>
          <a:prstGeom prst="rect">
            <a:avLst/>
          </a:prstGeom>
          <a:noFill/>
        </p:spPr>
        <p:txBody>
          <a:bodyPr wrap="none" rtlCol="0">
            <a:spAutoFit/>
          </a:bodyPr>
          <a:lstStyle/>
          <a:p>
            <a:r>
              <a:rPr lang="en-US" b="1" dirty="0" smtClean="0">
                <a:solidFill>
                  <a:srgbClr val="002060"/>
                </a:solidFill>
              </a:rPr>
              <a:t>Salt marsh</a:t>
            </a:r>
            <a:endParaRPr lang="en-US" b="1" dirty="0">
              <a:solidFill>
                <a:srgbClr val="002060"/>
              </a:solidFill>
            </a:endParaRPr>
          </a:p>
        </p:txBody>
      </p:sp>
    </p:spTree>
    <p:extLst>
      <p:ext uri="{BB962C8B-B14F-4D97-AF65-F5344CB8AC3E}">
        <p14:creationId xmlns:p14="http://schemas.microsoft.com/office/powerpoint/2010/main" val="383301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9673-AC7F-4F1F-84E4-F0E5EAAE106D}" type="datetime1">
              <a:rPr lang="en-US" smtClean="0"/>
              <a:pPr/>
              <a:t>4/14/2022</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57</a:t>
            </a:fld>
            <a:endParaRPr lang="en-US"/>
          </a:p>
        </p:txBody>
      </p:sp>
      <p:pic>
        <p:nvPicPr>
          <p:cNvPr id="5" name="Picture 4"/>
          <p:cNvPicPr>
            <a:picLocks noChangeAspect="1"/>
          </p:cNvPicPr>
          <p:nvPr/>
        </p:nvPicPr>
        <p:blipFill>
          <a:blip r:embed="rId2"/>
          <a:stretch>
            <a:fillRect/>
          </a:stretch>
        </p:blipFill>
        <p:spPr>
          <a:xfrm>
            <a:off x="2178423" y="975735"/>
            <a:ext cx="7557248" cy="5238800"/>
          </a:xfrm>
          <a:prstGeom prst="rect">
            <a:avLst/>
          </a:prstGeom>
        </p:spPr>
      </p:pic>
    </p:spTree>
    <p:extLst>
      <p:ext uri="{BB962C8B-B14F-4D97-AF65-F5344CB8AC3E}">
        <p14:creationId xmlns:p14="http://schemas.microsoft.com/office/powerpoint/2010/main" val="338762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9673-AC7F-4F1F-84E4-F0E5EAAE106D}" type="datetime1">
              <a:rPr lang="en-US" smtClean="0"/>
              <a:pPr/>
              <a:t>4/14/2022</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58</a:t>
            </a:fld>
            <a:endParaRPr lang="en-US"/>
          </a:p>
        </p:txBody>
      </p:sp>
      <p:pic>
        <p:nvPicPr>
          <p:cNvPr id="5" name="Picture 4"/>
          <p:cNvPicPr>
            <a:picLocks noChangeAspect="1"/>
          </p:cNvPicPr>
          <p:nvPr/>
        </p:nvPicPr>
        <p:blipFill>
          <a:blip r:embed="rId2"/>
          <a:stretch>
            <a:fillRect/>
          </a:stretch>
        </p:blipFill>
        <p:spPr>
          <a:xfrm>
            <a:off x="2041712" y="580306"/>
            <a:ext cx="8108575" cy="5634229"/>
          </a:xfrm>
          <a:prstGeom prst="rect">
            <a:avLst/>
          </a:prstGeom>
        </p:spPr>
      </p:pic>
    </p:spTree>
    <p:extLst>
      <p:ext uri="{BB962C8B-B14F-4D97-AF65-F5344CB8AC3E}">
        <p14:creationId xmlns:p14="http://schemas.microsoft.com/office/powerpoint/2010/main" val="4688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9673-AC7F-4F1F-84E4-F0E5EAAE106D}" type="datetime1">
              <a:rPr lang="en-US" smtClean="0"/>
              <a:pPr/>
              <a:t>4/14/2022</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59</a:t>
            </a:fld>
            <a:endParaRPr lang="en-US"/>
          </a:p>
        </p:txBody>
      </p:sp>
      <p:pic>
        <p:nvPicPr>
          <p:cNvPr id="7" name="Picture 6"/>
          <p:cNvPicPr>
            <a:picLocks noChangeAspect="1"/>
          </p:cNvPicPr>
          <p:nvPr/>
        </p:nvPicPr>
        <p:blipFill>
          <a:blip r:embed="rId2"/>
          <a:stretch>
            <a:fillRect/>
          </a:stretch>
        </p:blipFill>
        <p:spPr>
          <a:xfrm>
            <a:off x="588119" y="900953"/>
            <a:ext cx="11015761" cy="5136776"/>
          </a:xfrm>
          <a:prstGeom prst="rect">
            <a:avLst/>
          </a:prstGeom>
        </p:spPr>
      </p:pic>
    </p:spTree>
    <p:extLst>
      <p:ext uri="{BB962C8B-B14F-4D97-AF65-F5344CB8AC3E}">
        <p14:creationId xmlns:p14="http://schemas.microsoft.com/office/powerpoint/2010/main" val="192041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Treatments: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Mashpee Department of Natural Resources (DNR) will continue to monitor the pond for elevated phosphorus levels and cyanobacteria blooms. </a:t>
            </a:r>
          </a:p>
          <a:p>
            <a:r>
              <a:rPr lang="en-US" dirty="0" smtClean="0"/>
              <a:t>Form May 1</a:t>
            </a:r>
            <a:r>
              <a:rPr lang="en-US" baseline="30000" dirty="0" smtClean="0"/>
              <a:t>st</a:t>
            </a:r>
            <a:r>
              <a:rPr lang="en-US" dirty="0" smtClean="0"/>
              <a:t> to November 1</a:t>
            </a:r>
            <a:r>
              <a:rPr lang="en-US" baseline="30000" dirty="0" smtClean="0"/>
              <a:t>st</a:t>
            </a:r>
            <a:r>
              <a:rPr lang="en-US" dirty="0" smtClean="0"/>
              <a:t> the Mashpee will conduct weekly water column cell counts for the presence of </a:t>
            </a:r>
            <a:r>
              <a:rPr lang="en-US" dirty="0" err="1" smtClean="0"/>
              <a:t>cyanoHABs</a:t>
            </a:r>
            <a:r>
              <a:rPr lang="en-US" dirty="0" smtClean="0"/>
              <a:t> and their density. </a:t>
            </a:r>
          </a:p>
          <a:p>
            <a:r>
              <a:rPr lang="en-US" dirty="0" smtClean="0"/>
              <a:t>Visual inspections will also be conducted at the Northern and Southernmost sections of the pond to inspect for visible cyanobacteria scum layers. </a:t>
            </a:r>
          </a:p>
          <a:p>
            <a:r>
              <a:rPr lang="en-US" dirty="0" smtClean="0"/>
              <a:t>Mass DPH recommends a minimum of a 1 week advisory notice if a scum layer is present and a minimum of 2 weeks for </a:t>
            </a:r>
            <a:r>
              <a:rPr lang="en-US" dirty="0" err="1" smtClean="0"/>
              <a:t>cyano</a:t>
            </a:r>
            <a:r>
              <a:rPr lang="en-US" dirty="0" smtClean="0"/>
              <a:t> cells counts exceeding the 70,000 cells / ml threshold. </a:t>
            </a:r>
          </a:p>
          <a:p>
            <a:r>
              <a:rPr lang="en-US" dirty="0" smtClean="0"/>
              <a:t>In the occurrence of a high cell count, the DNR will send subsamples out form future toxin testing at a Mass DPH accredited laboratory. </a:t>
            </a:r>
          </a:p>
          <a:p>
            <a:r>
              <a:rPr lang="en-US" dirty="0" smtClean="0"/>
              <a:t>Mass. Military Reservation has concluded their treatments. Further treatments would require Mashpee/Falmouth planning and implementation. </a:t>
            </a:r>
            <a:br>
              <a:rPr lang="en-US" dirty="0" smtClean="0"/>
            </a:b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6</a:t>
            </a:fld>
            <a:endParaRPr lang="en-US"/>
          </a:p>
        </p:txBody>
      </p:sp>
    </p:spTree>
    <p:extLst>
      <p:ext uri="{BB962C8B-B14F-4D97-AF65-F5344CB8AC3E}">
        <p14:creationId xmlns:p14="http://schemas.microsoft.com/office/powerpoint/2010/main" val="50694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9673-AC7F-4F1F-84E4-F0E5EAAE106D}" type="datetime1">
              <a:rPr lang="en-US" smtClean="0"/>
              <a:pPr/>
              <a:t>4/14/2022</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60</a:t>
            </a:fld>
            <a:endParaRPr lang="en-US"/>
          </a:p>
        </p:txBody>
      </p:sp>
      <p:sp>
        <p:nvSpPr>
          <p:cNvPr id="5" name="Title 1"/>
          <p:cNvSpPr txBox="1">
            <a:spLocks/>
          </p:cNvSpPr>
          <p:nvPr/>
        </p:nvSpPr>
        <p:spPr>
          <a:xfrm>
            <a:off x="1653988" y="457201"/>
            <a:ext cx="8780929" cy="443752"/>
          </a:xfrm>
          <a:prstGeom prst="rect">
            <a:avLst/>
          </a:prstGeom>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2000" b="1" i="1" u="sng" dirty="0" smtClean="0"/>
              <a:t>The Importance of Naturally Vegetated Buffer Zones (NVBS)</a:t>
            </a:r>
            <a:endParaRPr lang="en-US" sz="2000" b="1" i="1" u="sng" dirty="0"/>
          </a:p>
        </p:txBody>
      </p:sp>
      <p:sp>
        <p:nvSpPr>
          <p:cNvPr id="6" name="TextBox 5"/>
          <p:cNvSpPr txBox="1"/>
          <p:nvPr/>
        </p:nvSpPr>
        <p:spPr>
          <a:xfrm>
            <a:off x="510487" y="1250577"/>
            <a:ext cx="5244353" cy="4801314"/>
          </a:xfrm>
          <a:prstGeom prst="rect">
            <a:avLst/>
          </a:prstGeom>
          <a:noFill/>
        </p:spPr>
        <p:txBody>
          <a:bodyPr wrap="square" rtlCol="0">
            <a:spAutoFit/>
          </a:bodyPr>
          <a:lstStyle/>
          <a:p>
            <a:r>
              <a:rPr lang="en-US" b="1" u="sng" dirty="0" smtClean="0"/>
              <a:t>What are Naturally Vegetated Buffer Strips?</a:t>
            </a:r>
          </a:p>
          <a:p>
            <a:endParaRPr lang="en-US" b="1" dirty="0" smtClean="0"/>
          </a:p>
          <a:p>
            <a:r>
              <a:rPr lang="en-US" dirty="0" smtClean="0"/>
              <a:t>-</a:t>
            </a:r>
            <a:r>
              <a:rPr lang="en-US" i="1" dirty="0" smtClean="0"/>
              <a:t>Areas of continuous </a:t>
            </a:r>
            <a:r>
              <a:rPr lang="en-US" b="1" i="1" u="sng" dirty="0" smtClean="0"/>
              <a:t>native vegetation </a:t>
            </a:r>
            <a:r>
              <a:rPr lang="en-US" i="1" dirty="0" smtClean="0"/>
              <a:t>adjacent to resource areas (wetlands, waterbodies, </a:t>
            </a:r>
            <a:r>
              <a:rPr lang="en-US" i="1" dirty="0" err="1" smtClean="0"/>
              <a:t>etc</a:t>
            </a:r>
            <a:r>
              <a:rPr lang="en-US" i="1" dirty="0" smtClean="0"/>
              <a:t>) that serve the purpose of </a:t>
            </a:r>
            <a:r>
              <a:rPr lang="en-US" b="1" i="1" u="sng" dirty="0" smtClean="0"/>
              <a:t>minimizing</a:t>
            </a:r>
            <a:r>
              <a:rPr lang="en-US" i="1" dirty="0" smtClean="0"/>
              <a:t> erosion, siltation, loss of groundwater recharge, poor water quality and loss of habitat. </a:t>
            </a:r>
          </a:p>
          <a:p>
            <a:endParaRPr lang="en-US" i="1" dirty="0"/>
          </a:p>
          <a:p>
            <a:r>
              <a:rPr lang="en-US" b="1" u="sng" dirty="0" smtClean="0"/>
              <a:t>Ch. 172, Regulation 29: Buffer Zones &amp; Naturally Vegetated Buffer Strips:</a:t>
            </a:r>
          </a:p>
          <a:p>
            <a:endParaRPr lang="en-US" i="1" dirty="0" smtClean="0"/>
          </a:p>
          <a:p>
            <a:r>
              <a:rPr lang="en-US" i="1" dirty="0" smtClean="0"/>
              <a:t>-Authorizes the commission to require a minimum of a 50 foot buffer zone  of no disturbance for new development or creation/enhancement of buffer zones for pre-developed lots undergoing expansion.</a:t>
            </a:r>
            <a:endParaRPr lang="en-US" i="1" dirty="0"/>
          </a:p>
        </p:txBody>
      </p:sp>
      <p:pic>
        <p:nvPicPr>
          <p:cNvPr id="7" name="Picture 6"/>
          <p:cNvPicPr>
            <a:picLocks noChangeAspect="1"/>
          </p:cNvPicPr>
          <p:nvPr/>
        </p:nvPicPr>
        <p:blipFill>
          <a:blip r:embed="rId2"/>
          <a:stretch>
            <a:fillRect/>
          </a:stretch>
        </p:blipFill>
        <p:spPr>
          <a:xfrm>
            <a:off x="5930153" y="857761"/>
            <a:ext cx="5517618" cy="5543754"/>
          </a:xfrm>
          <a:prstGeom prst="rect">
            <a:avLst/>
          </a:prstGeom>
        </p:spPr>
      </p:pic>
    </p:spTree>
    <p:extLst>
      <p:ext uri="{BB962C8B-B14F-4D97-AF65-F5344CB8AC3E}">
        <p14:creationId xmlns:p14="http://schemas.microsoft.com/office/powerpoint/2010/main" val="292636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4995" y="1273040"/>
            <a:ext cx="5284134" cy="4600575"/>
          </a:xfrm>
          <a:prstGeom prst="rect">
            <a:avLst/>
          </a:prstGeom>
        </p:spPr>
      </p:pic>
      <p:pic>
        <p:nvPicPr>
          <p:cNvPr id="5" name="Picture 4"/>
          <p:cNvPicPr>
            <a:picLocks noChangeAspect="1"/>
          </p:cNvPicPr>
          <p:nvPr/>
        </p:nvPicPr>
        <p:blipFill>
          <a:blip r:embed="rId3"/>
          <a:stretch>
            <a:fillRect/>
          </a:stretch>
        </p:blipFill>
        <p:spPr>
          <a:xfrm>
            <a:off x="6781009" y="1250577"/>
            <a:ext cx="4971720" cy="4600575"/>
          </a:xfrm>
          <a:prstGeom prst="rect">
            <a:avLst/>
          </a:prstGeom>
        </p:spPr>
      </p:pic>
      <p:sp>
        <p:nvSpPr>
          <p:cNvPr id="10" name="TextBox 9"/>
          <p:cNvSpPr txBox="1"/>
          <p:nvPr/>
        </p:nvSpPr>
        <p:spPr>
          <a:xfrm rot="4073861">
            <a:off x="202265" y="4048530"/>
            <a:ext cx="3342582" cy="369332"/>
          </a:xfrm>
          <a:prstGeom prst="rect">
            <a:avLst/>
          </a:prstGeom>
          <a:noFill/>
        </p:spPr>
        <p:txBody>
          <a:bodyPr wrap="none" rtlCol="0">
            <a:spAutoFit/>
          </a:bodyPr>
          <a:lstStyle/>
          <a:p>
            <a:r>
              <a:rPr lang="en-US" b="1" dirty="0" smtClean="0">
                <a:solidFill>
                  <a:srgbClr val="FFFF00"/>
                </a:solidFill>
              </a:rPr>
              <a:t>Well vegetated buffer zones</a:t>
            </a:r>
            <a:endParaRPr lang="en-US" b="1" dirty="0">
              <a:solidFill>
                <a:srgbClr val="FFFF00"/>
              </a:solidFill>
            </a:endParaRPr>
          </a:p>
        </p:txBody>
      </p:sp>
      <p:sp>
        <p:nvSpPr>
          <p:cNvPr id="11" name="TextBox 10"/>
          <p:cNvSpPr txBox="1"/>
          <p:nvPr/>
        </p:nvSpPr>
        <p:spPr>
          <a:xfrm rot="5400000">
            <a:off x="5396760" y="3204884"/>
            <a:ext cx="3348994" cy="369332"/>
          </a:xfrm>
          <a:prstGeom prst="rect">
            <a:avLst/>
          </a:prstGeom>
          <a:noFill/>
        </p:spPr>
        <p:txBody>
          <a:bodyPr wrap="none" rtlCol="0">
            <a:spAutoFit/>
          </a:bodyPr>
          <a:lstStyle/>
          <a:p>
            <a:r>
              <a:rPr lang="en-US" b="1" dirty="0" smtClean="0">
                <a:solidFill>
                  <a:srgbClr val="FFFF00"/>
                </a:solidFill>
              </a:rPr>
              <a:t>Little to no vegetated buffers</a:t>
            </a:r>
            <a:endParaRPr lang="en-US" b="1" dirty="0">
              <a:solidFill>
                <a:srgbClr val="FFFF00"/>
              </a:solidFill>
            </a:endParaRPr>
          </a:p>
        </p:txBody>
      </p:sp>
    </p:spTree>
    <p:extLst>
      <p:ext uri="{BB962C8B-B14F-4D97-AF65-F5344CB8AC3E}">
        <p14:creationId xmlns:p14="http://schemas.microsoft.com/office/powerpoint/2010/main" val="11153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62</a:t>
            </a:fld>
            <a:endParaRPr lang="en-US"/>
          </a:p>
        </p:txBody>
      </p:sp>
      <p:sp>
        <p:nvSpPr>
          <p:cNvPr id="7" name="Title 1"/>
          <p:cNvSpPr txBox="1">
            <a:spLocks/>
          </p:cNvSpPr>
          <p:nvPr/>
        </p:nvSpPr>
        <p:spPr>
          <a:xfrm>
            <a:off x="1653988" y="457201"/>
            <a:ext cx="8780929" cy="667870"/>
          </a:xfrm>
          <a:prstGeom prst="rect">
            <a:avLst/>
          </a:prstGeom>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2000" b="1" i="1" u="sng" dirty="0" smtClean="0"/>
              <a:t>What can you do to make environmental improvements on your property</a:t>
            </a:r>
          </a:p>
          <a:p>
            <a:pPr algn="ctr"/>
            <a:endParaRPr lang="en-US" sz="2000" b="1" i="1" u="sng" dirty="0"/>
          </a:p>
        </p:txBody>
      </p:sp>
      <p:sp>
        <p:nvSpPr>
          <p:cNvPr id="8" name="Title 1"/>
          <p:cNvSpPr txBox="1">
            <a:spLocks/>
          </p:cNvSpPr>
          <p:nvPr/>
        </p:nvSpPr>
        <p:spPr>
          <a:xfrm>
            <a:off x="1567606" y="1125071"/>
            <a:ext cx="8780929" cy="5089464"/>
          </a:xfrm>
          <a:prstGeom prst="rect">
            <a:avLst/>
          </a:prstGeom>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marL="342900" indent="-342900" algn="ctr">
              <a:buFont typeface="Arial" panose="020B0604020202020204" pitchFamily="34" charset="0"/>
              <a:buChar char="•"/>
            </a:pPr>
            <a:r>
              <a:rPr lang="en-US" sz="1600" b="1" dirty="0" smtClean="0"/>
              <a:t>If you have lawn that goes right to the edge of water or wetland, consider removing </a:t>
            </a:r>
            <a:r>
              <a:rPr lang="en-US" sz="1600" b="1" u="sng" dirty="0" smtClean="0"/>
              <a:t>a minimum of 15 feet </a:t>
            </a:r>
            <a:r>
              <a:rPr lang="en-US" sz="1600" b="1" u="sng" dirty="0"/>
              <a:t> </a:t>
            </a:r>
            <a:r>
              <a:rPr lang="en-US" sz="1600" b="1" u="sng" dirty="0" smtClean="0"/>
              <a:t>of turf width</a:t>
            </a:r>
            <a:r>
              <a:rPr lang="en-US" sz="1600" b="1" dirty="0" smtClean="0"/>
              <a:t> and replace with native material (groundcover, shrubs, trees or combination) to establish a naturally vegetated buffer strip. A minimum of three species is highly recommended</a:t>
            </a:r>
          </a:p>
          <a:p>
            <a:pPr marL="342900" indent="-342900" algn="ctr">
              <a:buFont typeface="Arial" panose="020B0604020202020204" pitchFamily="34" charset="0"/>
              <a:buChar char="•"/>
            </a:pPr>
            <a:endParaRPr lang="en-US" sz="1600" b="1" dirty="0"/>
          </a:p>
          <a:p>
            <a:pPr marL="342900" indent="-342900" algn="ctr">
              <a:buFont typeface="Arial" panose="020B0604020202020204" pitchFamily="34" charset="0"/>
              <a:buChar char="•"/>
            </a:pPr>
            <a:r>
              <a:rPr lang="en-US" sz="1600" b="1" dirty="0" smtClean="0"/>
              <a:t>Reduce lawn areas and lawn maintenance as much as possible.  Any existing lawn areas should be of a native rye/fescue variety which is adapted to the regional climate conditions and thus does not require fertilizers or irrigation. Native grasses go dormant in the offseason, they are not supposed to remain green year round. The saying that a green lawn is a healthy lawn is a myth.</a:t>
            </a:r>
          </a:p>
          <a:p>
            <a:pPr marL="342900" indent="-342900" algn="ctr">
              <a:buFont typeface="Arial" panose="020B0604020202020204" pitchFamily="34" charset="0"/>
              <a:buChar char="•"/>
            </a:pPr>
            <a:endParaRPr lang="en-US" sz="1600" b="1" dirty="0"/>
          </a:p>
          <a:p>
            <a:pPr marL="342900" indent="-342900" algn="ctr">
              <a:buFont typeface="Arial" panose="020B0604020202020204" pitchFamily="34" charset="0"/>
              <a:buChar char="•"/>
            </a:pPr>
            <a:r>
              <a:rPr lang="en-US" sz="1600" b="1" dirty="0" smtClean="0"/>
              <a:t>Reduce impervious surfaces/hardscaping as much as possible. Too much impervious surface can lead to runoff and erosion as well as less area for groundwater recharge.  We live in an area where drinking water is dependent on having enough ground water recharge to our aquifers.</a:t>
            </a:r>
          </a:p>
          <a:p>
            <a:pPr marL="342900" indent="-342900" algn="ctr">
              <a:buFont typeface="Arial" panose="020B0604020202020204" pitchFamily="34" charset="0"/>
              <a:buChar char="•"/>
            </a:pPr>
            <a:endParaRPr lang="en-US" sz="1600" b="1" dirty="0"/>
          </a:p>
          <a:p>
            <a:pPr marL="342900" indent="-342900" algn="ctr">
              <a:buFont typeface="Arial" panose="020B0604020202020204" pitchFamily="34" charset="0"/>
              <a:buChar char="•"/>
            </a:pPr>
            <a:r>
              <a:rPr lang="en-US" sz="1600" b="1" dirty="0" smtClean="0"/>
              <a:t>Don’t dispose of landscape debris within wetlands or buffer zones thereof. This changes habitat characteristics and runoff patters, which can dramatically impact wetlands</a:t>
            </a:r>
          </a:p>
          <a:p>
            <a:pPr marL="342900" indent="-342900" algn="ctr">
              <a:buFont typeface="Arial" panose="020B0604020202020204" pitchFamily="34" charset="0"/>
              <a:buChar char="•"/>
            </a:pPr>
            <a:endParaRPr lang="en-US" sz="1600" b="1" dirty="0"/>
          </a:p>
          <a:p>
            <a:pPr marL="342900" indent="-342900" algn="ctr">
              <a:buFont typeface="Arial" panose="020B0604020202020204" pitchFamily="34" charset="0"/>
              <a:buChar char="•"/>
            </a:pPr>
            <a:r>
              <a:rPr lang="en-US" sz="1600" b="1" dirty="0" smtClean="0"/>
              <a:t>Leave natural settings alone.  There’s no need to “neaten up the woods” Dead and downed material provides essential habitat features and re-nourishes the soil through decomposition</a:t>
            </a:r>
          </a:p>
          <a:p>
            <a:pPr marL="342900" indent="-342900" algn="ctr">
              <a:buFont typeface="Arial" panose="020B0604020202020204" pitchFamily="34" charset="0"/>
              <a:buChar char="•"/>
            </a:pPr>
            <a:endParaRPr lang="en-US" sz="1600" b="1" dirty="0"/>
          </a:p>
        </p:txBody>
      </p:sp>
    </p:spTree>
    <p:extLst>
      <p:ext uri="{BB962C8B-B14F-4D97-AF65-F5344CB8AC3E}">
        <p14:creationId xmlns:p14="http://schemas.microsoft.com/office/powerpoint/2010/main" val="38116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Future Bylaws For Clean Water</a:t>
            </a:r>
            <a:endParaRPr lang="en-US" dirty="0"/>
          </a:p>
        </p:txBody>
      </p:sp>
      <p:sp>
        <p:nvSpPr>
          <p:cNvPr id="3" name="Subtitle 2"/>
          <p:cNvSpPr>
            <a:spLocks noGrp="1"/>
          </p:cNvSpPr>
          <p:nvPr>
            <p:ph type="subTitle" idx="1"/>
          </p:nvPr>
        </p:nvSpPr>
        <p:spPr/>
        <p:txBody>
          <a:bodyPr/>
          <a:lstStyle/>
          <a:p>
            <a:r>
              <a:rPr lang="en-US" dirty="0" smtClean="0"/>
              <a:t>Fuss &amp; O’Neil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63</a:t>
            </a:fld>
            <a:endParaRPr lang="en-US" dirty="0"/>
          </a:p>
        </p:txBody>
      </p:sp>
    </p:spTree>
    <p:extLst>
      <p:ext uri="{BB962C8B-B14F-4D97-AF65-F5344CB8AC3E}">
        <p14:creationId xmlns:p14="http://schemas.microsoft.com/office/powerpoint/2010/main" val="400381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808018"/>
            <a:ext cx="10058400" cy="4227022"/>
          </a:xfrm>
        </p:spPr>
        <p:txBody>
          <a:bodyPr/>
          <a:lstStyle/>
          <a:p>
            <a:r>
              <a:rPr lang="en-US" dirty="0" smtClean="0"/>
              <a:t>Bylaws Reviewed : </a:t>
            </a:r>
          </a:p>
          <a:p>
            <a:pPr lvl="1"/>
            <a:r>
              <a:rPr lang="en-US" sz="1800" dirty="0" smtClean="0"/>
              <a:t>Nitrogen Control Bylaw</a:t>
            </a:r>
          </a:p>
          <a:p>
            <a:pPr lvl="1"/>
            <a:r>
              <a:rPr lang="en-US" sz="1800" dirty="0" smtClean="0"/>
              <a:t>Mashpee Water District Irrigation Policy </a:t>
            </a:r>
          </a:p>
          <a:p>
            <a:pPr lvl="1"/>
            <a:r>
              <a:rPr lang="en-US" sz="1800" dirty="0" smtClean="0"/>
              <a:t>Erosion and Sediment Control</a:t>
            </a:r>
          </a:p>
          <a:p>
            <a:pPr lvl="1"/>
            <a:r>
              <a:rPr lang="en-US" sz="1800" dirty="0" smtClean="0"/>
              <a:t>Illicit Connections and Discharges to the Municipal Storm Drain System </a:t>
            </a:r>
          </a:p>
          <a:p>
            <a:pPr lvl="1"/>
            <a:r>
              <a:rPr lang="en-US" sz="1800" dirty="0" smtClean="0"/>
              <a:t>Stormwater Management </a:t>
            </a:r>
          </a:p>
          <a:p>
            <a:pPr lvl="1"/>
            <a:r>
              <a:rPr lang="en-US" sz="1800" dirty="0" smtClean="0"/>
              <a:t>Wetlands Protection Bylaw </a:t>
            </a:r>
          </a:p>
          <a:p>
            <a:pPr lvl="1"/>
            <a:r>
              <a:rPr lang="en-US" sz="1800" dirty="0" smtClean="0"/>
              <a:t>Wetlands Protection Regulations </a:t>
            </a:r>
          </a:p>
          <a:p>
            <a:pPr lvl="1"/>
            <a:r>
              <a:rPr lang="en-US" sz="1800" dirty="0" smtClean="0"/>
              <a:t>Boating in Mashpee Rules and Regulations </a:t>
            </a:r>
          </a:p>
          <a:p>
            <a:pPr marL="274320" lvl="1" indent="0">
              <a:buNone/>
            </a:pPr>
            <a:endParaRPr lang="en-US" dirty="0"/>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64</a:t>
            </a:fld>
            <a:endParaRPr lang="en-US"/>
          </a:p>
        </p:txBody>
      </p:sp>
      <p:sp>
        <p:nvSpPr>
          <p:cNvPr id="7" name="TextBox 6"/>
          <p:cNvSpPr txBox="1"/>
          <p:nvPr/>
        </p:nvSpPr>
        <p:spPr>
          <a:xfrm>
            <a:off x="848591" y="891259"/>
            <a:ext cx="10276609" cy="584775"/>
          </a:xfrm>
          <a:prstGeom prst="rect">
            <a:avLst/>
          </a:prstGeom>
          <a:noFill/>
        </p:spPr>
        <p:txBody>
          <a:bodyPr wrap="square" rtlCol="0">
            <a:spAutoFit/>
          </a:bodyPr>
          <a:lstStyle/>
          <a:p>
            <a:r>
              <a:rPr lang="en-US" sz="3200" dirty="0" smtClean="0"/>
              <a:t>Fuss &amp; O’Neill Bylaw Review- Part of the MVP Grant </a:t>
            </a:r>
            <a:endParaRPr lang="en-US" sz="3200" dirty="0"/>
          </a:p>
        </p:txBody>
      </p:sp>
    </p:spTree>
    <p:extLst>
      <p:ext uri="{BB962C8B-B14F-4D97-AF65-F5344CB8AC3E}">
        <p14:creationId xmlns:p14="http://schemas.microsoft.com/office/powerpoint/2010/main" val="331847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Recommendations : </a:t>
            </a:r>
            <a:br>
              <a:rPr lang="en-US" dirty="0"/>
            </a:br>
            <a:endParaRPr lang="en-US" dirty="0"/>
          </a:p>
        </p:txBody>
      </p:sp>
      <p:sp>
        <p:nvSpPr>
          <p:cNvPr id="3" name="Content Placeholder 2"/>
          <p:cNvSpPr>
            <a:spLocks noGrp="1"/>
          </p:cNvSpPr>
          <p:nvPr>
            <p:ph idx="1"/>
          </p:nvPr>
        </p:nvSpPr>
        <p:spPr>
          <a:xfrm>
            <a:off x="1066800" y="1548245"/>
            <a:ext cx="10058400" cy="4486795"/>
          </a:xfrm>
        </p:spPr>
        <p:txBody>
          <a:bodyPr/>
          <a:lstStyle/>
          <a:p>
            <a:r>
              <a:rPr lang="en-US" dirty="0" smtClean="0"/>
              <a:t>Nutrient Control Bylaw – </a:t>
            </a:r>
          </a:p>
          <a:p>
            <a:pPr lvl="1"/>
            <a:r>
              <a:rPr lang="en-US" dirty="0" smtClean="0"/>
              <a:t>Specify an amount of nitrogen fertilizer required as slow release and annual rate in the Performance Standards. </a:t>
            </a:r>
          </a:p>
          <a:p>
            <a:pPr lvl="1"/>
            <a:r>
              <a:rPr lang="en-US" dirty="0" smtClean="0"/>
              <a:t>Add language referencing that a subdivision plan shall comply with loading rates  from lawn fertilizer as specified in the Zoning Bylaws </a:t>
            </a:r>
          </a:p>
          <a:p>
            <a:pPr lvl="1"/>
            <a:r>
              <a:rPr lang="en-US" dirty="0" smtClean="0"/>
              <a:t>Require a Certified Fertilizer Applicator to submit soil test results, type and amount of fertilizer, and an irrigation plan for approval by the Enforcement Authority for fertilizer application to lawn greater than a specified area. </a:t>
            </a:r>
          </a:p>
          <a:p>
            <a:pPr lvl="1"/>
            <a:r>
              <a:rPr lang="en-US" dirty="0" smtClean="0"/>
              <a:t>Prohibit application of fertilizer containing nitrogen and/or phosphorous within 100 – 150 feet of the Groundwater Protection District and areas within Wetland Jurisdiction. </a:t>
            </a:r>
          </a:p>
          <a:p>
            <a:pPr lvl="1"/>
            <a:r>
              <a:rPr lang="en-US" dirty="0" smtClean="0"/>
              <a:t>Change the name of the “Nitrogen Control Bylaw” to more broadly reflect nutrient control, including phosphorous” </a:t>
            </a:r>
          </a:p>
          <a:p>
            <a:pPr lvl="1"/>
            <a:r>
              <a:rPr lang="en-US" dirty="0" smtClean="0"/>
              <a:t>Re-add exemptions to the most current bylaw </a:t>
            </a:r>
          </a:p>
          <a:p>
            <a:pPr lvl="1"/>
            <a:r>
              <a:rPr lang="en-US" dirty="0" smtClean="0"/>
              <a:t>Add Performance Standards</a:t>
            </a:r>
          </a:p>
          <a:p>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65</a:t>
            </a:fld>
            <a:endParaRPr lang="en-US"/>
          </a:p>
        </p:txBody>
      </p:sp>
    </p:spTree>
    <p:extLst>
      <p:ext uri="{BB962C8B-B14F-4D97-AF65-F5344CB8AC3E}">
        <p14:creationId xmlns:p14="http://schemas.microsoft.com/office/powerpoint/2010/main" val="113928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840456"/>
          </a:xfrm>
        </p:spPr>
        <p:txBody>
          <a:bodyPr/>
          <a:lstStyle/>
          <a:p>
            <a:r>
              <a:rPr lang="en-US" dirty="0"/>
              <a:t>Recommendations :</a:t>
            </a:r>
          </a:p>
        </p:txBody>
      </p:sp>
      <p:sp>
        <p:nvSpPr>
          <p:cNvPr id="3" name="Content Placeholder 2"/>
          <p:cNvSpPr>
            <a:spLocks noGrp="1"/>
          </p:cNvSpPr>
          <p:nvPr>
            <p:ph idx="1"/>
          </p:nvPr>
        </p:nvSpPr>
        <p:spPr>
          <a:xfrm>
            <a:off x="1066800" y="1662545"/>
            <a:ext cx="10058400" cy="4372495"/>
          </a:xfrm>
        </p:spPr>
        <p:txBody>
          <a:bodyPr>
            <a:normAutofit fontScale="92500" lnSpcReduction="10000"/>
          </a:bodyPr>
          <a:lstStyle/>
          <a:p>
            <a:r>
              <a:rPr lang="en-US" sz="1900" dirty="0" smtClean="0"/>
              <a:t>Mashpee Water District Irrigation Policy </a:t>
            </a:r>
          </a:p>
          <a:p>
            <a:pPr lvl="1"/>
            <a:r>
              <a:rPr lang="en-US" sz="1500" dirty="0" smtClean="0"/>
              <a:t>Water Conservation –</a:t>
            </a:r>
          </a:p>
          <a:p>
            <a:pPr lvl="2"/>
            <a:r>
              <a:rPr lang="en-US" sz="1500" dirty="0" smtClean="0"/>
              <a:t>Consider Adopting an Outdoor Water Use Bylaw </a:t>
            </a:r>
          </a:p>
          <a:p>
            <a:pPr lvl="2"/>
            <a:r>
              <a:rPr lang="en-US" sz="1500" dirty="0" smtClean="0"/>
              <a:t>Require the Submission of Irrigation Managements plans with Proposed Development </a:t>
            </a:r>
          </a:p>
          <a:p>
            <a:pPr marL="548640" lvl="2" indent="0">
              <a:buNone/>
            </a:pPr>
            <a:endParaRPr lang="en-US" sz="1900" dirty="0" smtClean="0"/>
          </a:p>
          <a:p>
            <a:pPr marL="176213" lvl="2" indent="-176213"/>
            <a:r>
              <a:rPr lang="en-US" sz="1900" dirty="0" smtClean="0"/>
              <a:t>Illicit Connections and Discharge to the Municipal Storm Drain Systems </a:t>
            </a:r>
          </a:p>
          <a:p>
            <a:pPr marL="450533" lvl="3" indent="-176213"/>
            <a:r>
              <a:rPr lang="en-US" sz="1500" dirty="0" smtClean="0"/>
              <a:t>Nutrient Source Control- </a:t>
            </a:r>
          </a:p>
          <a:p>
            <a:pPr marL="724853" lvl="4" indent="-176213"/>
            <a:r>
              <a:rPr lang="en-US" sz="1500" dirty="0" smtClean="0"/>
              <a:t>Include improper disposal of pet waste in prohibited actives section. </a:t>
            </a:r>
          </a:p>
          <a:p>
            <a:pPr marL="724853" lvl="4" indent="-176213"/>
            <a:endParaRPr lang="en-US" dirty="0"/>
          </a:p>
          <a:p>
            <a:pPr marL="176213" lvl="4" indent="-176213"/>
            <a:r>
              <a:rPr lang="en-US" sz="1900" dirty="0" smtClean="0"/>
              <a:t>Stormwater Management </a:t>
            </a:r>
          </a:p>
          <a:p>
            <a:pPr marL="496053" lvl="5" indent="-176213"/>
            <a:r>
              <a:rPr lang="en-US" dirty="0" smtClean="0">
                <a:solidFill>
                  <a:schemeClr val="tx1"/>
                </a:solidFill>
              </a:rPr>
              <a:t>Consider adopting stand-alone stormwater regulations to provide greater clarity and flexibility in implementing the Town’s existing Stormwater Management Plan </a:t>
            </a:r>
          </a:p>
          <a:p>
            <a:pPr marL="496053" lvl="5" indent="-176213"/>
            <a:r>
              <a:rPr lang="en-US" dirty="0" smtClean="0">
                <a:solidFill>
                  <a:schemeClr val="tx1"/>
                </a:solidFill>
              </a:rPr>
              <a:t>For projects which employ bio-retention or similar filtering best management practices (rain gardens, tree filters, sand/organic filters, and dry water quality swales) for treatment prior to infiltration, the designs should incorporate filter media and/or an internal water storage zone to optimize nitrogen and phosphorous removal. </a:t>
            </a:r>
            <a:endParaRPr lang="en-US" dirty="0">
              <a:solidFill>
                <a:schemeClr val="tx1"/>
              </a:solidFill>
            </a:endParaRPr>
          </a:p>
          <a:p>
            <a:pPr marL="496053" lvl="5" indent="-176213"/>
            <a:r>
              <a:rPr lang="en-US" dirty="0" smtClean="0">
                <a:solidFill>
                  <a:schemeClr val="tx1"/>
                </a:solidFill>
              </a:rPr>
              <a:t>Require that the design of new stormwater quantity control BMPs and other drainage system components consider projected increases in precipitation intensity and frequency.</a:t>
            </a:r>
            <a:endParaRPr lang="en-US" dirty="0" smtClean="0"/>
          </a:p>
          <a:p>
            <a:pPr lvl="2"/>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66</a:t>
            </a:fld>
            <a:endParaRPr lang="en-US"/>
          </a:p>
        </p:txBody>
      </p:sp>
    </p:spTree>
    <p:extLst>
      <p:ext uri="{BB962C8B-B14F-4D97-AF65-F5344CB8AC3E}">
        <p14:creationId xmlns:p14="http://schemas.microsoft.com/office/powerpoint/2010/main" val="385988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770570"/>
          </a:xfrm>
        </p:spPr>
        <p:txBody>
          <a:bodyPr/>
          <a:lstStyle/>
          <a:p>
            <a:r>
              <a:rPr lang="en-US" dirty="0"/>
              <a:t>Recommendations :</a:t>
            </a:r>
          </a:p>
        </p:txBody>
      </p:sp>
      <p:sp>
        <p:nvSpPr>
          <p:cNvPr id="3" name="Content Placeholder 2"/>
          <p:cNvSpPr>
            <a:spLocks noGrp="1"/>
          </p:cNvSpPr>
          <p:nvPr>
            <p:ph idx="1"/>
          </p:nvPr>
        </p:nvSpPr>
        <p:spPr>
          <a:xfrm>
            <a:off x="1066800" y="1579418"/>
            <a:ext cx="10058400" cy="4455622"/>
          </a:xfrm>
        </p:spPr>
        <p:txBody>
          <a:bodyPr/>
          <a:lstStyle/>
          <a:p>
            <a:r>
              <a:rPr lang="en-US" dirty="0" smtClean="0"/>
              <a:t>Wetlands Bylaw and Regulations </a:t>
            </a:r>
          </a:p>
          <a:p>
            <a:pPr lvl="1"/>
            <a:r>
              <a:rPr lang="en-US" sz="1400" dirty="0" smtClean="0"/>
              <a:t>Consider increasing the existing 100-foot Buffer Zone to between 100 and 300 feet </a:t>
            </a:r>
            <a:endParaRPr lang="en-US" sz="1400" dirty="0"/>
          </a:p>
          <a:p>
            <a:pPr lvl="1"/>
            <a:r>
              <a:rPr lang="en-US" sz="1400" dirty="0" smtClean="0"/>
              <a:t>Consider increasing naturally vegetated buffer strips (NVBS) from a minimum of 50 feet to at least 50% of the Buffer Zone width. </a:t>
            </a:r>
          </a:p>
          <a:p>
            <a:pPr lvl="1"/>
            <a:r>
              <a:rPr lang="en-US" sz="1400" dirty="0" smtClean="0"/>
              <a:t>Specify tree-replacement requirements within the Buffer Zones </a:t>
            </a:r>
          </a:p>
          <a:p>
            <a:pPr lvl="1"/>
            <a:r>
              <a:rPr lang="en-US" sz="1400" dirty="0" smtClean="0"/>
              <a:t>Require a bases fee to replace a tree within the Buffer Zone if the site conditions do not allow for mitigation tree planting. </a:t>
            </a:r>
          </a:p>
          <a:p>
            <a:pPr lvl="1"/>
            <a:r>
              <a:rPr lang="en-US" sz="1400" dirty="0" smtClean="0"/>
              <a:t>Limit impervious area allowed within Land Subject to Coastal Storm Flowage </a:t>
            </a:r>
          </a:p>
          <a:p>
            <a:pPr lvl="1"/>
            <a:endParaRPr lang="en-US" sz="1400" dirty="0"/>
          </a:p>
          <a:p>
            <a:pPr marL="176213" lvl="1" indent="-176213"/>
            <a:r>
              <a:rPr lang="en-US" sz="1800" dirty="0" smtClean="0"/>
              <a:t>Boating in Mashpee Rules and Regulations </a:t>
            </a:r>
          </a:p>
          <a:p>
            <a:pPr marL="450533" lvl="2" indent="-176213"/>
            <a:r>
              <a:rPr lang="en-US" dirty="0" smtClean="0"/>
              <a:t>Santuit ONLY  - Prohibit the use of motorboats or limit the speed of motorboats (less than 5 mph) except for vessels owned by an agency of the United State Government or by a State, County, City, or Town. </a:t>
            </a:r>
          </a:p>
          <a:p>
            <a:pPr marL="724853" lvl="3" indent="-176213"/>
            <a:r>
              <a:rPr lang="en-US" dirty="0" smtClean="0"/>
              <a:t>This provision aims to limit potential disturbance and resuspension of phosphorous latent sediment into the water column resulting from the use of motorized boats. </a:t>
            </a:r>
          </a:p>
          <a:p>
            <a:pPr marL="724853" lvl="3" indent="-176213"/>
            <a:r>
              <a:rPr lang="en-US" dirty="0" smtClean="0"/>
              <a:t>Total prohibition, limiting speed to less than 5 mph, limiting the areas of motorboat use based on water body depth are options – relationship between mixing depth and horsepower  </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67</a:t>
            </a:fld>
            <a:endParaRPr lang="en-US"/>
          </a:p>
        </p:txBody>
      </p:sp>
    </p:spTree>
    <p:extLst>
      <p:ext uri="{BB962C8B-B14F-4D97-AF65-F5344CB8AC3E}">
        <p14:creationId xmlns:p14="http://schemas.microsoft.com/office/powerpoint/2010/main" val="344086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Effective Missing Depth by Engine Size</a:t>
            </a:r>
            <a:endParaRPr lang="en-US"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75477453"/>
              </p:ext>
            </p:extLst>
          </p:nvPr>
        </p:nvGraphicFramePr>
        <p:xfrm>
          <a:off x="1066800" y="2103438"/>
          <a:ext cx="10058400" cy="1854200"/>
        </p:xfrm>
        <a:graphic>
          <a:graphicData uri="http://schemas.openxmlformats.org/drawingml/2006/table">
            <a:tbl>
              <a:tblPr firstRow="1" bandRow="1">
                <a:tableStyleId>{D27102A9-8310-4765-A935-A1911B00CA55}</a:tableStyleId>
              </a:tblPr>
              <a:tblGrid>
                <a:gridCol w="5029200"/>
                <a:gridCol w="5029200"/>
              </a:tblGrid>
              <a:tr h="370840">
                <a:tc>
                  <a:txBody>
                    <a:bodyPr/>
                    <a:lstStyle/>
                    <a:p>
                      <a:pPr algn="ctr"/>
                      <a:r>
                        <a:rPr lang="en-US" dirty="0" smtClean="0"/>
                        <a:t>Horsepower </a:t>
                      </a:r>
                      <a:endParaRPr lang="en-US" dirty="0"/>
                    </a:p>
                  </a:txBody>
                  <a:tcPr/>
                </a:tc>
                <a:tc>
                  <a:txBody>
                    <a:bodyPr/>
                    <a:lstStyle/>
                    <a:p>
                      <a:pPr algn="ctr"/>
                      <a:r>
                        <a:rPr lang="en-US" dirty="0" smtClean="0"/>
                        <a:t>Mixing Depth </a:t>
                      </a:r>
                      <a:endParaRPr lang="en-US" dirty="0"/>
                    </a:p>
                  </a:txBody>
                  <a:tcPr/>
                </a:tc>
              </a:tr>
              <a:tr h="370840">
                <a:tc>
                  <a:txBody>
                    <a:bodyPr/>
                    <a:lstStyle/>
                    <a:p>
                      <a:pPr algn="ctr"/>
                      <a:r>
                        <a:rPr lang="en-US" dirty="0" smtClean="0"/>
                        <a:t>10 </a:t>
                      </a:r>
                      <a:endParaRPr lang="en-US" dirty="0"/>
                    </a:p>
                  </a:txBody>
                  <a:tcPr/>
                </a:tc>
                <a:tc>
                  <a:txBody>
                    <a:bodyPr/>
                    <a:lstStyle/>
                    <a:p>
                      <a:pPr algn="ctr"/>
                      <a:r>
                        <a:rPr lang="en-US" dirty="0" smtClean="0"/>
                        <a:t>6 feet </a:t>
                      </a:r>
                      <a:endParaRPr lang="en-US" dirty="0"/>
                    </a:p>
                  </a:txBody>
                  <a:tcPr/>
                </a:tc>
              </a:tr>
              <a:tr h="370840">
                <a:tc>
                  <a:txBody>
                    <a:bodyPr/>
                    <a:lstStyle/>
                    <a:p>
                      <a:pPr algn="ctr"/>
                      <a:r>
                        <a:rPr lang="en-US" dirty="0" smtClean="0"/>
                        <a:t>28</a:t>
                      </a:r>
                      <a:endParaRPr lang="en-US" dirty="0"/>
                    </a:p>
                  </a:txBody>
                  <a:tcPr/>
                </a:tc>
                <a:tc>
                  <a:txBody>
                    <a:bodyPr/>
                    <a:lstStyle/>
                    <a:p>
                      <a:pPr algn="ctr"/>
                      <a:r>
                        <a:rPr lang="en-US" dirty="0" smtClean="0"/>
                        <a:t>10 feet</a:t>
                      </a:r>
                      <a:r>
                        <a:rPr lang="en-US" baseline="0" dirty="0" smtClean="0"/>
                        <a:t> </a:t>
                      </a:r>
                      <a:endParaRPr lang="en-US" dirty="0"/>
                    </a:p>
                  </a:txBody>
                  <a:tcPr/>
                </a:tc>
              </a:tr>
              <a:tr h="370840">
                <a:tc>
                  <a:txBody>
                    <a:bodyPr/>
                    <a:lstStyle/>
                    <a:p>
                      <a:pPr algn="ctr"/>
                      <a:r>
                        <a:rPr lang="en-US" dirty="0" smtClean="0"/>
                        <a:t>50</a:t>
                      </a:r>
                      <a:endParaRPr lang="en-US" dirty="0"/>
                    </a:p>
                  </a:txBody>
                  <a:tcPr/>
                </a:tc>
                <a:tc>
                  <a:txBody>
                    <a:bodyPr/>
                    <a:lstStyle/>
                    <a:p>
                      <a:pPr algn="ctr"/>
                      <a:r>
                        <a:rPr lang="en-US" dirty="0" smtClean="0"/>
                        <a:t>15 feet </a:t>
                      </a:r>
                      <a:endParaRPr lang="en-US" dirty="0"/>
                    </a:p>
                  </a:txBody>
                  <a:tcPr/>
                </a:tc>
              </a:tr>
              <a:tr h="370840">
                <a:tc>
                  <a:txBody>
                    <a:bodyPr/>
                    <a:lstStyle/>
                    <a:p>
                      <a:pPr algn="ctr"/>
                      <a:r>
                        <a:rPr lang="en-US" dirty="0" smtClean="0"/>
                        <a:t>100</a:t>
                      </a:r>
                      <a:endParaRPr lang="en-US" dirty="0"/>
                    </a:p>
                  </a:txBody>
                  <a:tcPr/>
                </a:tc>
                <a:tc>
                  <a:txBody>
                    <a:bodyPr/>
                    <a:lstStyle/>
                    <a:p>
                      <a:pPr algn="ctr"/>
                      <a:r>
                        <a:rPr lang="en-US" dirty="0" smtClean="0"/>
                        <a:t>18 feet </a:t>
                      </a:r>
                      <a:endParaRPr lang="en-US" dirty="0"/>
                    </a:p>
                  </a:txBody>
                  <a:tcPr/>
                </a:tc>
              </a:tr>
            </a:tbl>
          </a:graphicData>
        </a:graphic>
      </p:graphicFrame>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68</a:t>
            </a:fld>
            <a:endParaRPr lang="en-US"/>
          </a:p>
        </p:txBody>
      </p:sp>
    </p:spTree>
    <p:extLst>
      <p:ext uri="{BB962C8B-B14F-4D97-AF65-F5344CB8AC3E}">
        <p14:creationId xmlns:p14="http://schemas.microsoft.com/office/powerpoint/2010/main" val="25903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What is Aluminum Sulfate</a:t>
            </a:r>
            <a:endParaRPr lang="en-US" dirty="0"/>
          </a:p>
        </p:txBody>
      </p:sp>
      <p:sp>
        <p:nvSpPr>
          <p:cNvPr id="8" name="Subtitle 7"/>
          <p:cNvSpPr>
            <a:spLocks noGrp="1"/>
          </p:cNvSpPr>
          <p:nvPr>
            <p:ph type="subTitle" idx="1"/>
          </p:nvPr>
        </p:nvSpPr>
        <p:spPr/>
        <p:txBody>
          <a:bodyPr/>
          <a:lstStyle/>
          <a:p>
            <a:r>
              <a:rPr lang="en-US" dirty="0" smtClean="0"/>
              <a:t>Natural Resource Officer Christopher Avis</a:t>
            </a:r>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7</a:t>
            </a:fld>
            <a:endParaRPr lang="en-US"/>
          </a:p>
        </p:txBody>
      </p:sp>
    </p:spTree>
    <p:extLst>
      <p:ext uri="{BB962C8B-B14F-4D97-AF65-F5344CB8AC3E}">
        <p14:creationId xmlns:p14="http://schemas.microsoft.com/office/powerpoint/2010/main" val="245980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Aluminum Sulfate </a:t>
            </a:r>
            <a:endParaRPr lang="en-US" dirty="0"/>
          </a:p>
        </p:txBody>
      </p:sp>
      <p:sp>
        <p:nvSpPr>
          <p:cNvPr id="3" name="Content Placeholder 2"/>
          <p:cNvSpPr>
            <a:spLocks noGrp="1"/>
          </p:cNvSpPr>
          <p:nvPr>
            <p:ph idx="1"/>
          </p:nvPr>
        </p:nvSpPr>
        <p:spPr>
          <a:xfrm>
            <a:off x="1066800" y="1859973"/>
            <a:ext cx="10058400" cy="4175067"/>
          </a:xfrm>
        </p:spPr>
        <p:txBody>
          <a:bodyPr/>
          <a:lstStyle/>
          <a:p>
            <a:r>
              <a:rPr lang="en-US" dirty="0" err="1"/>
              <a:t>Aluminium</a:t>
            </a:r>
            <a:r>
              <a:rPr lang="en-US" dirty="0"/>
              <a:t> sulfate is </a:t>
            </a:r>
            <a:r>
              <a:rPr lang="en-US" b="1" dirty="0"/>
              <a:t>a salt with the formula Al</a:t>
            </a:r>
            <a:r>
              <a:rPr lang="en-US" b="1" baseline="-25000" dirty="0"/>
              <a:t>2</a:t>
            </a:r>
            <a:r>
              <a:rPr lang="en-US" b="1" dirty="0"/>
              <a:t>(SO</a:t>
            </a:r>
            <a:r>
              <a:rPr lang="en-US" b="1" baseline="-25000" dirty="0"/>
              <a:t>4</a:t>
            </a:r>
            <a:r>
              <a:rPr lang="en-US" b="1" dirty="0"/>
              <a:t>)</a:t>
            </a:r>
            <a:r>
              <a:rPr lang="en-US" b="1" baseline="-25000" dirty="0"/>
              <a:t>3</a:t>
            </a:r>
            <a:r>
              <a:rPr lang="en-US" dirty="0"/>
              <a:t>. It is soluble in water and is mainly used as a coagulating agent (promoting particle collision by neutralizing charge) in the purification of drinking water and wastewater treatment plants, and also in paper manufacturing</a:t>
            </a:r>
            <a:r>
              <a:rPr lang="en-US" dirty="0" smtClean="0"/>
              <a:t>. </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8</a:t>
            </a:fld>
            <a:endParaRPr lang="en-US"/>
          </a:p>
        </p:txBody>
      </p:sp>
      <p:pic>
        <p:nvPicPr>
          <p:cNvPr id="7" name="Picture 6"/>
          <p:cNvPicPr>
            <a:picLocks noChangeAspect="1"/>
          </p:cNvPicPr>
          <p:nvPr/>
        </p:nvPicPr>
        <p:blipFill>
          <a:blip r:embed="rId2"/>
          <a:stretch>
            <a:fillRect/>
          </a:stretch>
        </p:blipFill>
        <p:spPr>
          <a:xfrm>
            <a:off x="1761064" y="3321896"/>
            <a:ext cx="4194030" cy="2892639"/>
          </a:xfrm>
          <a:prstGeom prst="rect">
            <a:avLst/>
          </a:prstGeom>
        </p:spPr>
      </p:pic>
      <p:pic>
        <p:nvPicPr>
          <p:cNvPr id="8" name="Picture 7"/>
          <p:cNvPicPr>
            <a:picLocks noChangeAspect="1"/>
          </p:cNvPicPr>
          <p:nvPr/>
        </p:nvPicPr>
        <p:blipFill>
          <a:blip r:embed="rId3"/>
          <a:stretch>
            <a:fillRect/>
          </a:stretch>
        </p:blipFill>
        <p:spPr>
          <a:xfrm>
            <a:off x="6301080" y="3321896"/>
            <a:ext cx="4120741" cy="2842091"/>
          </a:xfrm>
          <a:prstGeom prst="rect">
            <a:avLst/>
          </a:prstGeom>
        </p:spPr>
      </p:pic>
    </p:spTree>
    <p:extLst>
      <p:ext uri="{BB962C8B-B14F-4D97-AF65-F5344CB8AC3E}">
        <p14:creationId xmlns:p14="http://schemas.microsoft.com/office/powerpoint/2010/main" val="82675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4/14/2022</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9</a:t>
            </a:fld>
            <a:endParaRPr lang="en-US"/>
          </a:p>
        </p:txBody>
      </p:sp>
      <p:sp>
        <p:nvSpPr>
          <p:cNvPr id="7" name="Content Placeholder 2"/>
          <p:cNvSpPr>
            <a:spLocks noGrp="1"/>
          </p:cNvSpPr>
          <p:nvPr>
            <p:ph idx="1"/>
          </p:nvPr>
        </p:nvSpPr>
        <p:spPr>
          <a:xfrm>
            <a:off x="1066800" y="2103120"/>
            <a:ext cx="8087591" cy="3931920"/>
          </a:xfrm>
          <a:prstGeom prst="rect">
            <a:avLst/>
          </a:prstGeom>
        </p:spPr>
        <p:txBody>
          <a:bodyPr vert="horz" lIns="91440" tIns="45720" rIns="91440" bIns="45720" rtlCol="0" anchor="ctr">
            <a:normAutofit fontScale="6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chemeClr val="tx1"/>
                </a:solidFill>
                <a:latin typeface="+mj-lt"/>
              </a:rPr>
              <a:t>Water bodies </a:t>
            </a:r>
            <a:r>
              <a:rPr lang="en-US" dirty="0" smtClean="0">
                <a:solidFill>
                  <a:schemeClr val="tx1"/>
                </a:solidFill>
                <a:latin typeface="+mj-lt"/>
              </a:rPr>
              <a:t>like Santuit Pond, a kettle pond, will                                                              </a:t>
            </a:r>
            <a:r>
              <a:rPr lang="en-US" dirty="0">
                <a:solidFill>
                  <a:schemeClr val="tx1"/>
                </a:solidFill>
                <a:latin typeface="+mj-lt"/>
              </a:rPr>
              <a:t>accumulate and store </a:t>
            </a:r>
            <a:r>
              <a:rPr lang="en-US" dirty="0" smtClean="0">
                <a:solidFill>
                  <a:schemeClr val="tx1"/>
                </a:solidFill>
                <a:latin typeface="+mj-lt"/>
              </a:rPr>
              <a:t>whatever flows </a:t>
            </a:r>
            <a:r>
              <a:rPr lang="en-US" dirty="0">
                <a:solidFill>
                  <a:schemeClr val="tx1"/>
                </a:solidFill>
                <a:latin typeface="+mj-lt"/>
              </a:rPr>
              <a:t>into </a:t>
            </a:r>
            <a:r>
              <a:rPr lang="en-US" dirty="0" smtClean="0">
                <a:solidFill>
                  <a:schemeClr val="tx1"/>
                </a:solidFill>
                <a:latin typeface="+mj-lt"/>
              </a:rPr>
              <a:t>it from                                                                            outside sources – Below are a list of just some                                                                      of those nutrients:</a:t>
            </a:r>
          </a:p>
          <a:p>
            <a:r>
              <a:rPr lang="en-US" dirty="0" smtClean="0">
                <a:solidFill>
                  <a:schemeClr val="tx1"/>
                </a:solidFill>
                <a:latin typeface="+mj-lt"/>
              </a:rPr>
              <a:t>Lawn fertilizer </a:t>
            </a:r>
          </a:p>
          <a:p>
            <a:r>
              <a:rPr lang="en-US" dirty="0" smtClean="0">
                <a:solidFill>
                  <a:schemeClr val="tx1"/>
                </a:solidFill>
                <a:latin typeface="+mj-lt"/>
              </a:rPr>
              <a:t>Storm water runoff </a:t>
            </a:r>
          </a:p>
          <a:p>
            <a:r>
              <a:rPr lang="en-US" dirty="0">
                <a:solidFill>
                  <a:schemeClr val="tx1"/>
                </a:solidFill>
                <a:latin typeface="+mj-lt"/>
              </a:rPr>
              <a:t>R</a:t>
            </a:r>
            <a:r>
              <a:rPr lang="en-US" dirty="0" smtClean="0">
                <a:solidFill>
                  <a:schemeClr val="tx1"/>
                </a:solidFill>
                <a:latin typeface="+mj-lt"/>
              </a:rPr>
              <a:t>oad water runoff</a:t>
            </a:r>
          </a:p>
          <a:p>
            <a:r>
              <a:rPr lang="en-US" dirty="0" smtClean="0">
                <a:solidFill>
                  <a:schemeClr val="tx1"/>
                </a:solidFill>
                <a:latin typeface="+mj-lt"/>
              </a:rPr>
              <a:t>Nitrogen </a:t>
            </a:r>
            <a:r>
              <a:rPr lang="en-US" dirty="0">
                <a:solidFill>
                  <a:schemeClr val="tx1"/>
                </a:solidFill>
                <a:latin typeface="+mj-lt"/>
              </a:rPr>
              <a:t>from </a:t>
            </a:r>
            <a:r>
              <a:rPr lang="en-US" dirty="0" smtClean="0">
                <a:solidFill>
                  <a:schemeClr val="tx1"/>
                </a:solidFill>
                <a:latin typeface="+mj-lt"/>
              </a:rPr>
              <a:t>septic/cesspools. </a:t>
            </a:r>
          </a:p>
          <a:p>
            <a:r>
              <a:rPr lang="en-US" dirty="0" smtClean="0">
                <a:solidFill>
                  <a:schemeClr val="tx1"/>
                </a:solidFill>
                <a:latin typeface="+mj-lt"/>
              </a:rPr>
              <a:t>Waterfowl excrement, etc… </a:t>
            </a:r>
            <a:endParaRPr lang="en-US" dirty="0">
              <a:solidFill>
                <a:schemeClr val="tx1"/>
              </a:solidFill>
              <a:latin typeface="+mj-lt"/>
            </a:endParaRPr>
          </a:p>
          <a:p>
            <a:r>
              <a:rPr lang="en-US" dirty="0">
                <a:solidFill>
                  <a:schemeClr val="tx1"/>
                </a:solidFill>
                <a:latin typeface="+mj-lt"/>
              </a:rPr>
              <a:t>Overtime nutrient levels will become higher due to all the input with nothing balancing it out</a:t>
            </a:r>
            <a:r>
              <a:rPr lang="en-US" dirty="0" smtClean="0">
                <a:solidFill>
                  <a:schemeClr val="tx1"/>
                </a:solidFill>
                <a:latin typeface="+mj-lt"/>
              </a:rPr>
              <a:t>. </a:t>
            </a:r>
            <a:endParaRPr lang="en-US" dirty="0">
              <a:solidFill>
                <a:schemeClr val="tx1"/>
              </a:solidFill>
              <a:latin typeface="+mj-lt"/>
            </a:endParaRPr>
          </a:p>
          <a:p>
            <a:r>
              <a:rPr lang="en-US" dirty="0" smtClean="0">
                <a:solidFill>
                  <a:schemeClr val="tx1"/>
                </a:solidFill>
                <a:latin typeface="+mj-lt"/>
              </a:rPr>
              <a:t>Inconveniently,  </a:t>
            </a:r>
            <a:r>
              <a:rPr lang="en-US" dirty="0">
                <a:solidFill>
                  <a:schemeClr val="tx1"/>
                </a:solidFill>
                <a:latin typeface="+mj-lt"/>
              </a:rPr>
              <a:t>phosphorus and nitrogen are the two nutrients that algae and rooted plants rely on the most for growth. </a:t>
            </a:r>
            <a:endParaRPr lang="en-US" dirty="0" smtClean="0">
              <a:solidFill>
                <a:schemeClr val="tx1"/>
              </a:solidFill>
              <a:latin typeface="+mj-lt"/>
            </a:endParaRPr>
          </a:p>
          <a:p>
            <a:r>
              <a:rPr lang="en-US" dirty="0">
                <a:solidFill>
                  <a:schemeClr val="tx1"/>
                </a:solidFill>
                <a:latin typeface="+mj-lt"/>
              </a:rPr>
              <a:t>These abundant levels in the water column cause </a:t>
            </a:r>
            <a:r>
              <a:rPr lang="en-US" dirty="0" smtClean="0">
                <a:solidFill>
                  <a:schemeClr val="tx1"/>
                </a:solidFill>
                <a:latin typeface="+mj-lt"/>
              </a:rPr>
              <a:t>eutrophication, which cause harmful algal blooms.</a:t>
            </a:r>
            <a:endParaRPr lang="en-US" b="1" dirty="0" smtClean="0">
              <a:solidFill>
                <a:schemeClr val="tx1"/>
              </a:solidFill>
              <a:latin typeface="+mj-lt"/>
            </a:endParaRPr>
          </a:p>
          <a:p>
            <a:r>
              <a:rPr lang="en-US" dirty="0" smtClean="0">
                <a:solidFill>
                  <a:schemeClr val="tx1"/>
                </a:solidFill>
                <a:latin typeface="+mj-lt"/>
              </a:rPr>
              <a:t>This leads to closures of the pond to swimming and other forms of recreation, and is dangerous to humans, pets and other aquatic life. </a:t>
            </a:r>
            <a:r>
              <a:rPr lang="en-US" b="1" dirty="0" smtClean="0">
                <a:solidFill>
                  <a:schemeClr val="tx1"/>
                </a:solidFill>
                <a:latin typeface="+mj-lt"/>
              </a:rPr>
              <a:t> </a:t>
            </a:r>
          </a:p>
        </p:txBody>
      </p:sp>
      <p:pic>
        <p:nvPicPr>
          <p:cNvPr id="8" name="Picture 7"/>
          <p:cNvPicPr>
            <a:picLocks noChangeAspect="1"/>
          </p:cNvPicPr>
          <p:nvPr/>
        </p:nvPicPr>
        <p:blipFill>
          <a:blip r:embed="rId2"/>
          <a:stretch>
            <a:fillRect/>
          </a:stretch>
        </p:blipFill>
        <p:spPr>
          <a:xfrm>
            <a:off x="5753100" y="1624372"/>
            <a:ext cx="5372100" cy="2444708"/>
          </a:xfrm>
          <a:prstGeom prst="rect">
            <a:avLst/>
          </a:prstGeom>
        </p:spPr>
      </p:pic>
    </p:spTree>
    <p:extLst>
      <p:ext uri="{BB962C8B-B14F-4D97-AF65-F5344CB8AC3E}">
        <p14:creationId xmlns:p14="http://schemas.microsoft.com/office/powerpoint/2010/main" val="11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11550</TotalTime>
  <Words>4911</Words>
  <Application>Microsoft Office PowerPoint</Application>
  <PresentationFormat>Widescreen</PresentationFormat>
  <Paragraphs>739</Paragraphs>
  <Slides>68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Amiri</vt:lpstr>
      <vt:lpstr>Arial</vt:lpstr>
      <vt:lpstr>Century Gothic</vt:lpstr>
      <vt:lpstr>Corbel</vt:lpstr>
      <vt:lpstr>roboto_condensedLight</vt:lpstr>
      <vt:lpstr>Trebuchet MS</vt:lpstr>
      <vt:lpstr>Wingdings 3</vt:lpstr>
      <vt:lpstr>Savon</vt:lpstr>
      <vt:lpstr>Mashpee Pond Water Quality And Low Impact Development (LID). </vt:lpstr>
      <vt:lpstr>PowerPoint Presentation</vt:lpstr>
      <vt:lpstr>Ashumet Pond  : </vt:lpstr>
      <vt:lpstr>Ashumet Pond Treatments and Post-Treatment Conditions</vt:lpstr>
      <vt:lpstr>Ashumet Water Quality Data</vt:lpstr>
      <vt:lpstr>Future Treatments: </vt:lpstr>
      <vt:lpstr>What is Aluminum Sulfate</vt:lpstr>
      <vt:lpstr>Aluminum Sulfate </vt:lpstr>
      <vt:lpstr>The Problem </vt:lpstr>
      <vt:lpstr>PowerPoint Presentation</vt:lpstr>
      <vt:lpstr>Why Aluminum Sulfate (ALUM)?</vt:lpstr>
      <vt:lpstr>ALUM Treatment </vt:lpstr>
      <vt:lpstr>Sample of results before and after treatment</vt:lpstr>
      <vt:lpstr>It’s Safe ! </vt:lpstr>
      <vt:lpstr>Santuit Pond </vt:lpstr>
      <vt:lpstr>Santuit  Development </vt:lpstr>
      <vt:lpstr>In Lake Treatment AND Control of External Sources : </vt:lpstr>
      <vt:lpstr>Santuit Pond</vt:lpstr>
      <vt:lpstr>SNEP Network Technical Assistance and Scope  </vt:lpstr>
      <vt:lpstr>Sources of Phosphorus:  </vt:lpstr>
      <vt:lpstr>Santuit Pond Watershed Based Plan</vt:lpstr>
      <vt:lpstr>Santuit Pond Watershed</vt:lpstr>
      <vt:lpstr>Santuit’ s Future:</vt:lpstr>
      <vt:lpstr>Santuit Water Quality Data </vt:lpstr>
      <vt:lpstr>Mashpee Wakeby Pond </vt:lpstr>
      <vt:lpstr>Mashpee Basin of Mashpee Wakeby Water Quality </vt:lpstr>
      <vt:lpstr>Wakeby Basin of Mashpee Wakeby Water Quality </vt:lpstr>
      <vt:lpstr>Mashpee Wakeby Development </vt:lpstr>
      <vt:lpstr>Mashpee Wakeby Pond Diagnostic Study </vt:lpstr>
      <vt:lpstr>John’s Pond </vt:lpstr>
      <vt:lpstr>Ashumet and John’s Pond Development </vt:lpstr>
      <vt:lpstr>John’s Pond Invasive Species </vt:lpstr>
      <vt:lpstr>John’s Pond Water Quality </vt:lpstr>
      <vt:lpstr>Cyanobacteria Advisories </vt:lpstr>
      <vt:lpstr>What Can I Do?</vt:lpstr>
      <vt:lpstr>Low Impact Development </vt:lpstr>
      <vt:lpstr>Low Impact Development </vt:lpstr>
      <vt:lpstr>Low Impact Development </vt:lpstr>
      <vt:lpstr>Rain Garden Design  What the homeowner can do</vt:lpstr>
      <vt:lpstr>PowerPoint Presentation</vt:lpstr>
      <vt:lpstr>What can a rain garden do?</vt:lpstr>
      <vt:lpstr>Catching Stormwater at the Source</vt:lpstr>
      <vt:lpstr>Rain Barrel</vt:lpstr>
      <vt:lpstr>Downspout Connection</vt:lpstr>
      <vt:lpstr>Downspout Connections</vt:lpstr>
      <vt:lpstr>Before you start landscaping… </vt:lpstr>
      <vt:lpstr>Picking Flora </vt:lpstr>
      <vt:lpstr>Native Garden Design</vt:lpstr>
      <vt:lpstr>Native Garden Design</vt:lpstr>
      <vt:lpstr>Native Garden Design</vt:lpstr>
      <vt:lpstr>APCC – Native Plant Finder</vt:lpstr>
      <vt:lpstr>I don’t have the means to build a rain garden… what else can I do to help?</vt:lpstr>
      <vt:lpstr>What Can I do on the Waterfront</vt:lpstr>
      <vt:lpstr>Be Informed Wetlands Jurisdiction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Bylaws For Clean Water</vt:lpstr>
      <vt:lpstr>PowerPoint Presentation</vt:lpstr>
      <vt:lpstr>Recommendations :  </vt:lpstr>
      <vt:lpstr>Recommendations :</vt:lpstr>
      <vt:lpstr>Recommendations :</vt:lpstr>
      <vt:lpstr>Effective Missing Depth by Engine Size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 Impact Development (LID) and Water Quality</dc:title>
  <dc:creator>Ashley Fisher</dc:creator>
  <cp:lastModifiedBy>Sydney Crook</cp:lastModifiedBy>
  <cp:revision>70</cp:revision>
  <cp:lastPrinted>2022-04-13T18:57:19Z</cp:lastPrinted>
  <dcterms:created xsi:type="dcterms:W3CDTF">2022-04-05T19:12:19Z</dcterms:created>
  <dcterms:modified xsi:type="dcterms:W3CDTF">2022-04-14T12:20:52Z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