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9" r:id="rId3"/>
    <p:sldId id="283" r:id="rId4"/>
    <p:sldId id="284" r:id="rId5"/>
    <p:sldId id="289" r:id="rId6"/>
    <p:sldId id="285" r:id="rId7"/>
    <p:sldId id="287" r:id="rId8"/>
    <p:sldId id="288" r:id="rId9"/>
    <p:sldId id="295" r:id="rId10"/>
    <p:sldId id="296" r:id="rId11"/>
    <p:sldId id="290" r:id="rId12"/>
    <p:sldId id="291" r:id="rId13"/>
    <p:sldId id="294" r:id="rId14"/>
    <p:sldId id="293" r:id="rId15"/>
    <p:sldId id="29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k Mas" initials="EM" lastIdx="1" clrIdx="0">
    <p:extLst>
      <p:ext uri="{19B8F6BF-5375-455C-9EA6-DF929625EA0E}">
        <p15:presenceInfo xmlns:p15="http://schemas.microsoft.com/office/powerpoint/2012/main" userId="S::EMas@fando.com::915e24ae-890d-46f4-b72b-cb97c81db8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203864"/>
    <a:srgbClr val="A9BD76"/>
    <a:srgbClr val="FFFFFF"/>
    <a:srgbClr val="00ABDB"/>
    <a:srgbClr val="FFCB1F"/>
    <a:srgbClr val="F1AC5F"/>
    <a:srgbClr val="976CAE"/>
    <a:srgbClr val="95B357"/>
    <a:srgbClr val="F794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1982" autoAdjust="0"/>
  </p:normalViewPr>
  <p:slideViewPr>
    <p:cSldViewPr snapToGrid="0">
      <p:cViewPr varScale="1">
        <p:scale>
          <a:sx n="88" d="100"/>
          <a:sy n="88" d="100"/>
        </p:scale>
        <p:origin x="444"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EB1FFF-6B50-4CFF-A128-72D428937A9B}" type="doc">
      <dgm:prSet loTypeId="urn:microsoft.com/office/officeart/2005/8/layout/cycle6" loCatId="cycle" qsTypeId="urn:microsoft.com/office/officeart/2005/8/quickstyle/simple1" qsCatId="simple" csTypeId="urn:microsoft.com/office/officeart/2005/8/colors/accent1_1" csCatId="accent1" phldr="1"/>
      <dgm:spPr/>
      <dgm:t>
        <a:bodyPr/>
        <a:lstStyle/>
        <a:p>
          <a:endParaRPr lang="en-US"/>
        </a:p>
      </dgm:t>
    </dgm:pt>
    <dgm:pt modelId="{DBECBE40-FF6F-4A7C-91E0-34DD0730584C}">
      <dgm:prSet phldrT="[Text]" custT="1"/>
      <dgm:spPr>
        <a:solidFill>
          <a:schemeClr val="accent6">
            <a:lumMod val="20000"/>
            <a:lumOff val="80000"/>
          </a:schemeClr>
        </a:solidFill>
        <a:ln w="28575">
          <a:solidFill>
            <a:schemeClr val="accent6">
              <a:lumMod val="50000"/>
            </a:schemeClr>
          </a:solidFill>
        </a:ln>
      </dgm:spPr>
      <dgm:t>
        <a:bodyPr/>
        <a:lstStyle/>
        <a:p>
          <a:r>
            <a:rPr lang="en-US" sz="1400" b="1" dirty="0">
              <a:solidFill>
                <a:schemeClr val="accent6">
                  <a:lumMod val="50000"/>
                </a:schemeClr>
              </a:solidFill>
            </a:rPr>
            <a:t>Compile and Review Data</a:t>
          </a:r>
        </a:p>
      </dgm:t>
    </dgm:pt>
    <dgm:pt modelId="{8440EFBD-5C29-4B09-8CA8-98A4B0F5075A}" type="parTrans" cxnId="{20303848-3A55-43D0-B50A-2E2A2CB2AF47}">
      <dgm:prSet/>
      <dgm:spPr/>
      <dgm:t>
        <a:bodyPr/>
        <a:lstStyle/>
        <a:p>
          <a:endParaRPr lang="en-US"/>
        </a:p>
      </dgm:t>
    </dgm:pt>
    <dgm:pt modelId="{EC0ADD86-305C-4C23-8CA9-3F5AD1BD4490}" type="sibTrans" cxnId="{20303848-3A55-43D0-B50A-2E2A2CB2AF47}">
      <dgm:prSet/>
      <dgm:spPr/>
      <dgm:t>
        <a:bodyPr/>
        <a:lstStyle/>
        <a:p>
          <a:endParaRPr lang="en-US"/>
        </a:p>
      </dgm:t>
    </dgm:pt>
    <dgm:pt modelId="{F46D89B2-D716-4EC6-BA9F-EEAFC24C3039}">
      <dgm:prSet phldrT="[Text]" custT="1"/>
      <dgm:spPr>
        <a:solidFill>
          <a:srgbClr val="70AD47">
            <a:lumMod val="20000"/>
            <a:lumOff val="80000"/>
          </a:srgbClr>
        </a:solidFill>
        <a:ln w="28575" cap="flat" cmpd="sng" algn="ctr">
          <a:solidFill>
            <a:srgbClr val="70AD47">
              <a:lumMod val="50000"/>
            </a:srgbClr>
          </a:solidFill>
          <a:prstDash val="solid"/>
          <a:miter lim="800000"/>
        </a:ln>
        <a:effectLst/>
      </dgm:spPr>
      <dgm:t>
        <a:bodyPr spcFirstLastPara="0" vert="horz" wrap="square" lIns="53340" tIns="53340" rIns="53340" bIns="53340" numCol="1" spcCol="1270" anchor="ctr" anchorCtr="0"/>
        <a:lstStyle/>
        <a:p>
          <a:pPr marL="0" lvl="0" indent="0" algn="ctr" defTabSz="622300">
            <a:lnSpc>
              <a:spcPct val="90000"/>
            </a:lnSpc>
            <a:spcBef>
              <a:spcPct val="0"/>
            </a:spcBef>
            <a:spcAft>
              <a:spcPct val="35000"/>
            </a:spcAft>
            <a:buNone/>
          </a:pPr>
          <a:r>
            <a:rPr lang="en-US" sz="1400" b="1" kern="1200" dirty="0">
              <a:solidFill>
                <a:srgbClr val="70AD47">
                  <a:lumMod val="50000"/>
                </a:srgbClr>
              </a:solidFill>
              <a:latin typeface="Calibri" panose="020F0502020204030204"/>
              <a:ea typeface="+mn-ea"/>
              <a:cs typeface="+mn-cs"/>
            </a:rPr>
            <a:t>Characterize Watershed Pollutant Sources</a:t>
          </a:r>
        </a:p>
      </dgm:t>
    </dgm:pt>
    <dgm:pt modelId="{B8ACACC8-8F72-4E2F-A299-51E41E0C4079}" type="parTrans" cxnId="{666B12AC-098A-43B2-8B2B-B175897D41FC}">
      <dgm:prSet/>
      <dgm:spPr/>
      <dgm:t>
        <a:bodyPr/>
        <a:lstStyle/>
        <a:p>
          <a:endParaRPr lang="en-US"/>
        </a:p>
      </dgm:t>
    </dgm:pt>
    <dgm:pt modelId="{E850FA51-194F-46D6-96BA-5916845DD212}" type="sibTrans" cxnId="{666B12AC-098A-43B2-8B2B-B175897D41FC}">
      <dgm:prSet/>
      <dgm:spPr/>
      <dgm:t>
        <a:bodyPr/>
        <a:lstStyle/>
        <a:p>
          <a:endParaRPr lang="en-US"/>
        </a:p>
      </dgm:t>
    </dgm:pt>
    <dgm:pt modelId="{15E1744A-182F-4595-AF4A-C4488AB1551D}">
      <dgm:prSet phldrT="[Text]" custT="1"/>
      <dgm:spPr>
        <a:solidFill>
          <a:srgbClr val="70AD47">
            <a:lumMod val="20000"/>
            <a:lumOff val="80000"/>
          </a:srgbClr>
        </a:solidFill>
        <a:ln w="28575" cap="flat" cmpd="sng" algn="ctr">
          <a:solidFill>
            <a:srgbClr val="70AD47">
              <a:lumMod val="50000"/>
            </a:srgbClr>
          </a:solidFill>
          <a:prstDash val="solid"/>
          <a:miter lim="800000"/>
        </a:ln>
        <a:effectLst/>
      </dgm:spPr>
      <dgm:t>
        <a:bodyPr spcFirstLastPara="0" vert="horz" wrap="square" lIns="53340" tIns="53340" rIns="53340" bIns="53340" numCol="1" spcCol="1270" anchor="ctr" anchorCtr="0"/>
        <a:lstStyle/>
        <a:p>
          <a:pPr marL="0" lvl="0" indent="0" algn="ctr" defTabSz="622300">
            <a:lnSpc>
              <a:spcPct val="90000"/>
            </a:lnSpc>
            <a:spcBef>
              <a:spcPct val="0"/>
            </a:spcBef>
            <a:spcAft>
              <a:spcPct val="35000"/>
            </a:spcAft>
            <a:buNone/>
          </a:pPr>
          <a:r>
            <a:rPr lang="en-US" sz="1400" b="1" kern="1200" dirty="0">
              <a:solidFill>
                <a:srgbClr val="70AD47">
                  <a:lumMod val="50000"/>
                </a:srgbClr>
              </a:solidFill>
              <a:latin typeface="Calibri" panose="020F0502020204030204"/>
              <a:ea typeface="+mn-ea"/>
              <a:cs typeface="+mn-cs"/>
            </a:rPr>
            <a:t>Develop Green Infrastructure Retrofit Concepts – Design/Permit (1)</a:t>
          </a:r>
        </a:p>
      </dgm:t>
    </dgm:pt>
    <dgm:pt modelId="{1577D369-3AB3-43B4-9729-2C554AC44581}" type="parTrans" cxnId="{C7BCB1D8-117A-451C-8C0A-DA81CFDE3592}">
      <dgm:prSet/>
      <dgm:spPr/>
      <dgm:t>
        <a:bodyPr/>
        <a:lstStyle/>
        <a:p>
          <a:endParaRPr lang="en-US"/>
        </a:p>
      </dgm:t>
    </dgm:pt>
    <dgm:pt modelId="{8F236F8B-8762-4C98-8B1A-74652802E559}" type="sibTrans" cxnId="{C7BCB1D8-117A-451C-8C0A-DA81CFDE3592}">
      <dgm:prSet/>
      <dgm:spPr/>
      <dgm:t>
        <a:bodyPr/>
        <a:lstStyle/>
        <a:p>
          <a:endParaRPr lang="en-US"/>
        </a:p>
      </dgm:t>
    </dgm:pt>
    <dgm:pt modelId="{05C827DE-9A76-40A4-A8A4-73E0566BBFCA}">
      <dgm:prSet phldrT="[Text]" custT="1"/>
      <dgm:spPr>
        <a:solidFill>
          <a:srgbClr val="70AD47">
            <a:lumMod val="20000"/>
            <a:lumOff val="80000"/>
          </a:srgbClr>
        </a:solidFill>
        <a:ln w="28575" cap="flat" cmpd="sng" algn="ctr">
          <a:solidFill>
            <a:srgbClr val="70AD47">
              <a:lumMod val="50000"/>
            </a:srgbClr>
          </a:solidFill>
          <a:prstDash val="solid"/>
          <a:miter lim="800000"/>
        </a:ln>
        <a:effectLst/>
      </dgm:spPr>
      <dgm:t>
        <a:bodyPr spcFirstLastPara="0" vert="horz" wrap="square" lIns="53340" tIns="53340" rIns="53340" bIns="53340" numCol="1" spcCol="1270" anchor="ctr" anchorCtr="0"/>
        <a:lstStyle/>
        <a:p>
          <a:pPr marL="0" lvl="0" indent="0" algn="ctr" defTabSz="622300">
            <a:lnSpc>
              <a:spcPct val="90000"/>
            </a:lnSpc>
            <a:spcBef>
              <a:spcPct val="0"/>
            </a:spcBef>
            <a:spcAft>
              <a:spcPct val="35000"/>
            </a:spcAft>
            <a:buNone/>
          </a:pPr>
          <a:r>
            <a:rPr lang="en-US" sz="1400" b="1" kern="1200" dirty="0">
              <a:solidFill>
                <a:srgbClr val="70AD47">
                  <a:lumMod val="50000"/>
                </a:srgbClr>
              </a:solidFill>
              <a:latin typeface="Calibri" panose="020F0502020204030204"/>
              <a:ea typeface="+mn-ea"/>
              <a:cs typeface="+mn-cs"/>
            </a:rPr>
            <a:t>Residential and Watershed-Wide Practices</a:t>
          </a:r>
        </a:p>
      </dgm:t>
    </dgm:pt>
    <dgm:pt modelId="{C5B990A6-C041-49F7-9907-CF64F854E591}" type="parTrans" cxnId="{635D07DC-06CD-4F54-9367-35EB8C4143A4}">
      <dgm:prSet/>
      <dgm:spPr/>
      <dgm:t>
        <a:bodyPr/>
        <a:lstStyle/>
        <a:p>
          <a:endParaRPr lang="en-US"/>
        </a:p>
      </dgm:t>
    </dgm:pt>
    <dgm:pt modelId="{F81B8CB1-4CFA-4D5C-863D-A075965F6C92}" type="sibTrans" cxnId="{635D07DC-06CD-4F54-9367-35EB8C4143A4}">
      <dgm:prSet/>
      <dgm:spPr/>
      <dgm:t>
        <a:bodyPr/>
        <a:lstStyle/>
        <a:p>
          <a:endParaRPr lang="en-US"/>
        </a:p>
      </dgm:t>
    </dgm:pt>
    <dgm:pt modelId="{0DA7E866-5760-40D3-82D8-00EFE362FA88}">
      <dgm:prSet phldrT="[Text]" custT="1"/>
      <dgm:spPr>
        <a:solidFill>
          <a:srgbClr val="70AD47">
            <a:lumMod val="20000"/>
            <a:lumOff val="80000"/>
          </a:srgbClr>
        </a:solidFill>
        <a:ln w="28575" cap="flat" cmpd="sng" algn="ctr">
          <a:solidFill>
            <a:srgbClr val="70AD47">
              <a:lumMod val="50000"/>
            </a:srgbClr>
          </a:solidFill>
          <a:prstDash val="solid"/>
          <a:miter lim="800000"/>
        </a:ln>
        <a:effectLst/>
      </dgm:spPr>
      <dgm:t>
        <a:bodyPr spcFirstLastPara="0" vert="horz" wrap="square" lIns="53340" tIns="53340" rIns="53340" bIns="53340" numCol="1" spcCol="1270" anchor="ctr" anchorCtr="0"/>
        <a:lstStyle/>
        <a:p>
          <a:pPr marL="0" lvl="0" indent="0" algn="ctr" defTabSz="622300">
            <a:lnSpc>
              <a:spcPct val="90000"/>
            </a:lnSpc>
            <a:spcBef>
              <a:spcPct val="0"/>
            </a:spcBef>
            <a:spcAft>
              <a:spcPct val="35000"/>
            </a:spcAft>
            <a:buNone/>
          </a:pPr>
          <a:r>
            <a:rPr lang="en-US" sz="1400" b="1" kern="1200" dirty="0">
              <a:solidFill>
                <a:srgbClr val="70AD47">
                  <a:lumMod val="50000"/>
                </a:srgbClr>
              </a:solidFill>
              <a:latin typeface="Calibri" panose="020F0502020204030204"/>
              <a:ea typeface="+mn-ea"/>
              <a:cs typeface="+mn-cs"/>
            </a:rPr>
            <a:t>Municipal Bylaw Review and Recommendations</a:t>
          </a:r>
        </a:p>
      </dgm:t>
    </dgm:pt>
    <dgm:pt modelId="{DE4F9409-AD22-4D8D-8149-FF6DD18C4BF7}" type="parTrans" cxnId="{B658584D-F99F-4B1D-869A-2744FABA018F}">
      <dgm:prSet/>
      <dgm:spPr/>
      <dgm:t>
        <a:bodyPr/>
        <a:lstStyle/>
        <a:p>
          <a:endParaRPr lang="en-US"/>
        </a:p>
      </dgm:t>
    </dgm:pt>
    <dgm:pt modelId="{63556E93-C4BC-4784-A998-F92BF0F30ED2}" type="sibTrans" cxnId="{B658584D-F99F-4B1D-869A-2744FABA018F}">
      <dgm:prSet/>
      <dgm:spPr/>
      <dgm:t>
        <a:bodyPr/>
        <a:lstStyle/>
        <a:p>
          <a:endParaRPr lang="en-US"/>
        </a:p>
      </dgm:t>
    </dgm:pt>
    <dgm:pt modelId="{E33B38A2-3DD2-4B5E-84BF-DD35AA9C0504}" type="pres">
      <dgm:prSet presAssocID="{91EB1FFF-6B50-4CFF-A128-72D428937A9B}" presName="cycle" presStyleCnt="0">
        <dgm:presLayoutVars>
          <dgm:dir/>
          <dgm:resizeHandles val="exact"/>
        </dgm:presLayoutVars>
      </dgm:prSet>
      <dgm:spPr/>
      <dgm:t>
        <a:bodyPr/>
        <a:lstStyle/>
        <a:p>
          <a:endParaRPr lang="en-US"/>
        </a:p>
      </dgm:t>
    </dgm:pt>
    <dgm:pt modelId="{9F7D19A0-D638-42BF-8DDE-1257CCF16E4A}" type="pres">
      <dgm:prSet presAssocID="{DBECBE40-FF6F-4A7C-91E0-34DD0730584C}" presName="node" presStyleLbl="node1" presStyleIdx="0" presStyleCnt="5">
        <dgm:presLayoutVars>
          <dgm:bulletEnabled val="1"/>
        </dgm:presLayoutVars>
      </dgm:prSet>
      <dgm:spPr/>
      <dgm:t>
        <a:bodyPr/>
        <a:lstStyle/>
        <a:p>
          <a:endParaRPr lang="en-US"/>
        </a:p>
      </dgm:t>
    </dgm:pt>
    <dgm:pt modelId="{58958802-6581-4905-90AD-07784DB83430}" type="pres">
      <dgm:prSet presAssocID="{DBECBE40-FF6F-4A7C-91E0-34DD0730584C}" presName="spNode" presStyleCnt="0"/>
      <dgm:spPr/>
    </dgm:pt>
    <dgm:pt modelId="{DC40AAA6-B878-467E-A60E-11917982B4E4}" type="pres">
      <dgm:prSet presAssocID="{EC0ADD86-305C-4C23-8CA9-3F5AD1BD4490}" presName="sibTrans" presStyleLbl="sibTrans1D1" presStyleIdx="0" presStyleCnt="5"/>
      <dgm:spPr/>
      <dgm:t>
        <a:bodyPr/>
        <a:lstStyle/>
        <a:p>
          <a:endParaRPr lang="en-US"/>
        </a:p>
      </dgm:t>
    </dgm:pt>
    <dgm:pt modelId="{F57513BF-4682-4B6D-BDB3-C65D12392143}" type="pres">
      <dgm:prSet presAssocID="{F46D89B2-D716-4EC6-BA9F-EEAFC24C3039}" presName="node" presStyleLbl="node1" presStyleIdx="1" presStyleCnt="5">
        <dgm:presLayoutVars>
          <dgm:bulletEnabled val="1"/>
        </dgm:presLayoutVars>
      </dgm:prSet>
      <dgm:spPr>
        <a:xfrm>
          <a:off x="7150747" y="1555575"/>
          <a:ext cx="1730831" cy="1125040"/>
        </a:xfrm>
        <a:prstGeom prst="roundRect">
          <a:avLst/>
        </a:prstGeom>
      </dgm:spPr>
      <dgm:t>
        <a:bodyPr/>
        <a:lstStyle/>
        <a:p>
          <a:endParaRPr lang="en-US"/>
        </a:p>
      </dgm:t>
    </dgm:pt>
    <dgm:pt modelId="{B93689B2-13A9-4626-8C1E-79457F574F4C}" type="pres">
      <dgm:prSet presAssocID="{F46D89B2-D716-4EC6-BA9F-EEAFC24C3039}" presName="spNode" presStyleCnt="0"/>
      <dgm:spPr/>
    </dgm:pt>
    <dgm:pt modelId="{2D2A7173-5CC0-490B-A210-FEA198B2B27A}" type="pres">
      <dgm:prSet presAssocID="{E850FA51-194F-46D6-96BA-5916845DD212}" presName="sibTrans" presStyleLbl="sibTrans1D1" presStyleIdx="1" presStyleCnt="5"/>
      <dgm:spPr/>
      <dgm:t>
        <a:bodyPr/>
        <a:lstStyle/>
        <a:p>
          <a:endParaRPr lang="en-US"/>
        </a:p>
      </dgm:t>
    </dgm:pt>
    <dgm:pt modelId="{2B43F790-F4D5-44E9-ABA1-680D1BEC421B}" type="pres">
      <dgm:prSet presAssocID="{15E1744A-182F-4595-AF4A-C4488AB1551D}" presName="node" presStyleLbl="node1" presStyleIdx="2" presStyleCnt="5">
        <dgm:presLayoutVars>
          <dgm:bulletEnabled val="1"/>
        </dgm:presLayoutVars>
      </dgm:prSet>
      <dgm:spPr>
        <a:xfrm>
          <a:off x="6334237" y="4068534"/>
          <a:ext cx="1730831" cy="1125040"/>
        </a:xfrm>
        <a:prstGeom prst="roundRect">
          <a:avLst/>
        </a:prstGeom>
      </dgm:spPr>
      <dgm:t>
        <a:bodyPr/>
        <a:lstStyle/>
        <a:p>
          <a:endParaRPr lang="en-US"/>
        </a:p>
      </dgm:t>
    </dgm:pt>
    <dgm:pt modelId="{13F52B7F-5847-40F0-A9C3-339C09C303D6}" type="pres">
      <dgm:prSet presAssocID="{15E1744A-182F-4595-AF4A-C4488AB1551D}" presName="spNode" presStyleCnt="0"/>
      <dgm:spPr/>
    </dgm:pt>
    <dgm:pt modelId="{CA1DAE43-CA2F-479B-840E-1D6663395E0F}" type="pres">
      <dgm:prSet presAssocID="{8F236F8B-8762-4C98-8B1A-74652802E559}" presName="sibTrans" presStyleLbl="sibTrans1D1" presStyleIdx="2" presStyleCnt="5"/>
      <dgm:spPr/>
      <dgm:t>
        <a:bodyPr/>
        <a:lstStyle/>
        <a:p>
          <a:endParaRPr lang="en-US"/>
        </a:p>
      </dgm:t>
    </dgm:pt>
    <dgm:pt modelId="{1BF6212D-9AE4-421C-A081-E5CECD4B8647}" type="pres">
      <dgm:prSet presAssocID="{05C827DE-9A76-40A4-A8A4-73E0566BBFCA}" presName="node" presStyleLbl="node1" presStyleIdx="3" presStyleCnt="5">
        <dgm:presLayoutVars>
          <dgm:bulletEnabled val="1"/>
        </dgm:presLayoutVars>
      </dgm:prSet>
      <dgm:spPr>
        <a:xfrm>
          <a:off x="3691955" y="4068534"/>
          <a:ext cx="1730831" cy="1125040"/>
        </a:xfrm>
        <a:prstGeom prst="roundRect">
          <a:avLst/>
        </a:prstGeom>
      </dgm:spPr>
      <dgm:t>
        <a:bodyPr/>
        <a:lstStyle/>
        <a:p>
          <a:endParaRPr lang="en-US"/>
        </a:p>
      </dgm:t>
    </dgm:pt>
    <dgm:pt modelId="{5E399263-2934-441B-B8D8-FF9AFE527A42}" type="pres">
      <dgm:prSet presAssocID="{05C827DE-9A76-40A4-A8A4-73E0566BBFCA}" presName="spNode" presStyleCnt="0"/>
      <dgm:spPr/>
    </dgm:pt>
    <dgm:pt modelId="{0209B889-AC3F-412C-BB58-F863F9EE8B48}" type="pres">
      <dgm:prSet presAssocID="{F81B8CB1-4CFA-4D5C-863D-A075965F6C92}" presName="sibTrans" presStyleLbl="sibTrans1D1" presStyleIdx="3" presStyleCnt="5"/>
      <dgm:spPr/>
      <dgm:t>
        <a:bodyPr/>
        <a:lstStyle/>
        <a:p>
          <a:endParaRPr lang="en-US"/>
        </a:p>
      </dgm:t>
    </dgm:pt>
    <dgm:pt modelId="{1C1B59FF-7A2C-4709-98AD-619688C782E4}" type="pres">
      <dgm:prSet presAssocID="{0DA7E866-5760-40D3-82D8-00EFE362FA88}" presName="node" presStyleLbl="node1" presStyleIdx="4" presStyleCnt="5">
        <dgm:presLayoutVars>
          <dgm:bulletEnabled val="1"/>
        </dgm:presLayoutVars>
      </dgm:prSet>
      <dgm:spPr>
        <a:xfrm>
          <a:off x="2875446" y="1555575"/>
          <a:ext cx="1730831" cy="1125040"/>
        </a:xfrm>
        <a:prstGeom prst="roundRect">
          <a:avLst/>
        </a:prstGeom>
      </dgm:spPr>
      <dgm:t>
        <a:bodyPr/>
        <a:lstStyle/>
        <a:p>
          <a:endParaRPr lang="en-US"/>
        </a:p>
      </dgm:t>
    </dgm:pt>
    <dgm:pt modelId="{C6A581EA-D8ED-4E87-85F3-AE3EDE3EA98A}" type="pres">
      <dgm:prSet presAssocID="{0DA7E866-5760-40D3-82D8-00EFE362FA88}" presName="spNode" presStyleCnt="0"/>
      <dgm:spPr/>
    </dgm:pt>
    <dgm:pt modelId="{9954E5CC-EF1A-42E7-829A-E6C17BAEA396}" type="pres">
      <dgm:prSet presAssocID="{63556E93-C4BC-4784-A998-F92BF0F30ED2}" presName="sibTrans" presStyleLbl="sibTrans1D1" presStyleIdx="4" presStyleCnt="5"/>
      <dgm:spPr/>
      <dgm:t>
        <a:bodyPr/>
        <a:lstStyle/>
        <a:p>
          <a:endParaRPr lang="en-US"/>
        </a:p>
      </dgm:t>
    </dgm:pt>
  </dgm:ptLst>
  <dgm:cxnLst>
    <dgm:cxn modelId="{635D07DC-06CD-4F54-9367-35EB8C4143A4}" srcId="{91EB1FFF-6B50-4CFF-A128-72D428937A9B}" destId="{05C827DE-9A76-40A4-A8A4-73E0566BBFCA}" srcOrd="3" destOrd="0" parTransId="{C5B990A6-C041-49F7-9907-CF64F854E591}" sibTransId="{F81B8CB1-4CFA-4D5C-863D-A075965F6C92}"/>
    <dgm:cxn modelId="{B658584D-F99F-4B1D-869A-2744FABA018F}" srcId="{91EB1FFF-6B50-4CFF-A128-72D428937A9B}" destId="{0DA7E866-5760-40D3-82D8-00EFE362FA88}" srcOrd="4" destOrd="0" parTransId="{DE4F9409-AD22-4D8D-8149-FF6DD18C4BF7}" sibTransId="{63556E93-C4BC-4784-A998-F92BF0F30ED2}"/>
    <dgm:cxn modelId="{D42D709A-D177-4037-A192-303E87DEEAD7}" type="presOf" srcId="{91EB1FFF-6B50-4CFF-A128-72D428937A9B}" destId="{E33B38A2-3DD2-4B5E-84BF-DD35AA9C0504}" srcOrd="0" destOrd="0" presId="urn:microsoft.com/office/officeart/2005/8/layout/cycle6"/>
    <dgm:cxn modelId="{666B12AC-098A-43B2-8B2B-B175897D41FC}" srcId="{91EB1FFF-6B50-4CFF-A128-72D428937A9B}" destId="{F46D89B2-D716-4EC6-BA9F-EEAFC24C3039}" srcOrd="1" destOrd="0" parTransId="{B8ACACC8-8F72-4E2F-A299-51E41E0C4079}" sibTransId="{E850FA51-194F-46D6-96BA-5916845DD212}"/>
    <dgm:cxn modelId="{8E504E22-4B2E-4081-A1CC-7B9676DA5197}" type="presOf" srcId="{E850FA51-194F-46D6-96BA-5916845DD212}" destId="{2D2A7173-5CC0-490B-A210-FEA198B2B27A}" srcOrd="0" destOrd="0" presId="urn:microsoft.com/office/officeart/2005/8/layout/cycle6"/>
    <dgm:cxn modelId="{C7BCB1D8-117A-451C-8C0A-DA81CFDE3592}" srcId="{91EB1FFF-6B50-4CFF-A128-72D428937A9B}" destId="{15E1744A-182F-4595-AF4A-C4488AB1551D}" srcOrd="2" destOrd="0" parTransId="{1577D369-3AB3-43B4-9729-2C554AC44581}" sibTransId="{8F236F8B-8762-4C98-8B1A-74652802E559}"/>
    <dgm:cxn modelId="{C98FA9E7-B487-47D5-AD36-A9071B65288E}" type="presOf" srcId="{0DA7E866-5760-40D3-82D8-00EFE362FA88}" destId="{1C1B59FF-7A2C-4709-98AD-619688C782E4}" srcOrd="0" destOrd="0" presId="urn:microsoft.com/office/officeart/2005/8/layout/cycle6"/>
    <dgm:cxn modelId="{CDB45752-20AC-46A2-A08C-8C38DC5869D9}" type="presOf" srcId="{05C827DE-9A76-40A4-A8A4-73E0566BBFCA}" destId="{1BF6212D-9AE4-421C-A081-E5CECD4B8647}" srcOrd="0" destOrd="0" presId="urn:microsoft.com/office/officeart/2005/8/layout/cycle6"/>
    <dgm:cxn modelId="{ABB91051-6F60-4C3E-BBA6-DD84E5A92B2C}" type="presOf" srcId="{15E1744A-182F-4595-AF4A-C4488AB1551D}" destId="{2B43F790-F4D5-44E9-ABA1-680D1BEC421B}" srcOrd="0" destOrd="0" presId="urn:microsoft.com/office/officeart/2005/8/layout/cycle6"/>
    <dgm:cxn modelId="{20303848-3A55-43D0-B50A-2E2A2CB2AF47}" srcId="{91EB1FFF-6B50-4CFF-A128-72D428937A9B}" destId="{DBECBE40-FF6F-4A7C-91E0-34DD0730584C}" srcOrd="0" destOrd="0" parTransId="{8440EFBD-5C29-4B09-8CA8-98A4B0F5075A}" sibTransId="{EC0ADD86-305C-4C23-8CA9-3F5AD1BD4490}"/>
    <dgm:cxn modelId="{E2043A81-03A2-416C-BD44-3AFCB9C8B1A0}" type="presOf" srcId="{EC0ADD86-305C-4C23-8CA9-3F5AD1BD4490}" destId="{DC40AAA6-B878-467E-A60E-11917982B4E4}" srcOrd="0" destOrd="0" presId="urn:microsoft.com/office/officeart/2005/8/layout/cycle6"/>
    <dgm:cxn modelId="{8C8FD793-8A30-46C7-9A29-8A4A8226512C}" type="presOf" srcId="{F81B8CB1-4CFA-4D5C-863D-A075965F6C92}" destId="{0209B889-AC3F-412C-BB58-F863F9EE8B48}" srcOrd="0" destOrd="0" presId="urn:microsoft.com/office/officeart/2005/8/layout/cycle6"/>
    <dgm:cxn modelId="{BCF3AB30-0D8B-43CC-A836-D97A76AE94CD}" type="presOf" srcId="{8F236F8B-8762-4C98-8B1A-74652802E559}" destId="{CA1DAE43-CA2F-479B-840E-1D6663395E0F}" srcOrd="0" destOrd="0" presId="urn:microsoft.com/office/officeart/2005/8/layout/cycle6"/>
    <dgm:cxn modelId="{49B17513-DEA8-4FC5-A93A-D918915CF9A9}" type="presOf" srcId="{DBECBE40-FF6F-4A7C-91E0-34DD0730584C}" destId="{9F7D19A0-D638-42BF-8DDE-1257CCF16E4A}" srcOrd="0" destOrd="0" presId="urn:microsoft.com/office/officeart/2005/8/layout/cycle6"/>
    <dgm:cxn modelId="{0009D1FA-2833-4DB3-84D2-1719F1BBE693}" type="presOf" srcId="{63556E93-C4BC-4784-A998-F92BF0F30ED2}" destId="{9954E5CC-EF1A-42E7-829A-E6C17BAEA396}" srcOrd="0" destOrd="0" presId="urn:microsoft.com/office/officeart/2005/8/layout/cycle6"/>
    <dgm:cxn modelId="{5AF08646-3C42-457A-97C3-4DD7FCD538E3}" type="presOf" srcId="{F46D89B2-D716-4EC6-BA9F-EEAFC24C3039}" destId="{F57513BF-4682-4B6D-BDB3-C65D12392143}" srcOrd="0" destOrd="0" presId="urn:microsoft.com/office/officeart/2005/8/layout/cycle6"/>
    <dgm:cxn modelId="{DBC22422-0540-46AA-8081-883047323A5A}" type="presParOf" srcId="{E33B38A2-3DD2-4B5E-84BF-DD35AA9C0504}" destId="{9F7D19A0-D638-42BF-8DDE-1257CCF16E4A}" srcOrd="0" destOrd="0" presId="urn:microsoft.com/office/officeart/2005/8/layout/cycle6"/>
    <dgm:cxn modelId="{241F7DAB-DE44-4533-A966-C875DA695138}" type="presParOf" srcId="{E33B38A2-3DD2-4B5E-84BF-DD35AA9C0504}" destId="{58958802-6581-4905-90AD-07784DB83430}" srcOrd="1" destOrd="0" presId="urn:microsoft.com/office/officeart/2005/8/layout/cycle6"/>
    <dgm:cxn modelId="{EEBA7B89-845F-496E-BF5F-8ABC8B9C87E1}" type="presParOf" srcId="{E33B38A2-3DD2-4B5E-84BF-DD35AA9C0504}" destId="{DC40AAA6-B878-467E-A60E-11917982B4E4}" srcOrd="2" destOrd="0" presId="urn:microsoft.com/office/officeart/2005/8/layout/cycle6"/>
    <dgm:cxn modelId="{96E2A200-155C-4E76-96D2-A9664B8BD893}" type="presParOf" srcId="{E33B38A2-3DD2-4B5E-84BF-DD35AA9C0504}" destId="{F57513BF-4682-4B6D-BDB3-C65D12392143}" srcOrd="3" destOrd="0" presId="urn:microsoft.com/office/officeart/2005/8/layout/cycle6"/>
    <dgm:cxn modelId="{B60C5FFC-335D-4EE0-8A41-B2D3F1327158}" type="presParOf" srcId="{E33B38A2-3DD2-4B5E-84BF-DD35AA9C0504}" destId="{B93689B2-13A9-4626-8C1E-79457F574F4C}" srcOrd="4" destOrd="0" presId="urn:microsoft.com/office/officeart/2005/8/layout/cycle6"/>
    <dgm:cxn modelId="{F03EA372-2BD8-491F-AE41-0DF5A1D7A1B6}" type="presParOf" srcId="{E33B38A2-3DD2-4B5E-84BF-DD35AA9C0504}" destId="{2D2A7173-5CC0-490B-A210-FEA198B2B27A}" srcOrd="5" destOrd="0" presId="urn:microsoft.com/office/officeart/2005/8/layout/cycle6"/>
    <dgm:cxn modelId="{FB12C640-F800-488A-A648-FFB68310E922}" type="presParOf" srcId="{E33B38A2-3DD2-4B5E-84BF-DD35AA9C0504}" destId="{2B43F790-F4D5-44E9-ABA1-680D1BEC421B}" srcOrd="6" destOrd="0" presId="urn:microsoft.com/office/officeart/2005/8/layout/cycle6"/>
    <dgm:cxn modelId="{15426015-2A0B-4EBE-9647-7540BB4EFDD7}" type="presParOf" srcId="{E33B38A2-3DD2-4B5E-84BF-DD35AA9C0504}" destId="{13F52B7F-5847-40F0-A9C3-339C09C303D6}" srcOrd="7" destOrd="0" presId="urn:microsoft.com/office/officeart/2005/8/layout/cycle6"/>
    <dgm:cxn modelId="{8E0E8B09-0FB7-429E-8C8E-2F8B7787D3E3}" type="presParOf" srcId="{E33B38A2-3DD2-4B5E-84BF-DD35AA9C0504}" destId="{CA1DAE43-CA2F-479B-840E-1D6663395E0F}" srcOrd="8" destOrd="0" presId="urn:microsoft.com/office/officeart/2005/8/layout/cycle6"/>
    <dgm:cxn modelId="{7193C9E2-823D-4A99-AA61-074D9E8E0238}" type="presParOf" srcId="{E33B38A2-3DD2-4B5E-84BF-DD35AA9C0504}" destId="{1BF6212D-9AE4-421C-A081-E5CECD4B8647}" srcOrd="9" destOrd="0" presId="urn:microsoft.com/office/officeart/2005/8/layout/cycle6"/>
    <dgm:cxn modelId="{37BB41AF-6965-495E-92E0-ACB8AC25C846}" type="presParOf" srcId="{E33B38A2-3DD2-4B5E-84BF-DD35AA9C0504}" destId="{5E399263-2934-441B-B8D8-FF9AFE527A42}" srcOrd="10" destOrd="0" presId="urn:microsoft.com/office/officeart/2005/8/layout/cycle6"/>
    <dgm:cxn modelId="{8D5B1E1E-2DFF-4D58-9558-EDBB750E8B10}" type="presParOf" srcId="{E33B38A2-3DD2-4B5E-84BF-DD35AA9C0504}" destId="{0209B889-AC3F-412C-BB58-F863F9EE8B48}" srcOrd="11" destOrd="0" presId="urn:microsoft.com/office/officeart/2005/8/layout/cycle6"/>
    <dgm:cxn modelId="{4F724927-4153-4A53-8E69-4AF9BEDE5736}" type="presParOf" srcId="{E33B38A2-3DD2-4B5E-84BF-DD35AA9C0504}" destId="{1C1B59FF-7A2C-4709-98AD-619688C782E4}" srcOrd="12" destOrd="0" presId="urn:microsoft.com/office/officeart/2005/8/layout/cycle6"/>
    <dgm:cxn modelId="{661817B7-2F09-4133-9741-DEE6E264D02B}" type="presParOf" srcId="{E33B38A2-3DD2-4B5E-84BF-DD35AA9C0504}" destId="{C6A581EA-D8ED-4E87-85F3-AE3EDE3EA98A}" srcOrd="13" destOrd="0" presId="urn:microsoft.com/office/officeart/2005/8/layout/cycle6"/>
    <dgm:cxn modelId="{59553270-6769-4C9F-8A3D-1883AABF3C9C}" type="presParOf" srcId="{E33B38A2-3DD2-4B5E-84BF-DD35AA9C0504}" destId="{9954E5CC-EF1A-42E7-829A-E6C17BAEA396}"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617593" y="3828016"/>
            <a:ext cx="6629737" cy="1380321"/>
          </a:xfrm>
        </p:spPr>
        <p:txBody>
          <a:bodyPr anchor="t" anchorCtr="0">
            <a:noAutofit/>
          </a:bodyPr>
          <a:lstStyle>
            <a:lvl1pPr algn="l">
              <a:defRPr sz="40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511292" y="5549703"/>
            <a:ext cx="6736037" cy="633384"/>
          </a:xfrm>
        </p:spPr>
        <p:txBody>
          <a:bodyPr/>
          <a:lstStyle>
            <a:lvl1pPr marL="0" indent="0" algn="l">
              <a:buNone/>
              <a:defRPr sz="2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63504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22D41C-6FD3-4612-83C8-0C39928F8394}" type="slidenum">
              <a:rPr lang="en-US" smtClean="0"/>
              <a:t>‹#›</a:t>
            </a:fld>
            <a:endParaRPr lang="en-US"/>
          </a:p>
        </p:txBody>
      </p:sp>
      <p:sp>
        <p:nvSpPr>
          <p:cNvPr id="6" name="Content Placeholder 2"/>
          <p:cNvSpPr>
            <a:spLocks noGrp="1"/>
          </p:cNvSpPr>
          <p:nvPr>
            <p:ph idx="1"/>
          </p:nvPr>
        </p:nvSpPr>
        <p:spPr>
          <a:xfrm>
            <a:off x="218090" y="906517"/>
            <a:ext cx="11755820" cy="52704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5860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10" name="Picture 2" descr="https://data.openasset.com/15e98f36/4bc431479d456a565001fad9008bde4d/20141224_A10_N4_jpg/20141224_A10_N4_medium.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12" y="0"/>
            <a:ext cx="12188387"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380667" y="1628463"/>
            <a:ext cx="7142845" cy="393713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72368" y="2755694"/>
            <a:ext cx="6559441" cy="1682667"/>
          </a:xfrm>
        </p:spPr>
        <p:txBody>
          <a:bodyPr/>
          <a:lstStyle>
            <a:lvl1pPr algn="ctr">
              <a:defRPr>
                <a:solidFill>
                  <a:srgbClr val="203864"/>
                </a:solidFill>
              </a:defRPr>
            </a:lvl1pPr>
          </a:lstStyle>
          <a:p>
            <a:r>
              <a:rPr lang="en-US" dirty="0"/>
              <a:t>Divider Slide Text</a:t>
            </a:r>
          </a:p>
        </p:txBody>
      </p:sp>
    </p:spTree>
    <p:extLst>
      <p:ext uri="{BB962C8B-B14F-4D97-AF65-F5344CB8AC3E}">
        <p14:creationId xmlns:p14="http://schemas.microsoft.com/office/powerpoint/2010/main" val="76309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Photo with Tex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18090" y="934167"/>
            <a:ext cx="5669280" cy="5253091"/>
          </a:xfrm>
          <a:solidFill>
            <a:srgbClr val="FFFFFF">
              <a:alpha val="80000"/>
            </a:srgbClr>
          </a:solidFill>
          <a:effectLst>
            <a:outerShdw blurRad="292100" dist="38100" dir="2820000" algn="tl" rotWithShape="0">
              <a:prstClr val="black">
                <a:alpha val="39000"/>
              </a:prstClr>
            </a:outerShdw>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218090" y="6340694"/>
            <a:ext cx="622419" cy="365125"/>
          </a:xfrm>
        </p:spPr>
        <p:txBody>
          <a:bodyPr/>
          <a:lstStyle/>
          <a:p>
            <a:fld id="{8122D41C-6FD3-4612-83C8-0C39928F8394}" type="slidenum">
              <a:rPr lang="en-US" smtClean="0"/>
              <a:t>‹#›</a:t>
            </a:fld>
            <a:endParaRPr lang="en-US"/>
          </a:p>
        </p:txBody>
      </p:sp>
    </p:spTree>
    <p:extLst>
      <p:ext uri="{BB962C8B-B14F-4D97-AF65-F5344CB8AC3E}">
        <p14:creationId xmlns:p14="http://schemas.microsoft.com/office/powerpoint/2010/main" val="122754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1"/>
          <p:cNvSpPr>
            <a:spLocks noGrp="1"/>
          </p:cNvSpPr>
          <p:nvPr>
            <p:ph type="title"/>
          </p:nvPr>
        </p:nvSpPr>
        <p:spPr>
          <a:xfrm>
            <a:off x="218090" y="99794"/>
            <a:ext cx="11528608" cy="675398"/>
          </a:xfrm>
        </p:spPr>
        <p:txBody>
          <a:bodyPr/>
          <a:lstStyle/>
          <a:p>
            <a:r>
              <a:rPr lang="en-US"/>
              <a:t>Click to edit Master title style</a:t>
            </a:r>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22D41C-6FD3-4612-83C8-0C39928F8394}" type="slidenum">
              <a:rPr lang="en-US" smtClean="0"/>
              <a:t>‹#›</a:t>
            </a:fld>
            <a:endParaRPr lang="en-US"/>
          </a:p>
        </p:txBody>
      </p:sp>
    </p:spTree>
    <p:extLst>
      <p:ext uri="{BB962C8B-B14F-4D97-AF65-F5344CB8AC3E}">
        <p14:creationId xmlns:p14="http://schemas.microsoft.com/office/powerpoint/2010/main" val="3980480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074" name="Picture 2" descr="https://data.openasset.com/15e98f36/81261fd8796d088aedbb6f44740f3d5f/20140710_A10_jpg/20140710_A10_medium.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59"/>
          <a:stretch/>
        </p:blipFill>
        <p:spPr bwMode="auto">
          <a:xfrm>
            <a:off x="0" y="0"/>
            <a:ext cx="12192000" cy="684371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2524578" y="1278124"/>
            <a:ext cx="7142845" cy="393713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558050" y="1713441"/>
            <a:ext cx="5075900" cy="1676825"/>
          </a:xfrm>
        </p:spPr>
        <p:txBody>
          <a:bodyPr anchor="t" anchorCtr="0">
            <a:noAutofit/>
          </a:bodyPr>
          <a:lstStyle>
            <a:lvl1pPr algn="ctr">
              <a:defRPr sz="4000" b="0">
                <a:solidFill>
                  <a:schemeClr val="tx2">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add Contact Info</a:t>
            </a:r>
          </a:p>
        </p:txBody>
      </p:sp>
      <p:sp>
        <p:nvSpPr>
          <p:cNvPr id="3" name="Text Placeholder 2"/>
          <p:cNvSpPr>
            <a:spLocks noGrp="1"/>
          </p:cNvSpPr>
          <p:nvPr>
            <p:ph type="body" idx="1"/>
          </p:nvPr>
        </p:nvSpPr>
        <p:spPr>
          <a:xfrm>
            <a:off x="3558051" y="3438781"/>
            <a:ext cx="5075899" cy="822532"/>
          </a:xfrm>
        </p:spPr>
        <p:txBody>
          <a:bodyPr/>
          <a:lstStyle>
            <a:lvl1pPr marL="0" indent="0" algn="ctr">
              <a:buNone/>
              <a:defRPr sz="2400">
                <a:solidFill>
                  <a:schemeClr val="tx2">
                    <a:lumMod val="5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3" name="TextBox 12"/>
          <p:cNvSpPr txBox="1"/>
          <p:nvPr userDrawn="1"/>
        </p:nvSpPr>
        <p:spPr>
          <a:xfrm>
            <a:off x="4961207" y="6234115"/>
            <a:ext cx="2269586" cy="253916"/>
          </a:xfrm>
          <a:prstGeom prst="rect">
            <a:avLst/>
          </a:prstGeom>
          <a:noFill/>
        </p:spPr>
        <p:txBody>
          <a:bodyPr wrap="square" rtlCol="0">
            <a:spAutoFit/>
          </a:bodyPr>
          <a:lstStyle/>
          <a:p>
            <a:pPr algn="ctr"/>
            <a:r>
              <a:rPr lang="en-US" sz="1050" dirty="0">
                <a:solidFill>
                  <a:schemeClr val="bg1"/>
                </a:solidFill>
                <a:latin typeface="Open Sans" panose="020B0606030504020204" pitchFamily="34" charset="0"/>
                <a:ea typeface="Open Sans" panose="020B0606030504020204" pitchFamily="34" charset="0"/>
                <a:cs typeface="Open Sans" panose="020B0606030504020204" pitchFamily="34" charset="0"/>
              </a:rPr>
              <a:t>Engineers | Scientists | Planners</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61751" y="5728151"/>
            <a:ext cx="2068498" cy="505964"/>
          </a:xfrm>
          <a:prstGeom prst="rect">
            <a:avLst/>
          </a:prstGeom>
        </p:spPr>
      </p:pic>
    </p:spTree>
    <p:extLst>
      <p:ext uri="{BB962C8B-B14F-4D97-AF65-F5344CB8AC3E}">
        <p14:creationId xmlns:p14="http://schemas.microsoft.com/office/powerpoint/2010/main" val="2946947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8090" y="165539"/>
            <a:ext cx="11755820" cy="54390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218090" y="867103"/>
            <a:ext cx="11755820" cy="53098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18090" y="6337997"/>
            <a:ext cx="4114800" cy="365125"/>
          </a:xfrm>
          <a:prstGeom prst="rect">
            <a:avLst/>
          </a:prstGeom>
        </p:spPr>
        <p:txBody>
          <a:bodyPr vert="horz" lIns="91440" tIns="45720" rIns="91440" bIns="45720" rtlCol="0" anchor="ctr"/>
          <a:lstStyle>
            <a:lvl1pPr algn="l">
              <a:defRPr sz="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dirty="0"/>
          </a:p>
        </p:txBody>
      </p:sp>
      <p:sp>
        <p:nvSpPr>
          <p:cNvPr id="6" name="Slide Number Placeholder 5"/>
          <p:cNvSpPr>
            <a:spLocks noGrp="1"/>
          </p:cNvSpPr>
          <p:nvPr>
            <p:ph type="sldNum" sz="quarter" idx="4"/>
          </p:nvPr>
        </p:nvSpPr>
        <p:spPr>
          <a:xfrm>
            <a:off x="11388436" y="6334618"/>
            <a:ext cx="585474" cy="365125"/>
          </a:xfrm>
          <a:prstGeom prst="rect">
            <a:avLst/>
          </a:prstGeom>
        </p:spPr>
        <p:txBody>
          <a:bodyPr vert="horz" lIns="91440" tIns="45720" rIns="91440" bIns="45720" rtlCol="0" anchor="ctr"/>
          <a:lstStyle>
            <a:lvl1pPr algn="r">
              <a:defRPr sz="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8122D41C-6FD3-4612-83C8-0C39928F8394}" type="slidenum">
              <a:rPr lang="en-US" smtClean="0"/>
              <a:pPr/>
              <a:t>‹#›</a:t>
            </a:fld>
            <a:endParaRPr lang="en-US" dirty="0"/>
          </a:p>
        </p:txBody>
      </p:sp>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044040" y="6334618"/>
            <a:ext cx="1505869" cy="399203"/>
          </a:xfrm>
          <a:prstGeom prst="rect">
            <a:avLst/>
          </a:prstGeom>
        </p:spPr>
      </p:pic>
    </p:spTree>
    <p:extLst>
      <p:ext uri="{BB962C8B-B14F-4D97-AF65-F5344CB8AC3E}">
        <p14:creationId xmlns:p14="http://schemas.microsoft.com/office/powerpoint/2010/main" val="67650178"/>
      </p:ext>
    </p:extLst>
  </p:cSld>
  <p:clrMap bg1="lt1" tx1="dk1" bg2="lt2" tx2="dk2" accent1="accent1" accent2="accent2" accent3="accent3" accent4="accent4" accent5="accent5" accent6="accent6" hlink="hlink" folHlink="folHlink"/>
  <p:sldLayoutIdLst>
    <p:sldLayoutId id="2147483651" r:id="rId1"/>
    <p:sldLayoutId id="2147483654" r:id="rId2"/>
    <p:sldLayoutId id="2147483656" r:id="rId3"/>
    <p:sldLayoutId id="2147483652" r:id="rId4"/>
    <p:sldLayoutId id="2147483655" r:id="rId5"/>
    <p:sldLayoutId id="2147483657"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sz="3600" kern="1200">
          <a:solidFill>
            <a:srgbClr val="203864"/>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100000"/>
        </a:lnSpc>
        <a:spcBef>
          <a:spcPts val="1000"/>
        </a:spcBef>
        <a:spcAft>
          <a:spcPts val="600"/>
        </a:spcAft>
        <a:buClr>
          <a:srgbClr val="006699"/>
        </a:buClr>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00000"/>
        </a:lnSpc>
        <a:spcBef>
          <a:spcPts val="500"/>
        </a:spcBef>
        <a:spcAft>
          <a:spcPts val="600"/>
        </a:spcAft>
        <a:buClr>
          <a:srgbClr val="006699"/>
        </a:buClr>
        <a:buFont typeface="Open Sans" panose="020B0606030504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00000"/>
        </a:lnSpc>
        <a:spcBef>
          <a:spcPts val="500"/>
        </a:spcBef>
        <a:spcAft>
          <a:spcPts val="600"/>
        </a:spcAft>
        <a:buClr>
          <a:srgbClr val="006699"/>
        </a:buClr>
        <a:buFont typeface="Arial" panose="020B0604020202020204" pitchFamily="34" charset="0"/>
        <a:buChar char="•"/>
        <a:defRPr sz="2000" i="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00000"/>
        </a:lnSpc>
        <a:spcBef>
          <a:spcPts val="500"/>
        </a:spcBef>
        <a:spcAft>
          <a:spcPts val="600"/>
        </a:spcAft>
        <a:buClr>
          <a:srgbClr val="006699"/>
        </a:buClr>
        <a:buFont typeface="Open Sans" panose="020B0606030504020204" pitchFamily="34" charset="0"/>
        <a:buChar char="−"/>
        <a:defRPr sz="180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00000"/>
        </a:lnSpc>
        <a:spcBef>
          <a:spcPts val="500"/>
        </a:spcBef>
        <a:spcAft>
          <a:spcPts val="600"/>
        </a:spcAft>
        <a:buClr>
          <a:srgbClr val="006699"/>
        </a:buClr>
        <a:buFont typeface="Courier New" panose="02070309020205020404" pitchFamily="49" charset="0"/>
        <a:buChar char="o"/>
        <a:defRPr sz="1800" i="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diagramLayout" Target="../diagrams/layout1.xml"/><Relationship Id="rId7" Type="http://schemas.openxmlformats.org/officeDocument/2006/relationships/image" Target="../media/image2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30.sv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Jason.Steiding@mwtribe-nsn.gov" TargetMode="External"/><Relationship Id="rId2" Type="http://schemas.openxmlformats.org/officeDocument/2006/relationships/hyperlink" Target="mailto:afisher@mashpeema.gov" TargetMode="External"/><Relationship Id="rId1" Type="http://schemas.openxmlformats.org/officeDocument/2006/relationships/slideLayout" Target="../slideLayouts/slideLayout2.xml"/><Relationship Id="rId5" Type="http://schemas.openxmlformats.org/officeDocument/2006/relationships/hyperlink" Target="mailto:dmas@fando.com" TargetMode="External"/><Relationship Id="rId4" Type="http://schemas.openxmlformats.org/officeDocument/2006/relationships/hyperlink" Target="mailto:chris@mashpeetv.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322A0D1D-D16D-404B-8495-673DD9D6BBB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602" y="-1316208"/>
            <a:ext cx="4332729" cy="1059805"/>
          </a:xfrm>
          <a:prstGeom prst="rect">
            <a:avLst/>
          </a:prstGeom>
        </p:spPr>
      </p:pic>
      <p:sp>
        <p:nvSpPr>
          <p:cNvPr id="6" name="Rectangle 5"/>
          <p:cNvSpPr/>
          <p:nvPr/>
        </p:nvSpPr>
        <p:spPr>
          <a:xfrm>
            <a:off x="380667" y="1628463"/>
            <a:ext cx="7142845" cy="393713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574051" y="1759098"/>
            <a:ext cx="6629737" cy="2219834"/>
          </a:xfrm>
        </p:spPr>
        <p:txBody>
          <a:bodyPr/>
          <a:lstStyle/>
          <a:p>
            <a:r>
              <a:rPr lang="en-US" sz="3200" dirty="0">
                <a:solidFill>
                  <a:srgbClr val="006699"/>
                </a:solidFill>
                <a:latin typeface="Open Sans" panose="020B0606030504020204" pitchFamily="34" charset="0"/>
                <a:ea typeface="Open Sans" panose="020B0606030504020204" pitchFamily="34" charset="0"/>
                <a:cs typeface="Open Sans" panose="020B0606030504020204" pitchFamily="34" charset="0"/>
              </a:rPr>
              <a:t>Watershed</a:t>
            </a:r>
            <a:r>
              <a:rPr lang="en-US" sz="3200" dirty="0">
                <a:solidFill>
                  <a:srgbClr val="006699"/>
                </a:solidFill>
              </a:rPr>
              <a:t>-based Solutions to Increase Resilience to Harmful Algal Blooms in Santuit Pond in a Warmer and Wetter Climate</a:t>
            </a:r>
            <a:endParaRPr lang="en-US" sz="3200" dirty="0">
              <a:solidFill>
                <a:srgbClr val="00669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 Placeholder 4"/>
          <p:cNvSpPr>
            <a:spLocks noGrp="1"/>
          </p:cNvSpPr>
          <p:nvPr>
            <p:ph type="body" idx="1"/>
          </p:nvPr>
        </p:nvSpPr>
        <p:spPr>
          <a:xfrm>
            <a:off x="574051" y="4147746"/>
            <a:ext cx="6736037" cy="802199"/>
          </a:xfrm>
        </p:spPr>
        <p:txBody>
          <a:bodyPr>
            <a:normAutofit lnSpcReduction="10000"/>
          </a:bodyPr>
          <a:lstStyle/>
          <a:p>
            <a:pPr>
              <a:lnSpc>
                <a:spcPct val="120000"/>
              </a:lnSpc>
              <a:spcBef>
                <a:spcPts val="0"/>
              </a:spcBef>
              <a:spcAft>
                <a:spcPts val="0"/>
              </a:spcAft>
            </a:pPr>
            <a:r>
              <a:rPr lang="en-US" sz="1900" dirty="0"/>
              <a:t>MVP Action Grant</a:t>
            </a:r>
          </a:p>
          <a:p>
            <a:pPr>
              <a:lnSpc>
                <a:spcPct val="120000"/>
              </a:lnSpc>
              <a:spcBef>
                <a:spcPts val="0"/>
              </a:spcBef>
              <a:spcAft>
                <a:spcPts val="0"/>
              </a:spcAft>
            </a:pPr>
            <a:r>
              <a:rPr lang="en-US" sz="2200" b="1" dirty="0"/>
              <a:t>Core Team Project Initiation Meeting</a:t>
            </a:r>
            <a:endParaRPr lang="en-US" sz="2600" b="1" dirty="0"/>
          </a:p>
        </p:txBody>
      </p:sp>
      <p:sp>
        <p:nvSpPr>
          <p:cNvPr id="2" name="TextBox 1"/>
          <p:cNvSpPr txBox="1"/>
          <p:nvPr/>
        </p:nvSpPr>
        <p:spPr>
          <a:xfrm>
            <a:off x="574051" y="4949946"/>
            <a:ext cx="2676312" cy="338554"/>
          </a:xfrm>
          <a:prstGeom prst="rect">
            <a:avLst/>
          </a:prstGeom>
          <a:noFill/>
        </p:spPr>
        <p:txBody>
          <a:bodyPr wrap="square" rtlCol="0">
            <a:spAutoFit/>
          </a:bodyPr>
          <a:lstStyle/>
          <a:p>
            <a:r>
              <a:rPr lang="en-US" sz="1600" b="1" dirty="0">
                <a:solidFill>
                  <a:srgbClr val="006699"/>
                </a:solidFill>
                <a:latin typeface="Open Sans" panose="020B0606030504020204" pitchFamily="34" charset="0"/>
                <a:ea typeface="Open Sans" panose="020B0606030504020204" pitchFamily="34" charset="0"/>
                <a:cs typeface="Open Sans" panose="020B0606030504020204" pitchFamily="34" charset="0"/>
              </a:rPr>
              <a:t>September 28, 2021</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0602" y="273500"/>
            <a:ext cx="3140567" cy="769846"/>
          </a:xfrm>
          <a:prstGeom prst="rect">
            <a:avLst/>
          </a:prstGeom>
        </p:spPr>
      </p:pic>
      <p:pic>
        <p:nvPicPr>
          <p:cNvPr id="1026" name="Picture 2" descr="Seal of the Town of Mashpee">
            <a:extLst>
              <a:ext uri="{FF2B5EF4-FFF2-40B4-BE49-F238E27FC236}">
                <a16:creationId xmlns:a16="http://schemas.microsoft.com/office/drawing/2014/main" xmlns="" id="{D3DF5115-B025-4543-97D3-D1CE169219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4188" y="3978932"/>
            <a:ext cx="14859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ilientMA MVP Logo">
            <a:extLst>
              <a:ext uri="{FF2B5EF4-FFF2-40B4-BE49-F238E27FC236}">
                <a16:creationId xmlns:a16="http://schemas.microsoft.com/office/drawing/2014/main" xmlns="" id="{97DBF1F3-6DB5-429B-8064-836BAB2A19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75029" y="5288500"/>
            <a:ext cx="2381250" cy="115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920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8DC78C-DA2A-482A-B85A-A334E62D36CD}"/>
              </a:ext>
            </a:extLst>
          </p:cNvPr>
          <p:cNvSpPr>
            <a:spLocks noGrp="1"/>
          </p:cNvSpPr>
          <p:nvPr>
            <p:ph type="title"/>
          </p:nvPr>
        </p:nvSpPr>
        <p:spPr/>
        <p:txBody>
          <a:bodyPr/>
          <a:lstStyle/>
          <a:p>
            <a:r>
              <a:rPr lang="en-US" dirty="0">
                <a:solidFill>
                  <a:srgbClr val="006699"/>
                </a:solidFill>
              </a:rPr>
              <a:t>Residential LID Practices</a:t>
            </a:r>
          </a:p>
        </p:txBody>
      </p:sp>
      <p:sp>
        <p:nvSpPr>
          <p:cNvPr id="3" name="Content Placeholder 2">
            <a:extLst>
              <a:ext uri="{FF2B5EF4-FFF2-40B4-BE49-F238E27FC236}">
                <a16:creationId xmlns:a16="http://schemas.microsoft.com/office/drawing/2014/main" xmlns="" id="{8CC01333-3A9E-442D-828F-35C9462E8695}"/>
              </a:ext>
            </a:extLst>
          </p:cNvPr>
          <p:cNvSpPr>
            <a:spLocks noGrp="1"/>
          </p:cNvSpPr>
          <p:nvPr>
            <p:ph idx="1"/>
          </p:nvPr>
        </p:nvSpPr>
        <p:spPr>
          <a:xfrm>
            <a:off x="218091" y="906517"/>
            <a:ext cx="3682105" cy="5270446"/>
          </a:xfrm>
        </p:spPr>
        <p:txBody>
          <a:bodyPr>
            <a:normAutofit/>
          </a:bodyPr>
          <a:lstStyle/>
          <a:p>
            <a:r>
              <a:rPr lang="en-US" sz="2400" dirty="0"/>
              <a:t>Disconnect driveways and roofs</a:t>
            </a:r>
          </a:p>
          <a:p>
            <a:r>
              <a:rPr lang="en-US" sz="2400" dirty="0"/>
              <a:t>Redirect stormwater to lawns, dry wells, rain barrels, or rain gardens</a:t>
            </a:r>
          </a:p>
          <a:p>
            <a:r>
              <a:rPr lang="en-US" sz="2400" dirty="0"/>
              <a:t>Maintain natural buffers</a:t>
            </a:r>
          </a:p>
          <a:p>
            <a:r>
              <a:rPr lang="en-US" sz="2400" dirty="0"/>
              <a:t>Reduce lawn size, water usage, and fertilizer</a:t>
            </a:r>
          </a:p>
          <a:p>
            <a:endParaRPr lang="en-US" dirty="0"/>
          </a:p>
        </p:txBody>
      </p:sp>
      <p:pic>
        <p:nvPicPr>
          <p:cNvPr id="5" name="Picture 4">
            <a:extLst>
              <a:ext uri="{FF2B5EF4-FFF2-40B4-BE49-F238E27FC236}">
                <a16:creationId xmlns:a16="http://schemas.microsoft.com/office/drawing/2014/main" xmlns="" id="{D4BF88C4-A199-4AD3-8027-F4AB1E8EBC13}"/>
              </a:ext>
            </a:extLst>
          </p:cNvPr>
          <p:cNvPicPr>
            <a:picLocks noChangeAspect="1"/>
          </p:cNvPicPr>
          <p:nvPr/>
        </p:nvPicPr>
        <p:blipFill>
          <a:blip r:embed="rId2"/>
          <a:stretch>
            <a:fillRect/>
          </a:stretch>
        </p:blipFill>
        <p:spPr>
          <a:xfrm>
            <a:off x="4706791" y="935198"/>
            <a:ext cx="5567843" cy="3396343"/>
          </a:xfrm>
          <a:prstGeom prst="rect">
            <a:avLst/>
          </a:prstGeom>
        </p:spPr>
      </p:pic>
      <p:pic>
        <p:nvPicPr>
          <p:cNvPr id="6" name="Picture 5" descr="Planting a rain garden">
            <a:extLst>
              <a:ext uri="{FF2B5EF4-FFF2-40B4-BE49-F238E27FC236}">
                <a16:creationId xmlns:a16="http://schemas.microsoft.com/office/drawing/2014/main" xmlns="" id="{D60373AF-C17D-4E88-9FEB-FA42331A23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9860" y="4557291"/>
            <a:ext cx="3249402" cy="2154986"/>
          </a:xfrm>
          <a:prstGeom prst="rect">
            <a:avLst/>
          </a:prstGeom>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66768A4C-BDD3-4BA8-8710-6498261FD14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4529099"/>
            <a:ext cx="3878381" cy="2211370"/>
          </a:xfrm>
          <a:prstGeom prst="rect">
            <a:avLst/>
          </a:prstGeom>
          <a:effectLst/>
        </p:spPr>
      </p:pic>
    </p:spTree>
    <p:extLst>
      <p:ext uri="{BB962C8B-B14F-4D97-AF65-F5344CB8AC3E}">
        <p14:creationId xmlns:p14="http://schemas.microsoft.com/office/powerpoint/2010/main" val="3525637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xmlns="" id="{474D5569-9174-417E-95CD-CA94C13A605D}"/>
              </a:ext>
            </a:extLst>
          </p:cNvPr>
          <p:cNvSpPr/>
          <p:nvPr/>
        </p:nvSpPr>
        <p:spPr>
          <a:xfrm>
            <a:off x="3852909" y="1482571"/>
            <a:ext cx="4536489" cy="44689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5794D92-003D-4312-B694-D02691C2A330}"/>
              </a:ext>
            </a:extLst>
          </p:cNvPr>
          <p:cNvSpPr>
            <a:spLocks noGrp="1"/>
          </p:cNvSpPr>
          <p:nvPr>
            <p:ph type="title"/>
          </p:nvPr>
        </p:nvSpPr>
        <p:spPr/>
        <p:txBody>
          <a:bodyPr/>
          <a:lstStyle/>
          <a:p>
            <a:r>
              <a:rPr lang="en-US" dirty="0">
                <a:solidFill>
                  <a:srgbClr val="006699"/>
                </a:solidFill>
              </a:rPr>
              <a:t>Elements of the Project</a:t>
            </a:r>
          </a:p>
        </p:txBody>
      </p:sp>
      <p:graphicFrame>
        <p:nvGraphicFramePr>
          <p:cNvPr id="4" name="Content Placeholder 3">
            <a:extLst>
              <a:ext uri="{FF2B5EF4-FFF2-40B4-BE49-F238E27FC236}">
                <a16:creationId xmlns:a16="http://schemas.microsoft.com/office/drawing/2014/main" xmlns="" id="{3EF02664-12C3-4401-B164-571C74FAB650}"/>
              </a:ext>
            </a:extLst>
          </p:cNvPr>
          <p:cNvGraphicFramePr>
            <a:graphicFrameLocks noGrp="1"/>
          </p:cNvGraphicFramePr>
          <p:nvPr>
            <p:ph idx="1"/>
            <p:extLst>
              <p:ext uri="{D42A27DB-BD31-4B8C-83A1-F6EECF244321}">
                <p14:modId xmlns:p14="http://schemas.microsoft.com/office/powerpoint/2010/main" val="979469239"/>
              </p:ext>
            </p:extLst>
          </p:nvPr>
        </p:nvGraphicFramePr>
        <p:xfrm>
          <a:off x="217488" y="906463"/>
          <a:ext cx="11757025" cy="5270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xmlns="" id="{F6C7D4C8-C9CF-4A9E-BD24-674CA4CEBC17}"/>
              </a:ext>
            </a:extLst>
          </p:cNvPr>
          <p:cNvSpPr txBox="1"/>
          <p:nvPr/>
        </p:nvSpPr>
        <p:spPr>
          <a:xfrm>
            <a:off x="4889197" y="2698287"/>
            <a:ext cx="2497479" cy="923330"/>
          </a:xfrm>
          <a:prstGeom prst="rect">
            <a:avLst/>
          </a:prstGeom>
          <a:noFill/>
        </p:spPr>
        <p:txBody>
          <a:bodyPr wrap="none" rtlCol="0">
            <a:spAutoFit/>
          </a:bodyPr>
          <a:lstStyle/>
          <a:p>
            <a:pPr algn="ctr"/>
            <a:r>
              <a:rPr lang="en-US" dirty="0"/>
              <a:t>Public Involvement </a:t>
            </a:r>
          </a:p>
          <a:p>
            <a:pPr algn="ctr"/>
            <a:r>
              <a:rPr lang="en-US" dirty="0"/>
              <a:t>and </a:t>
            </a:r>
          </a:p>
          <a:p>
            <a:pPr algn="ctr"/>
            <a:r>
              <a:rPr lang="en-US" dirty="0"/>
              <a:t>Community Engagement</a:t>
            </a:r>
          </a:p>
        </p:txBody>
      </p:sp>
      <p:sp>
        <p:nvSpPr>
          <p:cNvPr id="7" name="TextBox 6">
            <a:extLst>
              <a:ext uri="{FF2B5EF4-FFF2-40B4-BE49-F238E27FC236}">
                <a16:creationId xmlns:a16="http://schemas.microsoft.com/office/drawing/2014/main" xmlns="" id="{0FFDF18B-6927-4483-A485-29A7296D9DB0}"/>
              </a:ext>
            </a:extLst>
          </p:cNvPr>
          <p:cNvSpPr txBox="1"/>
          <p:nvPr/>
        </p:nvSpPr>
        <p:spPr>
          <a:xfrm>
            <a:off x="7039992" y="759296"/>
            <a:ext cx="2374111" cy="1446550"/>
          </a:xfrm>
          <a:prstGeom prst="rect">
            <a:avLst/>
          </a:prstGeom>
          <a:noFill/>
        </p:spPr>
        <p:txBody>
          <a:bodyPr wrap="none" rtlCol="0">
            <a:spAutoFit/>
          </a:bodyPr>
          <a:lstStyle/>
          <a:p>
            <a:pPr marL="91440" indent="-285750">
              <a:buFont typeface="Arial" panose="020B0604020202020204" pitchFamily="34" charset="0"/>
              <a:buChar char="•"/>
            </a:pPr>
            <a:r>
              <a:rPr lang="en-US" sz="1400" dirty="0"/>
              <a:t>Resource Mapping</a:t>
            </a:r>
          </a:p>
          <a:p>
            <a:pPr marL="91440" indent="-285750">
              <a:buFont typeface="Arial" panose="020B0604020202020204" pitchFamily="34" charset="0"/>
              <a:buChar char="•"/>
            </a:pPr>
            <a:r>
              <a:rPr lang="en-US" sz="1400" dirty="0"/>
              <a:t>2010 Diagnostic Study</a:t>
            </a:r>
          </a:p>
          <a:p>
            <a:pPr marL="91440" indent="-285750">
              <a:buFont typeface="Arial" panose="020B0604020202020204" pitchFamily="34" charset="0"/>
              <a:buChar char="•"/>
            </a:pPr>
            <a:r>
              <a:rPr lang="en-US" sz="1400" dirty="0"/>
              <a:t>Monitoring data</a:t>
            </a:r>
          </a:p>
          <a:p>
            <a:pPr marL="91440" indent="-285750">
              <a:buFont typeface="Arial" panose="020B0604020202020204" pitchFamily="34" charset="0"/>
              <a:buChar char="•"/>
            </a:pPr>
            <a:r>
              <a:rPr lang="en-US" sz="1400" dirty="0"/>
              <a:t>Known/suspected sources</a:t>
            </a:r>
          </a:p>
          <a:p>
            <a:pPr marL="9144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dirty="0"/>
          </a:p>
        </p:txBody>
      </p:sp>
      <p:sp>
        <p:nvSpPr>
          <p:cNvPr id="8" name="TextBox 7">
            <a:extLst>
              <a:ext uri="{FF2B5EF4-FFF2-40B4-BE49-F238E27FC236}">
                <a16:creationId xmlns:a16="http://schemas.microsoft.com/office/drawing/2014/main" xmlns="" id="{F2E4DDEF-553D-46CF-B40B-6C3E10C9FB38}"/>
              </a:ext>
            </a:extLst>
          </p:cNvPr>
          <p:cNvSpPr txBox="1"/>
          <p:nvPr/>
        </p:nvSpPr>
        <p:spPr>
          <a:xfrm>
            <a:off x="9130017" y="2689934"/>
            <a:ext cx="1676998" cy="523220"/>
          </a:xfrm>
          <a:prstGeom prst="rect">
            <a:avLst/>
          </a:prstGeom>
          <a:noFill/>
        </p:spPr>
        <p:txBody>
          <a:bodyPr wrap="none" rtlCol="0">
            <a:spAutoFit/>
          </a:bodyPr>
          <a:lstStyle/>
          <a:p>
            <a:pPr marL="285750" indent="-285750">
              <a:buFont typeface="Arial" panose="020B0604020202020204" pitchFamily="34" charset="0"/>
              <a:buChar char="•"/>
            </a:pPr>
            <a:r>
              <a:rPr lang="en-US" sz="1400" dirty="0"/>
              <a:t>Summarize data</a:t>
            </a:r>
          </a:p>
          <a:p>
            <a:pPr marL="285750" indent="-285750">
              <a:buFont typeface="Arial" panose="020B0604020202020204" pitchFamily="34" charset="0"/>
              <a:buChar char="•"/>
            </a:pPr>
            <a:r>
              <a:rPr lang="en-US" sz="1400" dirty="0"/>
              <a:t>Field inventories</a:t>
            </a:r>
          </a:p>
        </p:txBody>
      </p:sp>
      <p:sp>
        <p:nvSpPr>
          <p:cNvPr id="9" name="TextBox 8">
            <a:extLst>
              <a:ext uri="{FF2B5EF4-FFF2-40B4-BE49-F238E27FC236}">
                <a16:creationId xmlns:a16="http://schemas.microsoft.com/office/drawing/2014/main" xmlns="" id="{63CAA53A-ADD3-4A5F-BC8B-2D4433BFA675}"/>
              </a:ext>
            </a:extLst>
          </p:cNvPr>
          <p:cNvSpPr txBox="1"/>
          <p:nvPr/>
        </p:nvSpPr>
        <p:spPr>
          <a:xfrm>
            <a:off x="8389398" y="4936528"/>
            <a:ext cx="2936188" cy="1169551"/>
          </a:xfrm>
          <a:prstGeom prst="rect">
            <a:avLst/>
          </a:prstGeom>
          <a:noFill/>
        </p:spPr>
        <p:txBody>
          <a:bodyPr wrap="none" rtlCol="0">
            <a:spAutoFit/>
          </a:bodyPr>
          <a:lstStyle/>
          <a:p>
            <a:pPr marL="171450" indent="-171450">
              <a:buFont typeface="Arial" panose="020B0604020202020204" pitchFamily="34" charset="0"/>
              <a:buChar char="•"/>
            </a:pPr>
            <a:r>
              <a:rPr lang="en-US" sz="1400" dirty="0"/>
              <a:t>Conceptual designs for 5 sites</a:t>
            </a:r>
          </a:p>
          <a:p>
            <a:pPr marL="171450" indent="-171450">
              <a:buFont typeface="Arial" panose="020B0604020202020204" pitchFamily="34" charset="0"/>
              <a:buChar char="•"/>
            </a:pPr>
            <a:r>
              <a:rPr lang="en-US" sz="1400" dirty="0"/>
              <a:t>Size for future precipitation</a:t>
            </a:r>
          </a:p>
          <a:p>
            <a:pPr marL="171450" indent="-171450">
              <a:buFont typeface="Arial" panose="020B0604020202020204" pitchFamily="34" charset="0"/>
              <a:buChar char="•"/>
            </a:pPr>
            <a:r>
              <a:rPr lang="en-US" sz="1400" dirty="0"/>
              <a:t>Estimates of pollutant removal</a:t>
            </a:r>
          </a:p>
          <a:p>
            <a:pPr marL="171450" indent="-171450">
              <a:buFont typeface="Arial" panose="020B0604020202020204" pitchFamily="34" charset="0"/>
              <a:buChar char="•"/>
            </a:pPr>
            <a:r>
              <a:rPr lang="en-US" sz="1400" dirty="0"/>
              <a:t>Estimates of cost</a:t>
            </a:r>
          </a:p>
          <a:p>
            <a:pPr marL="171450" indent="-171450">
              <a:buFont typeface="Arial" panose="020B0604020202020204" pitchFamily="34" charset="0"/>
              <a:buChar char="•"/>
            </a:pPr>
            <a:r>
              <a:rPr lang="en-US" sz="1400" dirty="0"/>
              <a:t>Carry one (1) concept to permitting</a:t>
            </a:r>
          </a:p>
        </p:txBody>
      </p:sp>
      <p:sp>
        <p:nvSpPr>
          <p:cNvPr id="10" name="TextBox 9">
            <a:extLst>
              <a:ext uri="{FF2B5EF4-FFF2-40B4-BE49-F238E27FC236}">
                <a16:creationId xmlns:a16="http://schemas.microsoft.com/office/drawing/2014/main" xmlns="" id="{55574D92-6644-4F7C-9B0A-D6E4EF6AD76F}"/>
              </a:ext>
            </a:extLst>
          </p:cNvPr>
          <p:cNvSpPr txBox="1"/>
          <p:nvPr/>
        </p:nvSpPr>
        <p:spPr>
          <a:xfrm>
            <a:off x="1162621" y="4997430"/>
            <a:ext cx="2690288" cy="954107"/>
          </a:xfrm>
          <a:prstGeom prst="rect">
            <a:avLst/>
          </a:prstGeom>
          <a:noFill/>
        </p:spPr>
        <p:txBody>
          <a:bodyPr wrap="none" rtlCol="0">
            <a:spAutoFit/>
          </a:bodyPr>
          <a:lstStyle/>
          <a:p>
            <a:pPr marL="285750" indent="-285750">
              <a:buFont typeface="Arial" panose="020B0604020202020204" pitchFamily="34" charset="0"/>
              <a:buChar char="•"/>
            </a:pPr>
            <a:r>
              <a:rPr lang="en-US" sz="1400" dirty="0"/>
              <a:t>Outreach materials</a:t>
            </a:r>
          </a:p>
          <a:p>
            <a:pPr marL="285750" indent="-285750">
              <a:buFont typeface="Arial" panose="020B0604020202020204" pitchFamily="34" charset="0"/>
              <a:buChar char="•"/>
            </a:pPr>
            <a:r>
              <a:rPr lang="en-US" sz="1400" dirty="0"/>
              <a:t>Low impact development</a:t>
            </a:r>
          </a:p>
          <a:p>
            <a:pPr marL="285750" indent="-285750">
              <a:buFont typeface="Arial" panose="020B0604020202020204" pitchFamily="34" charset="0"/>
              <a:buChar char="•"/>
            </a:pPr>
            <a:r>
              <a:rPr lang="en-US" sz="1400" dirty="0"/>
              <a:t>Lawn care</a:t>
            </a:r>
          </a:p>
          <a:p>
            <a:pPr marL="285750" indent="-285750">
              <a:buFont typeface="Arial" panose="020B0604020202020204" pitchFamily="34" charset="0"/>
              <a:buChar char="•"/>
            </a:pPr>
            <a:r>
              <a:rPr lang="en-US" sz="1400" dirty="0"/>
              <a:t>Non-structural source controls</a:t>
            </a:r>
          </a:p>
        </p:txBody>
      </p:sp>
      <p:sp>
        <p:nvSpPr>
          <p:cNvPr id="11" name="TextBox 10">
            <a:extLst>
              <a:ext uri="{FF2B5EF4-FFF2-40B4-BE49-F238E27FC236}">
                <a16:creationId xmlns:a16="http://schemas.microsoft.com/office/drawing/2014/main" xmlns="" id="{C587E9CB-FB2A-4D95-A8AD-A32A0CA607E1}"/>
              </a:ext>
            </a:extLst>
          </p:cNvPr>
          <p:cNvSpPr txBox="1"/>
          <p:nvPr/>
        </p:nvSpPr>
        <p:spPr>
          <a:xfrm>
            <a:off x="1244712" y="2620466"/>
            <a:ext cx="1693797" cy="954107"/>
          </a:xfrm>
          <a:prstGeom prst="rect">
            <a:avLst/>
          </a:prstGeom>
          <a:noFill/>
        </p:spPr>
        <p:txBody>
          <a:bodyPr wrap="none" rtlCol="0">
            <a:spAutoFit/>
          </a:bodyPr>
          <a:lstStyle/>
          <a:p>
            <a:pPr marL="285750" indent="-285750">
              <a:buFont typeface="Arial" panose="020B0604020202020204" pitchFamily="34" charset="0"/>
              <a:buChar char="•"/>
            </a:pPr>
            <a:r>
              <a:rPr lang="en-US" sz="1400" dirty="0"/>
              <a:t>Nitrogen Control</a:t>
            </a:r>
          </a:p>
          <a:p>
            <a:pPr marL="285750" indent="-285750">
              <a:buFont typeface="Arial" panose="020B0604020202020204" pitchFamily="34" charset="0"/>
              <a:buChar char="•"/>
            </a:pPr>
            <a:r>
              <a:rPr lang="en-US" sz="1400" dirty="0"/>
              <a:t>Wetlands</a:t>
            </a:r>
          </a:p>
          <a:p>
            <a:pPr marL="285750" indent="-285750">
              <a:buFont typeface="Arial" panose="020B0604020202020204" pitchFamily="34" charset="0"/>
              <a:buChar char="•"/>
            </a:pPr>
            <a:r>
              <a:rPr lang="en-US" sz="1400" dirty="0"/>
              <a:t>Stormwater</a:t>
            </a:r>
          </a:p>
          <a:p>
            <a:pPr marL="285750" indent="-285750">
              <a:buFont typeface="Arial" panose="020B0604020202020204" pitchFamily="34" charset="0"/>
              <a:buChar char="•"/>
            </a:pPr>
            <a:r>
              <a:rPr lang="en-US" sz="1400" dirty="0"/>
              <a:t>Zoning</a:t>
            </a:r>
          </a:p>
        </p:txBody>
      </p:sp>
      <p:sp>
        <p:nvSpPr>
          <p:cNvPr id="12" name="TextBox 11">
            <a:extLst>
              <a:ext uri="{FF2B5EF4-FFF2-40B4-BE49-F238E27FC236}">
                <a16:creationId xmlns:a16="http://schemas.microsoft.com/office/drawing/2014/main" xmlns="" id="{464C2C43-1E4D-4F84-963C-9B055DFC947F}"/>
              </a:ext>
            </a:extLst>
          </p:cNvPr>
          <p:cNvSpPr txBox="1"/>
          <p:nvPr/>
        </p:nvSpPr>
        <p:spPr>
          <a:xfrm>
            <a:off x="4627722" y="3698048"/>
            <a:ext cx="3341299" cy="954107"/>
          </a:xfrm>
          <a:prstGeom prst="rect">
            <a:avLst/>
          </a:prstGeom>
          <a:noFill/>
        </p:spPr>
        <p:txBody>
          <a:bodyPr wrap="none" rtlCol="0">
            <a:spAutoFit/>
          </a:bodyPr>
          <a:lstStyle/>
          <a:p>
            <a:pPr marL="285750" indent="-285750">
              <a:buFont typeface="Arial" panose="020B0604020202020204" pitchFamily="34" charset="0"/>
              <a:buChar char="•"/>
            </a:pPr>
            <a:r>
              <a:rPr lang="en-US" sz="1400" dirty="0"/>
              <a:t>Resilience Trail Signage</a:t>
            </a:r>
          </a:p>
          <a:p>
            <a:pPr marL="285750" indent="-285750">
              <a:buFont typeface="Arial" panose="020B0604020202020204" pitchFamily="34" charset="0"/>
              <a:buChar char="•"/>
            </a:pPr>
            <a:r>
              <a:rPr lang="en-US" sz="1400" dirty="0"/>
              <a:t>Mashpee TV – documentary and PSAs</a:t>
            </a:r>
          </a:p>
          <a:p>
            <a:pPr marL="285750" indent="-285750">
              <a:buFont typeface="Arial" panose="020B0604020202020204" pitchFamily="34" charset="0"/>
              <a:buChar char="•"/>
            </a:pPr>
            <a:r>
              <a:rPr lang="en-US" sz="1400" dirty="0"/>
              <a:t>Digital Media – </a:t>
            </a:r>
            <a:r>
              <a:rPr lang="en-US" sz="1400" dirty="0" err="1"/>
              <a:t>Storymap</a:t>
            </a:r>
            <a:r>
              <a:rPr lang="en-US" sz="1400" dirty="0"/>
              <a:t> and webpage</a:t>
            </a:r>
          </a:p>
          <a:p>
            <a:pPr marL="285750" indent="-285750">
              <a:buFont typeface="Arial" panose="020B0604020202020204" pitchFamily="34" charset="0"/>
              <a:buChar char="•"/>
            </a:pPr>
            <a:r>
              <a:rPr lang="en-US" sz="1400" dirty="0"/>
              <a:t>Meetings – listening session, </a:t>
            </a:r>
            <a:r>
              <a:rPr lang="en-US" sz="1400" dirty="0" err="1"/>
              <a:t>walkshop</a:t>
            </a:r>
            <a:endParaRPr lang="en-US" sz="1400" dirty="0"/>
          </a:p>
        </p:txBody>
      </p:sp>
      <p:sp>
        <p:nvSpPr>
          <p:cNvPr id="17" name="Arrow: Right 16">
            <a:extLst>
              <a:ext uri="{FF2B5EF4-FFF2-40B4-BE49-F238E27FC236}">
                <a16:creationId xmlns:a16="http://schemas.microsoft.com/office/drawing/2014/main" xmlns="" id="{A7CDB6B5-1D1E-438A-8EF6-0E9CD017EB6C}"/>
              </a:ext>
            </a:extLst>
          </p:cNvPr>
          <p:cNvSpPr/>
          <p:nvPr/>
        </p:nvSpPr>
        <p:spPr>
          <a:xfrm rot="11430239">
            <a:off x="8264833" y="4028823"/>
            <a:ext cx="692458" cy="33265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xmlns="" id="{C16A247B-5061-41E2-96F1-BEE4C063ECC3}"/>
              </a:ext>
            </a:extLst>
          </p:cNvPr>
          <p:cNvSpPr/>
          <p:nvPr/>
        </p:nvSpPr>
        <p:spPr>
          <a:xfrm rot="15084827">
            <a:off x="6042932" y="6087905"/>
            <a:ext cx="692458" cy="33265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xmlns="" id="{BD320287-FA1C-447F-A0B2-0F277557DB5B}"/>
              </a:ext>
            </a:extLst>
          </p:cNvPr>
          <p:cNvSpPr/>
          <p:nvPr/>
        </p:nvSpPr>
        <p:spPr>
          <a:xfrm rot="20747977">
            <a:off x="3403451" y="4496254"/>
            <a:ext cx="692458" cy="33265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xmlns="" id="{868FBB61-EDDD-4A68-953A-E7AF4447912A}"/>
              </a:ext>
            </a:extLst>
          </p:cNvPr>
          <p:cNvSpPr/>
          <p:nvPr/>
        </p:nvSpPr>
        <p:spPr>
          <a:xfrm rot="2213579">
            <a:off x="3811704" y="1930437"/>
            <a:ext cx="692458" cy="33265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23" name="Graphic 22" descr="Users outline">
            <a:extLst>
              <a:ext uri="{FF2B5EF4-FFF2-40B4-BE49-F238E27FC236}">
                <a16:creationId xmlns:a16="http://schemas.microsoft.com/office/drawing/2014/main" xmlns="" id="{C5E1F25B-ED03-4602-97D2-D68F5F4718A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2979377" y="1227538"/>
            <a:ext cx="914400" cy="914400"/>
          </a:xfrm>
          <a:prstGeom prst="rect">
            <a:avLst/>
          </a:prstGeom>
        </p:spPr>
      </p:pic>
      <p:pic>
        <p:nvPicPr>
          <p:cNvPr id="28" name="Graphic 27" descr="Users outline">
            <a:extLst>
              <a:ext uri="{FF2B5EF4-FFF2-40B4-BE49-F238E27FC236}">
                <a16:creationId xmlns:a16="http://schemas.microsoft.com/office/drawing/2014/main" xmlns="" id="{8540EAB7-5D43-4405-9AF4-180BE9FD44D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2453477" y="4081773"/>
            <a:ext cx="914400" cy="914400"/>
          </a:xfrm>
          <a:prstGeom prst="rect">
            <a:avLst/>
          </a:prstGeom>
        </p:spPr>
      </p:pic>
      <p:pic>
        <p:nvPicPr>
          <p:cNvPr id="29" name="Graphic 28" descr="Users outline">
            <a:extLst>
              <a:ext uri="{FF2B5EF4-FFF2-40B4-BE49-F238E27FC236}">
                <a16:creationId xmlns:a16="http://schemas.microsoft.com/office/drawing/2014/main" xmlns="" id="{6A31759C-EEB7-420B-8528-ADEB467702A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6608884" y="6052287"/>
            <a:ext cx="914400" cy="914400"/>
          </a:xfrm>
          <a:prstGeom prst="rect">
            <a:avLst/>
          </a:prstGeom>
        </p:spPr>
      </p:pic>
      <p:pic>
        <p:nvPicPr>
          <p:cNvPr id="30" name="Graphic 29" descr="Users outline">
            <a:extLst>
              <a:ext uri="{FF2B5EF4-FFF2-40B4-BE49-F238E27FC236}">
                <a16:creationId xmlns:a16="http://schemas.microsoft.com/office/drawing/2014/main" xmlns="" id="{0D41127F-CC4E-419F-928C-0403BE35C8C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8992512" y="3825113"/>
            <a:ext cx="914400" cy="914400"/>
          </a:xfrm>
          <a:prstGeom prst="rect">
            <a:avLst/>
          </a:prstGeom>
        </p:spPr>
      </p:pic>
    </p:spTree>
    <p:extLst>
      <p:ext uri="{BB962C8B-B14F-4D97-AF65-F5344CB8AC3E}">
        <p14:creationId xmlns:p14="http://schemas.microsoft.com/office/powerpoint/2010/main" val="80495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7" grpId="0" animBg="1"/>
      <p:bldP spid="18" grpId="0" animBg="1"/>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Title">
            <a:extLst>
              <a:ext uri="{FF2B5EF4-FFF2-40B4-BE49-F238E27FC236}">
                <a16:creationId xmlns:a16="http://schemas.microsoft.com/office/drawing/2014/main" xmlns="" id="{82336B3C-0982-49C2-85B3-D4D69E435900}"/>
              </a:ext>
            </a:extLst>
          </p:cNvPr>
          <p:cNvSpPr>
            <a:spLocks noGrp="1"/>
          </p:cNvSpPr>
          <p:nvPr>
            <p:ph type="title"/>
          </p:nvPr>
        </p:nvSpPr>
        <p:spPr>
          <a:xfrm>
            <a:off x="432000" y="432000"/>
            <a:ext cx="11340000" cy="540000"/>
          </a:xfrm>
        </p:spPr>
        <p:txBody>
          <a:bodyPr/>
          <a:lstStyle/>
          <a:p>
            <a:r>
              <a:rPr lang="en-US" dirty="0">
                <a:solidFill>
                  <a:srgbClr val="006699"/>
                </a:solidFill>
              </a:rPr>
              <a:t>Schedule</a:t>
            </a:r>
          </a:p>
        </p:txBody>
      </p:sp>
      <p:grpSp>
        <p:nvGrpSpPr>
          <p:cNvPr id="2" name="Group 1">
            <a:extLst>
              <a:ext uri="{FF2B5EF4-FFF2-40B4-BE49-F238E27FC236}">
                <a16:creationId xmlns:a16="http://schemas.microsoft.com/office/drawing/2014/main" xmlns="" id="{442B2632-C9CF-4F20-A5BB-4CAD3C804A19}"/>
              </a:ext>
            </a:extLst>
          </p:cNvPr>
          <p:cNvGrpSpPr/>
          <p:nvPr/>
        </p:nvGrpSpPr>
        <p:grpSpPr>
          <a:xfrm>
            <a:off x="1965053" y="1635731"/>
            <a:ext cx="9341122" cy="4093881"/>
            <a:chOff x="1965053" y="2097429"/>
            <a:chExt cx="7475489" cy="3563741"/>
          </a:xfrm>
        </p:grpSpPr>
        <p:sp>
          <p:nvSpPr>
            <p:cNvPr id="195" name="TextBox 194">
              <a:extLst>
                <a:ext uri="{FF2B5EF4-FFF2-40B4-BE49-F238E27FC236}">
                  <a16:creationId xmlns:a16="http://schemas.microsoft.com/office/drawing/2014/main" xmlns="" id="{2BD778E6-D334-4389-B4C0-6C793B6E1E82}"/>
                </a:ext>
              </a:extLst>
            </p:cNvPr>
            <p:cNvSpPr txBox="1"/>
            <p:nvPr/>
          </p:nvSpPr>
          <p:spPr>
            <a:xfrm>
              <a:off x="2043434" y="2946760"/>
              <a:ext cx="569010" cy="235737"/>
            </a:xfrm>
            <a:prstGeom prst="rect">
              <a:avLst/>
            </a:prstGeom>
            <a:noFill/>
          </p:spPr>
          <p:txBody>
            <a:bodyPr wrap="square" lIns="0" tIns="0" rIns="0" bIns="0" rtlCol="0">
              <a:noAutofit/>
            </a:bodyPr>
            <a:lstStyle/>
            <a:p>
              <a:pPr algn="ctr"/>
              <a:r>
                <a:rPr lang="en-US" sz="1400" b="1" dirty="0">
                  <a:solidFill>
                    <a:schemeClr val="tx1">
                      <a:lumMod val="75000"/>
                      <a:lumOff val="25000"/>
                    </a:schemeClr>
                  </a:solidFill>
                </a:rPr>
                <a:t>2021</a:t>
              </a:r>
            </a:p>
          </p:txBody>
        </p:sp>
        <p:sp>
          <p:nvSpPr>
            <p:cNvPr id="60" name="TextBox 59">
              <a:extLst>
                <a:ext uri="{FF2B5EF4-FFF2-40B4-BE49-F238E27FC236}">
                  <a16:creationId xmlns:a16="http://schemas.microsoft.com/office/drawing/2014/main" xmlns="" id="{3DD2C9D1-5E8D-4ED2-989C-330D6753B965}"/>
                </a:ext>
              </a:extLst>
            </p:cNvPr>
            <p:cNvSpPr txBox="1"/>
            <p:nvPr/>
          </p:nvSpPr>
          <p:spPr>
            <a:xfrm>
              <a:off x="1965053" y="4353678"/>
              <a:ext cx="1294782" cy="553998"/>
            </a:xfrm>
            <a:prstGeom prst="rect">
              <a:avLst/>
            </a:prstGeom>
            <a:noFill/>
          </p:spPr>
          <p:txBody>
            <a:bodyPr wrap="square" lIns="0" tIns="0" rIns="0" bIns="0" rtlCol="0">
              <a:spAutoFit/>
            </a:bodyPr>
            <a:lstStyle/>
            <a:p>
              <a:pPr algn="ctr"/>
              <a:r>
                <a:rPr lang="en-US" dirty="0">
                  <a:solidFill>
                    <a:schemeClr val="tx1">
                      <a:lumMod val="75000"/>
                      <a:lumOff val="25000"/>
                    </a:schemeClr>
                  </a:solidFill>
                </a:rPr>
                <a:t>Project Initiation</a:t>
              </a:r>
            </a:p>
          </p:txBody>
        </p:sp>
        <p:pic>
          <p:nvPicPr>
            <p:cNvPr id="28" name="Graphic 27" title="callout">
              <a:extLst>
                <a:ext uri="{FF2B5EF4-FFF2-40B4-BE49-F238E27FC236}">
                  <a16:creationId xmlns:a16="http://schemas.microsoft.com/office/drawing/2014/main" xmlns="" id="{4B1B5F0D-3B40-45B0-8532-640441049185}"/>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rot="16200000">
              <a:off x="2185064" y="3924377"/>
              <a:ext cx="581025" cy="295275"/>
            </a:xfrm>
            <a:prstGeom prst="rect">
              <a:avLst/>
            </a:prstGeom>
          </p:spPr>
        </p:pic>
        <p:sp>
          <p:nvSpPr>
            <p:cNvPr id="115" name="TextBox 114">
              <a:extLst>
                <a:ext uri="{FF2B5EF4-FFF2-40B4-BE49-F238E27FC236}">
                  <a16:creationId xmlns:a16="http://schemas.microsoft.com/office/drawing/2014/main" xmlns="" id="{0618AC60-DF13-401B-AC73-91C3F019CB3C}"/>
                </a:ext>
              </a:extLst>
            </p:cNvPr>
            <p:cNvSpPr txBox="1"/>
            <p:nvPr/>
          </p:nvSpPr>
          <p:spPr>
            <a:xfrm>
              <a:off x="2698978" y="2376994"/>
              <a:ext cx="1294782" cy="276999"/>
            </a:xfrm>
            <a:prstGeom prst="rect">
              <a:avLst/>
            </a:prstGeom>
            <a:noFill/>
          </p:spPr>
          <p:txBody>
            <a:bodyPr wrap="square" lIns="0" tIns="0" rIns="0" bIns="0" rtlCol="0">
              <a:spAutoFit/>
            </a:bodyPr>
            <a:lstStyle/>
            <a:p>
              <a:pPr algn="ctr"/>
              <a:r>
                <a:rPr lang="en-US" dirty="0">
                  <a:solidFill>
                    <a:schemeClr val="tx1">
                      <a:lumMod val="75000"/>
                      <a:lumOff val="25000"/>
                    </a:schemeClr>
                  </a:solidFill>
                </a:rPr>
                <a:t>Data Review</a:t>
              </a:r>
            </a:p>
          </p:txBody>
        </p:sp>
        <p:pic>
          <p:nvPicPr>
            <p:cNvPr id="176" name="Graphic 175" title="callout">
              <a:extLst>
                <a:ext uri="{FF2B5EF4-FFF2-40B4-BE49-F238E27FC236}">
                  <a16:creationId xmlns:a16="http://schemas.microsoft.com/office/drawing/2014/main" xmlns="" id="{B93F302A-1971-452D-AFCA-DD02DB91DA1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rot="16200000">
              <a:off x="3200185" y="2826925"/>
              <a:ext cx="581025" cy="295275"/>
            </a:xfrm>
            <a:prstGeom prst="rect">
              <a:avLst/>
            </a:prstGeom>
          </p:spPr>
        </p:pic>
        <p:sp>
          <p:nvSpPr>
            <p:cNvPr id="196" name="TextBox 195">
              <a:extLst>
                <a:ext uri="{FF2B5EF4-FFF2-40B4-BE49-F238E27FC236}">
                  <a16:creationId xmlns:a16="http://schemas.microsoft.com/office/drawing/2014/main" xmlns="" id="{9E24B3E5-9E8A-4B3A-ADB6-4481250B3F2A}"/>
                </a:ext>
              </a:extLst>
            </p:cNvPr>
            <p:cNvSpPr txBox="1"/>
            <p:nvPr/>
          </p:nvSpPr>
          <p:spPr>
            <a:xfrm>
              <a:off x="4634330" y="2948948"/>
              <a:ext cx="569010" cy="235737"/>
            </a:xfrm>
            <a:prstGeom prst="rect">
              <a:avLst/>
            </a:prstGeom>
            <a:noFill/>
          </p:spPr>
          <p:txBody>
            <a:bodyPr wrap="square" lIns="0" tIns="0" rIns="0" bIns="0" rtlCol="0">
              <a:noAutofit/>
            </a:bodyPr>
            <a:lstStyle/>
            <a:p>
              <a:pPr algn="ctr"/>
              <a:r>
                <a:rPr lang="en-US" sz="1400" b="1" dirty="0">
                  <a:solidFill>
                    <a:schemeClr val="tx1">
                      <a:lumMod val="75000"/>
                      <a:lumOff val="25000"/>
                    </a:schemeClr>
                  </a:solidFill>
                </a:rPr>
                <a:t>2022</a:t>
              </a:r>
            </a:p>
          </p:txBody>
        </p:sp>
        <p:sp>
          <p:nvSpPr>
            <p:cNvPr id="121" name="TextBox 120">
              <a:extLst>
                <a:ext uri="{FF2B5EF4-FFF2-40B4-BE49-F238E27FC236}">
                  <a16:creationId xmlns:a16="http://schemas.microsoft.com/office/drawing/2014/main" xmlns="" id="{364C8657-37CD-432B-AD71-7255D32855F5}"/>
                </a:ext>
              </a:extLst>
            </p:cNvPr>
            <p:cNvSpPr txBox="1"/>
            <p:nvPr/>
          </p:nvSpPr>
          <p:spPr>
            <a:xfrm>
              <a:off x="5298701" y="2097429"/>
              <a:ext cx="1294782" cy="553998"/>
            </a:xfrm>
            <a:prstGeom prst="rect">
              <a:avLst/>
            </a:prstGeom>
            <a:noFill/>
          </p:spPr>
          <p:txBody>
            <a:bodyPr wrap="square" lIns="0" tIns="0" rIns="0" bIns="0" rtlCol="0">
              <a:spAutoFit/>
            </a:bodyPr>
            <a:lstStyle/>
            <a:p>
              <a:pPr algn="ctr"/>
              <a:r>
                <a:rPr lang="en-US" dirty="0">
                  <a:solidFill>
                    <a:schemeClr val="tx1">
                      <a:lumMod val="75000"/>
                      <a:lumOff val="25000"/>
                    </a:schemeClr>
                  </a:solidFill>
                </a:rPr>
                <a:t>GI Retrofit Concepts</a:t>
              </a:r>
            </a:p>
          </p:txBody>
        </p:sp>
        <p:pic>
          <p:nvPicPr>
            <p:cNvPr id="157" name="Graphic 156" title="callout">
              <a:extLst>
                <a:ext uri="{FF2B5EF4-FFF2-40B4-BE49-F238E27FC236}">
                  <a16:creationId xmlns:a16="http://schemas.microsoft.com/office/drawing/2014/main" xmlns="" id="{4B5FAE44-10FC-44CC-AB7C-D49DE98D524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rot="16200000">
              <a:off x="5775829" y="2799122"/>
              <a:ext cx="581025" cy="295275"/>
            </a:xfrm>
            <a:prstGeom prst="rect">
              <a:avLst/>
            </a:prstGeom>
          </p:spPr>
        </p:pic>
        <p:sp>
          <p:nvSpPr>
            <p:cNvPr id="127" name="TextBox 126">
              <a:extLst>
                <a:ext uri="{FF2B5EF4-FFF2-40B4-BE49-F238E27FC236}">
                  <a16:creationId xmlns:a16="http://schemas.microsoft.com/office/drawing/2014/main" xmlns="" id="{6B7D43BB-DF0D-41B0-9DCD-3549C3FB8A5F}"/>
                </a:ext>
              </a:extLst>
            </p:cNvPr>
            <p:cNvSpPr txBox="1"/>
            <p:nvPr/>
          </p:nvSpPr>
          <p:spPr>
            <a:xfrm>
              <a:off x="6933890" y="4443170"/>
              <a:ext cx="1736635" cy="276999"/>
            </a:xfrm>
            <a:prstGeom prst="rect">
              <a:avLst/>
            </a:prstGeom>
            <a:noFill/>
          </p:spPr>
          <p:txBody>
            <a:bodyPr wrap="square" lIns="0" tIns="0" rIns="0" bIns="0" rtlCol="0">
              <a:spAutoFit/>
            </a:bodyPr>
            <a:lstStyle/>
            <a:p>
              <a:pPr algn="ctr"/>
              <a:r>
                <a:rPr lang="en-US" dirty="0">
                  <a:solidFill>
                    <a:schemeClr val="tx1">
                      <a:lumMod val="75000"/>
                      <a:lumOff val="25000"/>
                    </a:schemeClr>
                  </a:solidFill>
                </a:rPr>
                <a:t>Design/Permitting</a:t>
              </a:r>
            </a:p>
          </p:txBody>
        </p:sp>
        <p:pic>
          <p:nvPicPr>
            <p:cNvPr id="180" name="Graphic 179" title="callout">
              <a:extLst>
                <a:ext uri="{FF2B5EF4-FFF2-40B4-BE49-F238E27FC236}">
                  <a16:creationId xmlns:a16="http://schemas.microsoft.com/office/drawing/2014/main" xmlns="" id="{149461F7-71D2-40F6-AC58-56A23B335A42}"/>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rot="16200000">
              <a:off x="7364058" y="3945750"/>
              <a:ext cx="581025" cy="295275"/>
            </a:xfrm>
            <a:prstGeom prst="rect">
              <a:avLst/>
            </a:prstGeom>
          </p:spPr>
        </p:pic>
        <p:sp>
          <p:nvSpPr>
            <p:cNvPr id="136" name="TextBox 135">
              <a:extLst>
                <a:ext uri="{FF2B5EF4-FFF2-40B4-BE49-F238E27FC236}">
                  <a16:creationId xmlns:a16="http://schemas.microsoft.com/office/drawing/2014/main" xmlns="" id="{80DC6BE6-5DF7-410B-BE5E-F673AF7AE5AE}"/>
                </a:ext>
              </a:extLst>
            </p:cNvPr>
            <p:cNvSpPr txBox="1"/>
            <p:nvPr/>
          </p:nvSpPr>
          <p:spPr>
            <a:xfrm>
              <a:off x="6983417" y="2097429"/>
              <a:ext cx="1793131" cy="482258"/>
            </a:xfrm>
            <a:prstGeom prst="rect">
              <a:avLst/>
            </a:prstGeom>
            <a:noFill/>
          </p:spPr>
          <p:txBody>
            <a:bodyPr wrap="square" lIns="0" tIns="0" rIns="0" bIns="0" rtlCol="0">
              <a:spAutoFit/>
            </a:bodyPr>
            <a:lstStyle/>
            <a:p>
              <a:pPr algn="ctr"/>
              <a:r>
                <a:rPr lang="en-US" dirty="0">
                  <a:solidFill>
                    <a:schemeClr val="tx1">
                      <a:lumMod val="75000"/>
                      <a:lumOff val="25000"/>
                    </a:schemeClr>
                  </a:solidFill>
                </a:rPr>
                <a:t>LID &amp; Watershed Practices</a:t>
              </a:r>
            </a:p>
          </p:txBody>
        </p:sp>
        <p:pic>
          <p:nvPicPr>
            <p:cNvPr id="181" name="Graphic 180" title="callout">
              <a:extLst>
                <a:ext uri="{FF2B5EF4-FFF2-40B4-BE49-F238E27FC236}">
                  <a16:creationId xmlns:a16="http://schemas.microsoft.com/office/drawing/2014/main" xmlns="" id="{6C430932-4247-4972-856C-17A09387FC9A}"/>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rot="16200000">
              <a:off x="7718006" y="2809914"/>
              <a:ext cx="581025" cy="295275"/>
            </a:xfrm>
            <a:prstGeom prst="rect">
              <a:avLst/>
            </a:prstGeom>
          </p:spPr>
        </p:pic>
        <p:grpSp>
          <p:nvGrpSpPr>
            <p:cNvPr id="9" name="Group 8" title="Today Flag Icon">
              <a:extLst>
                <a:ext uri="{FF2B5EF4-FFF2-40B4-BE49-F238E27FC236}">
                  <a16:creationId xmlns:a16="http://schemas.microsoft.com/office/drawing/2014/main" xmlns="" id="{E713AA15-D031-498E-B4D1-7ADA659919F7}"/>
                </a:ext>
              </a:extLst>
            </p:cNvPr>
            <p:cNvGrpSpPr/>
            <p:nvPr/>
          </p:nvGrpSpPr>
          <p:grpSpPr>
            <a:xfrm>
              <a:off x="8469805" y="3308210"/>
              <a:ext cx="407673" cy="407673"/>
              <a:chOff x="10636741" y="2652807"/>
              <a:chExt cx="296963" cy="296963"/>
            </a:xfrm>
          </p:grpSpPr>
          <p:sp>
            <p:nvSpPr>
              <p:cNvPr id="169" name="Oval 168">
                <a:extLst>
                  <a:ext uri="{FF2B5EF4-FFF2-40B4-BE49-F238E27FC236}">
                    <a16:creationId xmlns:a16="http://schemas.microsoft.com/office/drawing/2014/main" xmlns="" id="{276ADC4C-BFA7-4416-9A82-F3146E0D12B3}"/>
                  </a:ext>
                </a:extLst>
              </p:cNvPr>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600" dirty="0">
                  <a:solidFill>
                    <a:schemeClr val="tx1">
                      <a:lumMod val="50000"/>
                      <a:lumOff val="50000"/>
                    </a:schemeClr>
                  </a:solidFill>
                </a:endParaRPr>
              </a:p>
            </p:txBody>
          </p:sp>
          <p:pic>
            <p:nvPicPr>
              <p:cNvPr id="179" name="Graphic 178" title="Flag Icon">
                <a:extLst>
                  <a:ext uri="{FF2B5EF4-FFF2-40B4-BE49-F238E27FC236}">
                    <a16:creationId xmlns:a16="http://schemas.microsoft.com/office/drawing/2014/main" xmlns="" id="{FC771D7E-8127-4A74-9881-594D880236D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710816" y="2716810"/>
                <a:ext cx="149367" cy="168956"/>
              </a:xfrm>
              <a:prstGeom prst="rect">
                <a:avLst/>
              </a:prstGeom>
            </p:spPr>
          </p:pic>
        </p:grpSp>
        <p:sp>
          <p:nvSpPr>
            <p:cNvPr id="131" name="Arrow: Right 130" title="Year Arrow">
              <a:extLst>
                <a:ext uri="{FF2B5EF4-FFF2-40B4-BE49-F238E27FC236}">
                  <a16:creationId xmlns:a16="http://schemas.microsoft.com/office/drawing/2014/main" xmlns="" id="{263DB357-E526-408B-9B3F-F017605849ED}"/>
                </a:ext>
              </a:extLst>
            </p:cNvPr>
            <p:cNvSpPr/>
            <p:nvPr/>
          </p:nvSpPr>
          <p:spPr>
            <a:xfrm>
              <a:off x="4560895" y="3334419"/>
              <a:ext cx="3917346" cy="355256"/>
            </a:xfrm>
            <a:prstGeom prst="rightArrow">
              <a:avLst>
                <a:gd name="adj1" fmla="val 100000"/>
                <a:gd name="adj2" fmla="val 50000"/>
              </a:avLst>
            </a:prstGeom>
            <a:gradFill flip="none" rotWithShape="1">
              <a:gsLst>
                <a:gs pos="0">
                  <a:schemeClr val="accent1">
                    <a:lumMod val="20000"/>
                    <a:lumOff val="80000"/>
                  </a:schemeClr>
                </a:gs>
                <a:gs pos="100000">
                  <a:schemeClr val="accent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12" name="Group 11" title="Year 3">
              <a:extLst>
                <a:ext uri="{FF2B5EF4-FFF2-40B4-BE49-F238E27FC236}">
                  <a16:creationId xmlns:a16="http://schemas.microsoft.com/office/drawing/2014/main" xmlns="" id="{3F285DE4-D4F7-46DA-AB4A-CA9A01C3467F}"/>
                </a:ext>
              </a:extLst>
            </p:cNvPr>
            <p:cNvGrpSpPr/>
            <p:nvPr/>
          </p:nvGrpSpPr>
          <p:grpSpPr>
            <a:xfrm>
              <a:off x="7358524" y="3127924"/>
              <a:ext cx="2082018" cy="495810"/>
              <a:chOff x="6106770" y="3119046"/>
              <a:chExt cx="2082018" cy="495810"/>
            </a:xfrm>
          </p:grpSpPr>
          <p:cxnSp>
            <p:nvCxnSpPr>
              <p:cNvPr id="118" name="Straight Connector 117" title="Q lines">
                <a:extLst>
                  <a:ext uri="{FF2B5EF4-FFF2-40B4-BE49-F238E27FC236}">
                    <a16:creationId xmlns:a16="http://schemas.microsoft.com/office/drawing/2014/main" xmlns="" id="{41B307BB-3402-4094-9F33-C7024257652B}"/>
                  </a:ext>
                </a:extLst>
              </p:cNvPr>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64" name="Oval 163" title="Quarter Background Cirlce">
                <a:extLst>
                  <a:ext uri="{FF2B5EF4-FFF2-40B4-BE49-F238E27FC236}">
                    <a16:creationId xmlns:a16="http://schemas.microsoft.com/office/drawing/2014/main" xmlns="" id="{2BB6040F-EB4E-4310-BF98-25F47485E087}"/>
                  </a:ext>
                </a:extLst>
              </p:cNvPr>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Oval 162" title="Quarter Background Cirlce">
                <a:extLst>
                  <a:ext uri="{FF2B5EF4-FFF2-40B4-BE49-F238E27FC236}">
                    <a16:creationId xmlns:a16="http://schemas.microsoft.com/office/drawing/2014/main" xmlns="" id="{CBAEC703-69EC-45A2-BB54-7EAC7D4E5E9C}"/>
                  </a:ext>
                </a:extLst>
              </p:cNvPr>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2" name="Straight Connector 51" title="Q lines">
                <a:extLst>
                  <a:ext uri="{FF2B5EF4-FFF2-40B4-BE49-F238E27FC236}">
                    <a16:creationId xmlns:a16="http://schemas.microsoft.com/office/drawing/2014/main" xmlns="" id="{F54047B2-9C08-4A8C-A924-AA676C29FB41}"/>
                  </a:ext>
                </a:extLst>
              </p:cNvPr>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3" name="Straight Connector 52" title="Q lines">
                <a:extLst>
                  <a:ext uri="{FF2B5EF4-FFF2-40B4-BE49-F238E27FC236}">
                    <a16:creationId xmlns:a16="http://schemas.microsoft.com/office/drawing/2014/main" xmlns="" id="{1B503BE8-868F-4660-8AFA-BE353AB48B68}"/>
                  </a:ext>
                </a:extLst>
              </p:cNvPr>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5" name="TextBox 104" title="Quarter Number">
                <a:extLst>
                  <a:ext uri="{FF2B5EF4-FFF2-40B4-BE49-F238E27FC236}">
                    <a16:creationId xmlns:a16="http://schemas.microsoft.com/office/drawing/2014/main" xmlns="" id="{16EAD50A-0933-4C9C-95E6-08A076B32041}"/>
                  </a:ext>
                </a:extLst>
              </p:cNvPr>
              <p:cNvSpPr txBox="1"/>
              <p:nvPr/>
            </p:nvSpPr>
            <p:spPr>
              <a:xfrm>
                <a:off x="6106770" y="3431169"/>
                <a:ext cx="288000" cy="144000"/>
              </a:xfrm>
              <a:prstGeom prst="rect">
                <a:avLst/>
              </a:prstGeom>
              <a:noFill/>
            </p:spPr>
            <p:txBody>
              <a:bodyPr wrap="square" lIns="0" tIns="0" rIns="0" bIns="0" rtlCol="0" anchor="ctr">
                <a:noAutofit/>
              </a:bodyPr>
              <a:lstStyle/>
              <a:p>
                <a:pPr algn="ctr"/>
                <a:r>
                  <a:rPr lang="en-US" sz="1400" b="1" dirty="0">
                    <a:solidFill>
                      <a:schemeClr val="tx1">
                        <a:lumMod val="65000"/>
                        <a:lumOff val="35000"/>
                      </a:schemeClr>
                    </a:solidFill>
                  </a:rPr>
                  <a:t>M</a:t>
                </a:r>
                <a:endParaRPr lang="en-US" sz="1400" dirty="0">
                  <a:solidFill>
                    <a:schemeClr val="bg1">
                      <a:lumMod val="75000"/>
                    </a:schemeClr>
                  </a:solidFill>
                </a:endParaRPr>
              </a:p>
            </p:txBody>
          </p:sp>
          <p:sp>
            <p:nvSpPr>
              <p:cNvPr id="106" name="TextBox 105" title="Quarter Number">
                <a:extLst>
                  <a:ext uri="{FF2B5EF4-FFF2-40B4-BE49-F238E27FC236}">
                    <a16:creationId xmlns:a16="http://schemas.microsoft.com/office/drawing/2014/main" xmlns="" id="{1A5CBF37-8585-4DC5-9107-7C048ACE4F6B}"/>
                  </a:ext>
                </a:extLst>
              </p:cNvPr>
              <p:cNvSpPr txBox="1"/>
              <p:nvPr/>
            </p:nvSpPr>
            <p:spPr>
              <a:xfrm>
                <a:off x="6754285" y="3431169"/>
                <a:ext cx="288000" cy="144000"/>
              </a:xfrm>
              <a:prstGeom prst="rect">
                <a:avLst/>
              </a:prstGeom>
              <a:noFill/>
            </p:spPr>
            <p:txBody>
              <a:bodyPr wrap="square" lIns="0" tIns="0" rIns="0" bIns="0" rtlCol="0" anchor="ctr">
                <a:noAutofit/>
              </a:bodyPr>
              <a:lstStyle/>
              <a:p>
                <a:pPr algn="ctr"/>
                <a:r>
                  <a:rPr lang="en-US" sz="1400" b="1" dirty="0">
                    <a:solidFill>
                      <a:schemeClr val="tx1">
                        <a:lumMod val="65000"/>
                        <a:lumOff val="35000"/>
                      </a:schemeClr>
                    </a:solidFill>
                  </a:rPr>
                  <a:t>J</a:t>
                </a:r>
                <a:endParaRPr lang="en-US" sz="1400" dirty="0">
                  <a:solidFill>
                    <a:schemeClr val="tx1">
                      <a:lumMod val="65000"/>
                      <a:lumOff val="35000"/>
                    </a:schemeClr>
                  </a:solidFill>
                </a:endParaRPr>
              </a:p>
            </p:txBody>
          </p:sp>
        </p:grpSp>
        <p:sp>
          <p:nvSpPr>
            <p:cNvPr id="162" name="Oval 161" title="Quarter Background Cirlce">
              <a:extLst>
                <a:ext uri="{FF2B5EF4-FFF2-40B4-BE49-F238E27FC236}">
                  <a16:creationId xmlns:a16="http://schemas.microsoft.com/office/drawing/2014/main" xmlns="" id="{DDADAC53-FEC9-400E-B7FC-72F25EF0FE21}"/>
                </a:ext>
              </a:extLst>
            </p:cNvPr>
            <p:cNvSpPr/>
            <p:nvPr/>
          </p:nvSpPr>
          <p:spPr>
            <a:xfrm>
              <a:off x="6746658" y="3412152"/>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Oval 160" title="Quarter Background Cirlce">
              <a:extLst>
                <a:ext uri="{FF2B5EF4-FFF2-40B4-BE49-F238E27FC236}">
                  <a16:creationId xmlns:a16="http://schemas.microsoft.com/office/drawing/2014/main" xmlns="" id="{EC0BAC80-DECA-4286-9763-E1B32B824792}"/>
                </a:ext>
              </a:extLst>
            </p:cNvPr>
            <p:cNvSpPr/>
            <p:nvPr/>
          </p:nvSpPr>
          <p:spPr>
            <a:xfrm>
              <a:off x="6097633" y="3412152"/>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Oval 159" title="Quarter Background Cirlce">
              <a:extLst>
                <a:ext uri="{FF2B5EF4-FFF2-40B4-BE49-F238E27FC236}">
                  <a16:creationId xmlns:a16="http://schemas.microsoft.com/office/drawing/2014/main" xmlns="" id="{83C4B4F8-27D7-41DD-896D-A1B91FF462FD}"/>
                </a:ext>
              </a:extLst>
            </p:cNvPr>
            <p:cNvSpPr/>
            <p:nvPr/>
          </p:nvSpPr>
          <p:spPr>
            <a:xfrm>
              <a:off x="5461111" y="3412152"/>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Oval 158" title="Quarter Background Cirlce">
              <a:extLst>
                <a:ext uri="{FF2B5EF4-FFF2-40B4-BE49-F238E27FC236}">
                  <a16:creationId xmlns:a16="http://schemas.microsoft.com/office/drawing/2014/main" xmlns="" id="{AE29C92D-0A5A-405A-B0B6-9115A90C3CB7}"/>
                </a:ext>
              </a:extLst>
            </p:cNvPr>
            <p:cNvSpPr/>
            <p:nvPr/>
          </p:nvSpPr>
          <p:spPr>
            <a:xfrm>
              <a:off x="4803921" y="3412152"/>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title="Q lines">
              <a:extLst>
                <a:ext uri="{FF2B5EF4-FFF2-40B4-BE49-F238E27FC236}">
                  <a16:creationId xmlns:a16="http://schemas.microsoft.com/office/drawing/2014/main" xmlns="" id="{AF8B8BAA-B7B7-419D-B159-3760CB7AE576}"/>
                </a:ext>
              </a:extLst>
            </p:cNvPr>
            <p:cNvCxnSpPr>
              <a:cxnSpLocks/>
            </p:cNvCxnSpPr>
            <p:nvPr/>
          </p:nvCxnSpPr>
          <p:spPr>
            <a:xfrm>
              <a:off x="4908797" y="3127924"/>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9" name="Straight Connector 38" title="Q lines">
              <a:extLst>
                <a:ext uri="{FF2B5EF4-FFF2-40B4-BE49-F238E27FC236}">
                  <a16:creationId xmlns:a16="http://schemas.microsoft.com/office/drawing/2014/main" xmlns="" id="{8CEE23F6-603B-4DB5-A968-8F086AA2AF53}"/>
                </a:ext>
              </a:extLst>
            </p:cNvPr>
            <p:cNvCxnSpPr>
              <a:cxnSpLocks/>
            </p:cNvCxnSpPr>
            <p:nvPr/>
          </p:nvCxnSpPr>
          <p:spPr>
            <a:xfrm>
              <a:off x="5556189" y="3127924"/>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5" name="Straight Connector 44" title="Q lines">
              <a:extLst>
                <a:ext uri="{FF2B5EF4-FFF2-40B4-BE49-F238E27FC236}">
                  <a16:creationId xmlns:a16="http://schemas.microsoft.com/office/drawing/2014/main" xmlns="" id="{B0EC7A32-A13D-40FD-8FCB-9A2616556D19}"/>
                </a:ext>
              </a:extLst>
            </p:cNvPr>
            <p:cNvCxnSpPr>
              <a:cxnSpLocks/>
            </p:cNvCxnSpPr>
            <p:nvPr/>
          </p:nvCxnSpPr>
          <p:spPr>
            <a:xfrm>
              <a:off x="6203581" y="3127924"/>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7" name="Straight Connector 46" title="Q lines">
              <a:extLst>
                <a:ext uri="{FF2B5EF4-FFF2-40B4-BE49-F238E27FC236}">
                  <a16:creationId xmlns:a16="http://schemas.microsoft.com/office/drawing/2014/main" xmlns="" id="{662638A0-3098-431F-BE5E-612EF4623E02}"/>
                </a:ext>
              </a:extLst>
            </p:cNvPr>
            <p:cNvCxnSpPr>
              <a:cxnSpLocks/>
            </p:cNvCxnSpPr>
            <p:nvPr/>
          </p:nvCxnSpPr>
          <p:spPr>
            <a:xfrm>
              <a:off x="6850973" y="3127924"/>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1" name="TextBox 100" title="Quarter Number">
              <a:extLst>
                <a:ext uri="{FF2B5EF4-FFF2-40B4-BE49-F238E27FC236}">
                  <a16:creationId xmlns:a16="http://schemas.microsoft.com/office/drawing/2014/main" xmlns="" id="{316E8E00-CDAC-4884-B354-EEC46B99951A}"/>
                </a:ext>
              </a:extLst>
            </p:cNvPr>
            <p:cNvSpPr txBox="1"/>
            <p:nvPr/>
          </p:nvSpPr>
          <p:spPr>
            <a:xfrm>
              <a:off x="4768464" y="3440047"/>
              <a:ext cx="288000" cy="144000"/>
            </a:xfrm>
            <a:prstGeom prst="rect">
              <a:avLst/>
            </a:prstGeom>
            <a:noFill/>
          </p:spPr>
          <p:txBody>
            <a:bodyPr wrap="square" lIns="0" tIns="0" rIns="0" bIns="0" rtlCol="0" anchor="ctr">
              <a:noAutofit/>
            </a:bodyPr>
            <a:lstStyle/>
            <a:p>
              <a:pPr algn="ctr"/>
              <a:r>
                <a:rPr lang="en-US" sz="1400" b="1" dirty="0">
                  <a:solidFill>
                    <a:schemeClr val="tx1">
                      <a:lumMod val="65000"/>
                      <a:lumOff val="35000"/>
                    </a:schemeClr>
                  </a:solidFill>
                </a:rPr>
                <a:t>J</a:t>
              </a:r>
              <a:endParaRPr lang="en-US" sz="1400" dirty="0">
                <a:solidFill>
                  <a:schemeClr val="bg1">
                    <a:lumMod val="75000"/>
                  </a:schemeClr>
                </a:solidFill>
              </a:endParaRPr>
            </a:p>
          </p:txBody>
        </p:sp>
        <p:sp>
          <p:nvSpPr>
            <p:cNvPr id="102" name="TextBox 101" title="Quarter Number">
              <a:extLst>
                <a:ext uri="{FF2B5EF4-FFF2-40B4-BE49-F238E27FC236}">
                  <a16:creationId xmlns:a16="http://schemas.microsoft.com/office/drawing/2014/main" xmlns="" id="{99123C15-08DD-4459-98C8-FB1D88A48434}"/>
                </a:ext>
              </a:extLst>
            </p:cNvPr>
            <p:cNvSpPr txBox="1"/>
            <p:nvPr/>
          </p:nvSpPr>
          <p:spPr>
            <a:xfrm>
              <a:off x="5415979" y="3440047"/>
              <a:ext cx="288000" cy="144000"/>
            </a:xfrm>
            <a:prstGeom prst="rect">
              <a:avLst/>
            </a:prstGeom>
            <a:noFill/>
          </p:spPr>
          <p:txBody>
            <a:bodyPr wrap="square" lIns="0" tIns="0" rIns="0" bIns="0" rtlCol="0" anchor="ctr">
              <a:noAutofit/>
            </a:bodyPr>
            <a:lstStyle/>
            <a:p>
              <a:pPr algn="ctr"/>
              <a:r>
                <a:rPr lang="en-US" sz="1400" b="1" dirty="0">
                  <a:solidFill>
                    <a:schemeClr val="tx1">
                      <a:lumMod val="65000"/>
                      <a:lumOff val="35000"/>
                    </a:schemeClr>
                  </a:solidFill>
                </a:rPr>
                <a:t>F</a:t>
              </a:r>
              <a:endParaRPr lang="en-US" sz="1400" dirty="0">
                <a:solidFill>
                  <a:schemeClr val="tx1">
                    <a:lumMod val="65000"/>
                    <a:lumOff val="35000"/>
                  </a:schemeClr>
                </a:solidFill>
              </a:endParaRPr>
            </a:p>
          </p:txBody>
        </p:sp>
        <p:sp>
          <p:nvSpPr>
            <p:cNvPr id="103" name="TextBox 102" title="Quarter Number">
              <a:extLst>
                <a:ext uri="{FF2B5EF4-FFF2-40B4-BE49-F238E27FC236}">
                  <a16:creationId xmlns:a16="http://schemas.microsoft.com/office/drawing/2014/main" xmlns="" id="{702C22D6-E9B8-49C2-813B-3220EF5976F5}"/>
                </a:ext>
              </a:extLst>
            </p:cNvPr>
            <p:cNvSpPr txBox="1"/>
            <p:nvPr/>
          </p:nvSpPr>
          <p:spPr>
            <a:xfrm>
              <a:off x="6063494" y="3440047"/>
              <a:ext cx="288000" cy="144000"/>
            </a:xfrm>
            <a:prstGeom prst="rect">
              <a:avLst/>
            </a:prstGeom>
            <a:noFill/>
          </p:spPr>
          <p:txBody>
            <a:bodyPr wrap="square" lIns="0" tIns="0" rIns="0" bIns="0" rtlCol="0" anchor="ctr">
              <a:noAutofit/>
            </a:bodyPr>
            <a:lstStyle/>
            <a:p>
              <a:pPr algn="ctr"/>
              <a:r>
                <a:rPr lang="en-US" sz="1400" b="1" dirty="0">
                  <a:solidFill>
                    <a:schemeClr val="tx1">
                      <a:lumMod val="65000"/>
                      <a:lumOff val="35000"/>
                    </a:schemeClr>
                  </a:solidFill>
                </a:rPr>
                <a:t>M</a:t>
              </a:r>
              <a:endParaRPr lang="en-US" sz="1400" dirty="0">
                <a:solidFill>
                  <a:schemeClr val="tx1">
                    <a:lumMod val="65000"/>
                    <a:lumOff val="35000"/>
                  </a:schemeClr>
                </a:solidFill>
              </a:endParaRPr>
            </a:p>
          </p:txBody>
        </p:sp>
        <p:sp>
          <p:nvSpPr>
            <p:cNvPr id="104" name="TextBox 103" title="Quarter Number">
              <a:extLst>
                <a:ext uri="{FF2B5EF4-FFF2-40B4-BE49-F238E27FC236}">
                  <a16:creationId xmlns:a16="http://schemas.microsoft.com/office/drawing/2014/main" xmlns="" id="{71DFD606-8479-465C-B5A5-ACC2FD6A05AD}"/>
                </a:ext>
              </a:extLst>
            </p:cNvPr>
            <p:cNvSpPr txBox="1"/>
            <p:nvPr/>
          </p:nvSpPr>
          <p:spPr>
            <a:xfrm>
              <a:off x="6711009" y="3440047"/>
              <a:ext cx="288000" cy="144000"/>
            </a:xfrm>
            <a:prstGeom prst="rect">
              <a:avLst/>
            </a:prstGeom>
            <a:noFill/>
          </p:spPr>
          <p:txBody>
            <a:bodyPr wrap="square" lIns="0" tIns="0" rIns="0" bIns="0" rtlCol="0" anchor="ctr">
              <a:noAutofit/>
            </a:bodyPr>
            <a:lstStyle/>
            <a:p>
              <a:pPr algn="ctr"/>
              <a:r>
                <a:rPr lang="en-US" sz="1400" b="1" dirty="0">
                  <a:solidFill>
                    <a:schemeClr val="tx1">
                      <a:lumMod val="65000"/>
                      <a:lumOff val="35000"/>
                    </a:schemeClr>
                  </a:solidFill>
                </a:rPr>
                <a:t>A</a:t>
              </a:r>
              <a:endParaRPr lang="en-US" sz="1400" dirty="0">
                <a:solidFill>
                  <a:schemeClr val="tx1">
                    <a:lumMod val="65000"/>
                    <a:lumOff val="35000"/>
                  </a:schemeClr>
                </a:solidFill>
              </a:endParaRPr>
            </a:p>
          </p:txBody>
        </p:sp>
        <p:grpSp>
          <p:nvGrpSpPr>
            <p:cNvPr id="8" name="Group 7" title="Year 1">
              <a:extLst>
                <a:ext uri="{FF2B5EF4-FFF2-40B4-BE49-F238E27FC236}">
                  <a16:creationId xmlns:a16="http://schemas.microsoft.com/office/drawing/2014/main" xmlns="" id="{3FE7C816-8C1F-4196-BD8D-ED7BD2BF863D}"/>
                </a:ext>
              </a:extLst>
            </p:cNvPr>
            <p:cNvGrpSpPr/>
            <p:nvPr/>
          </p:nvGrpSpPr>
          <p:grpSpPr>
            <a:xfrm>
              <a:off x="2043435" y="3127924"/>
              <a:ext cx="2695434" cy="561751"/>
              <a:chOff x="791681" y="3119046"/>
              <a:chExt cx="2695434" cy="561751"/>
            </a:xfrm>
          </p:grpSpPr>
          <p:cxnSp>
            <p:nvCxnSpPr>
              <p:cNvPr id="113" name="Straight Connector 112" title="Q lines">
                <a:extLst>
                  <a:ext uri="{FF2B5EF4-FFF2-40B4-BE49-F238E27FC236}">
                    <a16:creationId xmlns:a16="http://schemas.microsoft.com/office/drawing/2014/main" xmlns="" id="{75F70EA1-B891-4307-896D-A45153BF8E82}"/>
                  </a:ext>
                </a:extLst>
              </p:cNvPr>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30" name="Arrow: Right 129" title="Year Arrow">
                <a:extLst>
                  <a:ext uri="{FF2B5EF4-FFF2-40B4-BE49-F238E27FC236}">
                    <a16:creationId xmlns:a16="http://schemas.microsoft.com/office/drawing/2014/main" xmlns="" id="{87B1024A-9540-4EF2-9517-87E3BE7BCE76}"/>
                  </a:ext>
                </a:extLst>
              </p:cNvPr>
              <p:cNvSpPr/>
              <p:nvPr/>
            </p:nvSpPr>
            <p:spPr>
              <a:xfrm>
                <a:off x="791681" y="3325541"/>
                <a:ext cx="2695434" cy="355256"/>
              </a:xfrm>
              <a:prstGeom prst="rightArrow">
                <a:avLst>
                  <a:gd name="adj1" fmla="val 100000"/>
                  <a:gd name="adj2" fmla="val 50000"/>
                </a:avLst>
              </a:prstGeom>
              <a:gradFill flip="none" rotWithShape="1">
                <a:gsLst>
                  <a:gs pos="0">
                    <a:schemeClr val="accent2">
                      <a:lumMod val="40000"/>
                      <a:lumOff val="60000"/>
                    </a:schemeClr>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58" name="Oval 157" title="Quarter Background Cirlce">
                <a:extLst>
                  <a:ext uri="{FF2B5EF4-FFF2-40B4-BE49-F238E27FC236}">
                    <a16:creationId xmlns:a16="http://schemas.microsoft.com/office/drawing/2014/main" xmlns="" id="{74AE39C1-CE7F-4294-BA9F-DE5050CFDD2F}"/>
                  </a:ext>
                </a:extLst>
              </p:cNvPr>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Oval 144" title="Quarter Background Cirlce">
                <a:extLst>
                  <a:ext uri="{FF2B5EF4-FFF2-40B4-BE49-F238E27FC236}">
                    <a16:creationId xmlns:a16="http://schemas.microsoft.com/office/drawing/2014/main" xmlns="" id="{4EC46266-F9A2-46D0-9AAB-09889D0F8267}"/>
                  </a:ext>
                </a:extLst>
              </p:cNvPr>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Oval 133" title="Quarter Background Cirlce">
                <a:extLst>
                  <a:ext uri="{FF2B5EF4-FFF2-40B4-BE49-F238E27FC236}">
                    <a16:creationId xmlns:a16="http://schemas.microsoft.com/office/drawing/2014/main" xmlns="" id="{90488C51-8860-4A29-A9FF-840EEF3025C6}"/>
                  </a:ext>
                </a:extLst>
              </p:cNvPr>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title="Quarter Background Cirlce">
                <a:extLst>
                  <a:ext uri="{FF2B5EF4-FFF2-40B4-BE49-F238E27FC236}">
                    <a16:creationId xmlns:a16="http://schemas.microsoft.com/office/drawing/2014/main" xmlns="" id="{2816A943-3130-484E-97D1-6C7917F3DD30}"/>
                  </a:ext>
                </a:extLst>
              </p:cNvPr>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Connector 29" title="Q lines">
                <a:extLst>
                  <a:ext uri="{FF2B5EF4-FFF2-40B4-BE49-F238E27FC236}">
                    <a16:creationId xmlns:a16="http://schemas.microsoft.com/office/drawing/2014/main" xmlns="" id="{6190EE01-B30F-4CAC-8C6A-FD17EDED6E01}"/>
                  </a:ext>
                </a:extLst>
              </p:cNvPr>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6" name="Straight Connector 35" title="Q lines">
                <a:extLst>
                  <a:ext uri="{FF2B5EF4-FFF2-40B4-BE49-F238E27FC236}">
                    <a16:creationId xmlns:a16="http://schemas.microsoft.com/office/drawing/2014/main" xmlns="" id="{095D6F0B-DF34-40DB-AB6A-1DF127E26984}"/>
                  </a:ext>
                </a:extLst>
              </p:cNvPr>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7" name="Straight Connector 36" title="Q lines">
                <a:extLst>
                  <a:ext uri="{FF2B5EF4-FFF2-40B4-BE49-F238E27FC236}">
                    <a16:creationId xmlns:a16="http://schemas.microsoft.com/office/drawing/2014/main" xmlns="" id="{4B8B0E64-F638-410E-B55B-23FF670F97FA}"/>
                  </a:ext>
                </a:extLst>
              </p:cNvPr>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2" name="TextBox 71" title="Quarter Number">
                <a:extLst>
                  <a:ext uri="{FF2B5EF4-FFF2-40B4-BE49-F238E27FC236}">
                    <a16:creationId xmlns:a16="http://schemas.microsoft.com/office/drawing/2014/main" xmlns="" id="{4E8CE979-A9B5-418A-BC22-CF6E42776816}"/>
                  </a:ext>
                </a:extLst>
              </p:cNvPr>
              <p:cNvSpPr txBox="1"/>
              <p:nvPr/>
            </p:nvSpPr>
            <p:spPr>
              <a:xfrm>
                <a:off x="912250" y="3431169"/>
                <a:ext cx="316800" cy="144000"/>
              </a:xfrm>
              <a:prstGeom prst="rect">
                <a:avLst/>
              </a:prstGeom>
              <a:noFill/>
            </p:spPr>
            <p:txBody>
              <a:bodyPr wrap="square" lIns="0" tIns="0" rIns="0" bIns="0" rtlCol="0" anchor="ctr">
                <a:noAutofit/>
              </a:bodyPr>
              <a:lstStyle/>
              <a:p>
                <a:pPr algn="ctr"/>
                <a:r>
                  <a:rPr lang="en-US" sz="1400" b="1" dirty="0">
                    <a:solidFill>
                      <a:schemeClr val="tx1">
                        <a:lumMod val="65000"/>
                        <a:lumOff val="35000"/>
                      </a:schemeClr>
                    </a:solidFill>
                  </a:rPr>
                  <a:t>S</a:t>
                </a:r>
                <a:endParaRPr lang="en-US" sz="1400" dirty="0">
                  <a:solidFill>
                    <a:schemeClr val="bg1">
                      <a:lumMod val="75000"/>
                    </a:schemeClr>
                  </a:solidFill>
                </a:endParaRPr>
              </a:p>
            </p:txBody>
          </p:sp>
          <p:sp>
            <p:nvSpPr>
              <p:cNvPr id="73" name="TextBox 72" title="Quarter Number">
                <a:extLst>
                  <a:ext uri="{FF2B5EF4-FFF2-40B4-BE49-F238E27FC236}">
                    <a16:creationId xmlns:a16="http://schemas.microsoft.com/office/drawing/2014/main" xmlns="" id="{6DF41A29-164B-42EC-9F68-19D2E3AEC527}"/>
                  </a:ext>
                </a:extLst>
              </p:cNvPr>
              <p:cNvSpPr txBox="1"/>
              <p:nvPr/>
            </p:nvSpPr>
            <p:spPr>
              <a:xfrm>
                <a:off x="1567799" y="3440047"/>
                <a:ext cx="288000" cy="144000"/>
              </a:xfrm>
              <a:prstGeom prst="rect">
                <a:avLst/>
              </a:prstGeom>
              <a:noFill/>
            </p:spPr>
            <p:txBody>
              <a:bodyPr wrap="square" lIns="0" tIns="0" rIns="0" bIns="0" rtlCol="0" anchor="ctr">
                <a:noAutofit/>
              </a:bodyPr>
              <a:lstStyle/>
              <a:p>
                <a:pPr algn="ctr"/>
                <a:r>
                  <a:rPr lang="en-US" sz="1400" b="1" dirty="0">
                    <a:solidFill>
                      <a:schemeClr val="tx1">
                        <a:lumMod val="65000"/>
                        <a:lumOff val="35000"/>
                      </a:schemeClr>
                    </a:solidFill>
                  </a:rPr>
                  <a:t>O</a:t>
                </a:r>
                <a:endParaRPr lang="en-US" sz="1400" dirty="0">
                  <a:solidFill>
                    <a:schemeClr val="tx1">
                      <a:lumMod val="65000"/>
                      <a:lumOff val="35000"/>
                    </a:schemeClr>
                  </a:solidFill>
                </a:endParaRPr>
              </a:p>
            </p:txBody>
          </p:sp>
          <p:sp>
            <p:nvSpPr>
              <p:cNvPr id="74" name="TextBox 73" title="Quarter Number">
                <a:extLst>
                  <a:ext uri="{FF2B5EF4-FFF2-40B4-BE49-F238E27FC236}">
                    <a16:creationId xmlns:a16="http://schemas.microsoft.com/office/drawing/2014/main" xmlns="" id="{7162BA43-FD37-4686-8437-28F117A90A25}"/>
                  </a:ext>
                </a:extLst>
              </p:cNvPr>
              <p:cNvSpPr txBox="1"/>
              <p:nvPr/>
            </p:nvSpPr>
            <p:spPr>
              <a:xfrm>
                <a:off x="2221680" y="3431169"/>
                <a:ext cx="288000" cy="144000"/>
              </a:xfrm>
              <a:prstGeom prst="rect">
                <a:avLst/>
              </a:prstGeom>
              <a:noFill/>
            </p:spPr>
            <p:txBody>
              <a:bodyPr wrap="square" lIns="0" tIns="0" rIns="0" bIns="0" rtlCol="0" anchor="ctr">
                <a:noAutofit/>
              </a:bodyPr>
              <a:lstStyle/>
              <a:p>
                <a:pPr algn="ctr"/>
                <a:r>
                  <a:rPr lang="en-US" sz="1400" b="1" dirty="0">
                    <a:solidFill>
                      <a:schemeClr val="tx1">
                        <a:lumMod val="65000"/>
                        <a:lumOff val="35000"/>
                      </a:schemeClr>
                    </a:solidFill>
                  </a:rPr>
                  <a:t>N</a:t>
                </a:r>
                <a:endParaRPr lang="en-US" sz="1400" dirty="0">
                  <a:solidFill>
                    <a:schemeClr val="tx1">
                      <a:lumMod val="65000"/>
                      <a:lumOff val="35000"/>
                    </a:schemeClr>
                  </a:solidFill>
                </a:endParaRPr>
              </a:p>
            </p:txBody>
          </p:sp>
          <p:sp>
            <p:nvSpPr>
              <p:cNvPr id="75" name="TextBox 74" title="Quarter Number">
                <a:extLst>
                  <a:ext uri="{FF2B5EF4-FFF2-40B4-BE49-F238E27FC236}">
                    <a16:creationId xmlns:a16="http://schemas.microsoft.com/office/drawing/2014/main" xmlns="" id="{2717FE78-5079-4505-AEB2-D90CAE956F0A}"/>
                  </a:ext>
                </a:extLst>
              </p:cNvPr>
              <p:cNvSpPr txBox="1"/>
              <p:nvPr/>
            </p:nvSpPr>
            <p:spPr>
              <a:xfrm>
                <a:off x="2878073" y="3431169"/>
                <a:ext cx="288000" cy="144000"/>
              </a:xfrm>
              <a:prstGeom prst="rect">
                <a:avLst/>
              </a:prstGeom>
              <a:noFill/>
            </p:spPr>
            <p:txBody>
              <a:bodyPr wrap="square" lIns="0" tIns="0" rIns="0" bIns="0" rtlCol="0" anchor="ctr">
                <a:noAutofit/>
              </a:bodyPr>
              <a:lstStyle/>
              <a:p>
                <a:pPr algn="ctr"/>
                <a:r>
                  <a:rPr lang="en-US" sz="1400" b="1" dirty="0">
                    <a:solidFill>
                      <a:schemeClr val="tx1">
                        <a:lumMod val="65000"/>
                        <a:lumOff val="35000"/>
                      </a:schemeClr>
                    </a:solidFill>
                  </a:rPr>
                  <a:t>D</a:t>
                </a:r>
                <a:endParaRPr lang="en-US" sz="1400" dirty="0">
                  <a:solidFill>
                    <a:schemeClr val="tx1">
                      <a:lumMod val="65000"/>
                      <a:lumOff val="35000"/>
                    </a:schemeClr>
                  </a:solidFill>
                </a:endParaRPr>
              </a:p>
            </p:txBody>
          </p:sp>
        </p:grpSp>
        <p:pic>
          <p:nvPicPr>
            <p:cNvPr id="146" name="Graphic 145" title="callout">
              <a:extLst>
                <a:ext uri="{FF2B5EF4-FFF2-40B4-BE49-F238E27FC236}">
                  <a16:creationId xmlns:a16="http://schemas.microsoft.com/office/drawing/2014/main" xmlns="" id="{DFC8FE46-405F-4609-A5A9-BBA75E4F64A3}"/>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rot="16200000">
              <a:off x="4122745" y="3959261"/>
              <a:ext cx="581025" cy="295275"/>
            </a:xfrm>
            <a:prstGeom prst="rect">
              <a:avLst/>
            </a:prstGeom>
          </p:spPr>
        </p:pic>
        <p:sp>
          <p:nvSpPr>
            <p:cNvPr id="152" name="TextBox 151">
              <a:extLst>
                <a:ext uri="{FF2B5EF4-FFF2-40B4-BE49-F238E27FC236}">
                  <a16:creationId xmlns:a16="http://schemas.microsoft.com/office/drawing/2014/main" xmlns="" id="{91C6F730-DA12-44AB-BA8D-CEE29A050CDE}"/>
                </a:ext>
              </a:extLst>
            </p:cNvPr>
            <p:cNvSpPr txBox="1"/>
            <p:nvPr/>
          </p:nvSpPr>
          <p:spPr>
            <a:xfrm>
              <a:off x="3792048" y="4436635"/>
              <a:ext cx="1537694" cy="830997"/>
            </a:xfrm>
            <a:prstGeom prst="rect">
              <a:avLst/>
            </a:prstGeom>
            <a:noFill/>
          </p:spPr>
          <p:txBody>
            <a:bodyPr wrap="square" lIns="0" tIns="0" rIns="0" bIns="0" rtlCol="0">
              <a:spAutoFit/>
            </a:bodyPr>
            <a:lstStyle/>
            <a:p>
              <a:pPr algn="ctr"/>
              <a:r>
                <a:rPr lang="en-US" dirty="0">
                  <a:solidFill>
                    <a:schemeClr val="tx1">
                      <a:lumMod val="75000"/>
                      <a:lumOff val="25000"/>
                    </a:schemeClr>
                  </a:solidFill>
                </a:rPr>
                <a:t>Watershed Pollutant Source Characterization</a:t>
              </a:r>
            </a:p>
          </p:txBody>
        </p:sp>
        <p:pic>
          <p:nvPicPr>
            <p:cNvPr id="153" name="Graphic 152" title="callout">
              <a:extLst>
                <a:ext uri="{FF2B5EF4-FFF2-40B4-BE49-F238E27FC236}">
                  <a16:creationId xmlns:a16="http://schemas.microsoft.com/office/drawing/2014/main" xmlns="" id="{09726FEB-FB73-4152-B2D6-91441559B0AD}"/>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rot="16200000">
              <a:off x="5448126" y="3910283"/>
              <a:ext cx="581025" cy="295275"/>
            </a:xfrm>
            <a:prstGeom prst="rect">
              <a:avLst/>
            </a:prstGeom>
          </p:spPr>
        </p:pic>
        <p:sp>
          <p:nvSpPr>
            <p:cNvPr id="154" name="TextBox 153">
              <a:extLst>
                <a:ext uri="{FF2B5EF4-FFF2-40B4-BE49-F238E27FC236}">
                  <a16:creationId xmlns:a16="http://schemas.microsoft.com/office/drawing/2014/main" xmlns="" id="{66920CC9-6764-4E6A-889F-2F94196DE511}"/>
                </a:ext>
              </a:extLst>
            </p:cNvPr>
            <p:cNvSpPr txBox="1"/>
            <p:nvPr/>
          </p:nvSpPr>
          <p:spPr>
            <a:xfrm>
              <a:off x="5016033" y="4342498"/>
              <a:ext cx="1736635" cy="553998"/>
            </a:xfrm>
            <a:prstGeom prst="rect">
              <a:avLst/>
            </a:prstGeom>
            <a:noFill/>
          </p:spPr>
          <p:txBody>
            <a:bodyPr wrap="square" lIns="0" tIns="0" rIns="0" bIns="0" rtlCol="0">
              <a:spAutoFit/>
            </a:bodyPr>
            <a:lstStyle/>
            <a:p>
              <a:pPr algn="ctr"/>
              <a:r>
                <a:rPr lang="en-US" dirty="0">
                  <a:solidFill>
                    <a:schemeClr val="tx1">
                      <a:lumMod val="75000"/>
                      <a:lumOff val="25000"/>
                    </a:schemeClr>
                  </a:solidFill>
                </a:rPr>
                <a:t>Bylaw </a:t>
              </a:r>
            </a:p>
            <a:p>
              <a:pPr algn="ctr"/>
              <a:r>
                <a:rPr lang="en-US" dirty="0">
                  <a:solidFill>
                    <a:schemeClr val="tx1">
                      <a:lumMod val="75000"/>
                      <a:lumOff val="25000"/>
                    </a:schemeClr>
                  </a:solidFill>
                </a:rPr>
                <a:t>Review</a:t>
              </a:r>
            </a:p>
          </p:txBody>
        </p:sp>
        <p:sp>
          <p:nvSpPr>
            <p:cNvPr id="155" name="Arrow: Right 154" title="Year Arrow">
              <a:extLst>
                <a:ext uri="{FF2B5EF4-FFF2-40B4-BE49-F238E27FC236}">
                  <a16:creationId xmlns:a16="http://schemas.microsoft.com/office/drawing/2014/main" xmlns="" id="{89962A17-523E-4CFB-8394-123C43A27BB3}"/>
                </a:ext>
              </a:extLst>
            </p:cNvPr>
            <p:cNvSpPr/>
            <p:nvPr/>
          </p:nvSpPr>
          <p:spPr>
            <a:xfrm>
              <a:off x="2043434" y="5326818"/>
              <a:ext cx="6426371" cy="334352"/>
            </a:xfrm>
            <a:prstGeom prst="rightArrow">
              <a:avLst>
                <a:gd name="adj1" fmla="val 100000"/>
                <a:gd name="adj2" fmla="val 50000"/>
              </a:avLst>
            </a:prstGeom>
            <a:gradFill flip="none" rotWithShape="1">
              <a:gsLst>
                <a:gs pos="0">
                  <a:srgbClr val="203864">
                    <a:tint val="66000"/>
                    <a:satMod val="160000"/>
                  </a:srgbClr>
                </a:gs>
                <a:gs pos="50000">
                  <a:srgbClr val="203864">
                    <a:tint val="44500"/>
                    <a:satMod val="160000"/>
                  </a:srgbClr>
                </a:gs>
                <a:gs pos="100000">
                  <a:srgbClr val="203864">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Outreach &amp; Engagement</a:t>
              </a:r>
            </a:p>
          </p:txBody>
        </p:sp>
      </p:grpSp>
    </p:spTree>
    <p:extLst>
      <p:ext uri="{BB962C8B-B14F-4D97-AF65-F5344CB8AC3E}">
        <p14:creationId xmlns:p14="http://schemas.microsoft.com/office/powerpoint/2010/main" val="273848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82A75B-3BE1-450D-A9EF-5D04B774DF99}"/>
              </a:ext>
            </a:extLst>
          </p:cNvPr>
          <p:cNvSpPr>
            <a:spLocks noGrp="1"/>
          </p:cNvSpPr>
          <p:nvPr>
            <p:ph type="title"/>
          </p:nvPr>
        </p:nvSpPr>
        <p:spPr/>
        <p:txBody>
          <a:bodyPr/>
          <a:lstStyle/>
          <a:p>
            <a:r>
              <a:rPr lang="en-US" dirty="0">
                <a:solidFill>
                  <a:srgbClr val="006699"/>
                </a:solidFill>
              </a:rPr>
              <a:t>Outcomes</a:t>
            </a:r>
          </a:p>
        </p:txBody>
      </p:sp>
      <p:sp>
        <p:nvSpPr>
          <p:cNvPr id="3" name="Content Placeholder 2">
            <a:extLst>
              <a:ext uri="{FF2B5EF4-FFF2-40B4-BE49-F238E27FC236}">
                <a16:creationId xmlns:a16="http://schemas.microsoft.com/office/drawing/2014/main" xmlns="" id="{A0E9558D-482A-487D-AD8B-F470FCAE812D}"/>
              </a:ext>
            </a:extLst>
          </p:cNvPr>
          <p:cNvSpPr>
            <a:spLocks noGrp="1"/>
          </p:cNvSpPr>
          <p:nvPr>
            <p:ph idx="1"/>
          </p:nvPr>
        </p:nvSpPr>
        <p:spPr/>
        <p:txBody>
          <a:bodyPr/>
          <a:lstStyle/>
          <a:p>
            <a:r>
              <a:rPr lang="en-US" dirty="0"/>
              <a:t>Watershed Characterization Report</a:t>
            </a:r>
          </a:p>
          <a:p>
            <a:r>
              <a:rPr lang="en-US" dirty="0"/>
              <a:t>Five (5) Stormwater Green Infrastructure Retrofit Concepts</a:t>
            </a:r>
          </a:p>
          <a:p>
            <a:r>
              <a:rPr lang="en-US" dirty="0"/>
              <a:t>Design &amp; Permitting for One (1) Retrofit Concept</a:t>
            </a:r>
          </a:p>
          <a:p>
            <a:r>
              <a:rPr lang="en-US" dirty="0"/>
              <a:t>Recommendations for Bylaws</a:t>
            </a:r>
          </a:p>
          <a:p>
            <a:r>
              <a:rPr lang="en-US" dirty="0"/>
              <a:t>Outreach Materials</a:t>
            </a:r>
          </a:p>
          <a:p>
            <a:pPr lvl="1"/>
            <a:r>
              <a:rPr lang="en-US" dirty="0"/>
              <a:t>Resilience Trail Signage</a:t>
            </a:r>
          </a:p>
          <a:p>
            <a:pPr lvl="1"/>
            <a:r>
              <a:rPr lang="en-US" dirty="0" err="1"/>
              <a:t>Storymap</a:t>
            </a:r>
            <a:r>
              <a:rPr lang="en-US" dirty="0"/>
              <a:t> – Residential “makeover”</a:t>
            </a:r>
          </a:p>
          <a:p>
            <a:pPr lvl="1"/>
            <a:r>
              <a:rPr lang="en-US" dirty="0"/>
              <a:t>Digital information </a:t>
            </a:r>
          </a:p>
          <a:p>
            <a:pPr lvl="1"/>
            <a:r>
              <a:rPr lang="en-US" dirty="0"/>
              <a:t>Video (documentary &amp; 3 PSAs)</a:t>
            </a:r>
          </a:p>
        </p:txBody>
      </p:sp>
    </p:spTree>
    <p:extLst>
      <p:ext uri="{BB962C8B-B14F-4D97-AF65-F5344CB8AC3E}">
        <p14:creationId xmlns:p14="http://schemas.microsoft.com/office/powerpoint/2010/main" val="33929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BD32E7-3F88-4A2C-9ED3-C8B7E597B144}"/>
              </a:ext>
            </a:extLst>
          </p:cNvPr>
          <p:cNvSpPr>
            <a:spLocks noGrp="1"/>
          </p:cNvSpPr>
          <p:nvPr>
            <p:ph type="title"/>
          </p:nvPr>
        </p:nvSpPr>
        <p:spPr/>
        <p:txBody>
          <a:bodyPr/>
          <a:lstStyle/>
          <a:p>
            <a:r>
              <a:rPr lang="en-US" dirty="0">
                <a:solidFill>
                  <a:srgbClr val="006699"/>
                </a:solidFill>
              </a:rPr>
              <a:t>Questions &amp; Discussion</a:t>
            </a:r>
          </a:p>
        </p:txBody>
      </p:sp>
    </p:spTree>
    <p:extLst>
      <p:ext uri="{BB962C8B-B14F-4D97-AF65-F5344CB8AC3E}">
        <p14:creationId xmlns:p14="http://schemas.microsoft.com/office/powerpoint/2010/main" val="1755646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AC4C60-7469-42B0-A80D-F21F622829B4}"/>
              </a:ext>
            </a:extLst>
          </p:cNvPr>
          <p:cNvSpPr>
            <a:spLocks noGrp="1"/>
          </p:cNvSpPr>
          <p:nvPr>
            <p:ph type="title"/>
          </p:nvPr>
        </p:nvSpPr>
        <p:spPr/>
        <p:txBody>
          <a:bodyPr/>
          <a:lstStyle/>
          <a:p>
            <a:r>
              <a:rPr lang="en-US" dirty="0" err="1"/>
              <a:t>Santuit</a:t>
            </a:r>
            <a:r>
              <a:rPr lang="en-US" dirty="0"/>
              <a:t> Pond Watershed</a:t>
            </a:r>
          </a:p>
        </p:txBody>
      </p:sp>
      <p:pic>
        <p:nvPicPr>
          <p:cNvPr id="7" name="Content Placeholder 6">
            <a:extLst>
              <a:ext uri="{FF2B5EF4-FFF2-40B4-BE49-F238E27FC236}">
                <a16:creationId xmlns:a16="http://schemas.microsoft.com/office/drawing/2014/main" xmlns="" id="{279FF0E4-1987-49C2-AA89-B194E33D25DF}"/>
              </a:ext>
            </a:extLst>
          </p:cNvPr>
          <p:cNvPicPr>
            <a:picLocks noGrp="1" noChangeAspect="1"/>
          </p:cNvPicPr>
          <p:nvPr>
            <p:ph idx="1"/>
          </p:nvPr>
        </p:nvPicPr>
        <p:blipFill>
          <a:blip r:embed="rId2"/>
          <a:stretch>
            <a:fillRect/>
          </a:stretch>
        </p:blipFill>
        <p:spPr>
          <a:xfrm>
            <a:off x="5570769" y="709447"/>
            <a:ext cx="6147755" cy="5612261"/>
          </a:xfrm>
        </p:spPr>
      </p:pic>
      <p:pic>
        <p:nvPicPr>
          <p:cNvPr id="5" name="Picture 4">
            <a:extLst>
              <a:ext uri="{FF2B5EF4-FFF2-40B4-BE49-F238E27FC236}">
                <a16:creationId xmlns:a16="http://schemas.microsoft.com/office/drawing/2014/main" xmlns="" id="{F9CC7EFD-C4DE-4F5F-9B13-055E21464BE4}"/>
              </a:ext>
            </a:extLst>
          </p:cNvPr>
          <p:cNvPicPr>
            <a:picLocks noChangeAspect="1"/>
          </p:cNvPicPr>
          <p:nvPr/>
        </p:nvPicPr>
        <p:blipFill>
          <a:blip r:embed="rId3"/>
          <a:stretch>
            <a:fillRect/>
          </a:stretch>
        </p:blipFill>
        <p:spPr>
          <a:xfrm>
            <a:off x="1038250" y="709448"/>
            <a:ext cx="4308874" cy="5951483"/>
          </a:xfrm>
          <a:prstGeom prst="rect">
            <a:avLst/>
          </a:prstGeom>
        </p:spPr>
      </p:pic>
      <p:sp>
        <p:nvSpPr>
          <p:cNvPr id="8" name="TextBox 7">
            <a:extLst>
              <a:ext uri="{FF2B5EF4-FFF2-40B4-BE49-F238E27FC236}">
                <a16:creationId xmlns:a16="http://schemas.microsoft.com/office/drawing/2014/main" xmlns="" id="{55D31BAD-905E-4C59-B83D-14D02CEEE70F}"/>
              </a:ext>
            </a:extLst>
          </p:cNvPr>
          <p:cNvSpPr txBox="1"/>
          <p:nvPr/>
        </p:nvSpPr>
        <p:spPr>
          <a:xfrm>
            <a:off x="479394" y="6430851"/>
            <a:ext cx="979755" cy="261610"/>
          </a:xfrm>
          <a:prstGeom prst="rect">
            <a:avLst/>
          </a:prstGeom>
          <a:noFill/>
        </p:spPr>
        <p:txBody>
          <a:bodyPr wrap="none" rtlCol="0">
            <a:spAutoFit/>
          </a:bodyPr>
          <a:lstStyle/>
          <a:p>
            <a:r>
              <a:rPr lang="en-US" sz="1100" dirty="0"/>
              <a:t>AECOM, 2010</a:t>
            </a:r>
          </a:p>
        </p:txBody>
      </p:sp>
    </p:spTree>
    <p:extLst>
      <p:ext uri="{BB962C8B-B14F-4D97-AF65-F5344CB8AC3E}">
        <p14:creationId xmlns:p14="http://schemas.microsoft.com/office/powerpoint/2010/main" val="2460880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006699"/>
                </a:solidFill>
              </a:rPr>
              <a:t>Agenda</a:t>
            </a:r>
          </a:p>
        </p:txBody>
      </p:sp>
      <p:sp>
        <p:nvSpPr>
          <p:cNvPr id="3" name="Content Placeholder 2"/>
          <p:cNvSpPr>
            <a:spLocks noGrp="1"/>
          </p:cNvSpPr>
          <p:nvPr>
            <p:ph idx="1"/>
          </p:nvPr>
        </p:nvSpPr>
        <p:spPr/>
        <p:txBody>
          <a:bodyPr>
            <a:normAutofit lnSpcReduction="10000"/>
          </a:bodyPr>
          <a:lstStyle/>
          <a:p>
            <a:r>
              <a:rPr lang="en-US" dirty="0"/>
              <a:t>Welcome</a:t>
            </a:r>
          </a:p>
          <a:p>
            <a:r>
              <a:rPr lang="en-US" dirty="0"/>
              <a:t>MVP Action Grant</a:t>
            </a:r>
          </a:p>
          <a:p>
            <a:r>
              <a:rPr lang="en-US" dirty="0"/>
              <a:t>Project Purpose</a:t>
            </a:r>
          </a:p>
          <a:p>
            <a:r>
              <a:rPr lang="en-US" dirty="0"/>
              <a:t>Core Team &amp; Contacts</a:t>
            </a:r>
          </a:p>
          <a:p>
            <a:r>
              <a:rPr lang="en-US" dirty="0"/>
              <a:t>Background – Cyanobacteria, Climate Change, Watershed Practices </a:t>
            </a:r>
          </a:p>
          <a:p>
            <a:r>
              <a:rPr lang="en-US" dirty="0"/>
              <a:t>Tasks &amp; Timeline</a:t>
            </a:r>
          </a:p>
          <a:p>
            <a:r>
              <a:rPr lang="en-US" dirty="0"/>
              <a:t>Opportunities for Input</a:t>
            </a:r>
          </a:p>
          <a:p>
            <a:r>
              <a:rPr lang="en-US" dirty="0"/>
              <a:t>Outcomes</a:t>
            </a:r>
          </a:p>
          <a:p>
            <a:r>
              <a:rPr lang="en-US" dirty="0"/>
              <a:t>Questions/Discussion</a:t>
            </a:r>
          </a:p>
        </p:txBody>
      </p:sp>
    </p:spTree>
    <p:extLst>
      <p:ext uri="{BB962C8B-B14F-4D97-AF65-F5344CB8AC3E}">
        <p14:creationId xmlns:p14="http://schemas.microsoft.com/office/powerpoint/2010/main" val="1943670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006699"/>
                </a:solidFill>
              </a:rPr>
              <a:t>MVP Action Grant</a:t>
            </a:r>
          </a:p>
        </p:txBody>
      </p:sp>
      <p:sp>
        <p:nvSpPr>
          <p:cNvPr id="3" name="Content Placeholder 2"/>
          <p:cNvSpPr>
            <a:spLocks noGrp="1"/>
          </p:cNvSpPr>
          <p:nvPr>
            <p:ph idx="1"/>
          </p:nvPr>
        </p:nvSpPr>
        <p:spPr/>
        <p:txBody>
          <a:bodyPr>
            <a:normAutofit fontScale="85000" lnSpcReduction="20000"/>
          </a:bodyPr>
          <a:lstStyle/>
          <a:p>
            <a:r>
              <a:rPr lang="en-US" dirty="0"/>
              <a:t>Municipal Vulnerability Preparedness (MVP) Program</a:t>
            </a:r>
          </a:p>
          <a:p>
            <a:r>
              <a:rPr lang="en-US" dirty="0"/>
              <a:t>Planning for climate change resiliency </a:t>
            </a:r>
          </a:p>
          <a:p>
            <a:r>
              <a:rPr lang="en-US" dirty="0"/>
              <a:t>Implementing priority projects</a:t>
            </a:r>
          </a:p>
          <a:p>
            <a:r>
              <a:rPr lang="en-US" dirty="0"/>
              <a:t>Mashpee MVP Planning Grant – March 2020</a:t>
            </a:r>
          </a:p>
          <a:p>
            <a:pPr lvl="1"/>
            <a:r>
              <a:rPr lang="en-US" dirty="0"/>
              <a:t>https://www.mass.gov/doc/mashpee-report/download </a:t>
            </a:r>
          </a:p>
          <a:p>
            <a:r>
              <a:rPr lang="en-US" dirty="0"/>
              <a:t>Top Priorities</a:t>
            </a:r>
          </a:p>
          <a:p>
            <a:pPr marL="914400" lvl="1" indent="-457200">
              <a:buAutoNum type="arabicPeriod"/>
            </a:pPr>
            <a:r>
              <a:rPr lang="en-US" dirty="0"/>
              <a:t>Coastal Green Infrastructure</a:t>
            </a:r>
          </a:p>
          <a:p>
            <a:pPr marL="914400" lvl="1" indent="-457200">
              <a:buAutoNum type="arabicPeriod"/>
            </a:pPr>
            <a:r>
              <a:rPr lang="en-US" dirty="0"/>
              <a:t>Water Quality</a:t>
            </a:r>
          </a:p>
          <a:p>
            <a:pPr marL="914400" lvl="1" indent="-457200">
              <a:buAutoNum type="arabicPeriod"/>
            </a:pPr>
            <a:r>
              <a:rPr lang="en-US" dirty="0"/>
              <a:t>Stormwater Infrastructure</a:t>
            </a:r>
          </a:p>
          <a:p>
            <a:pPr marL="914400" lvl="1" indent="-457200">
              <a:buAutoNum type="arabicPeriod"/>
            </a:pPr>
            <a:r>
              <a:rPr lang="en-US" dirty="0"/>
              <a:t>Vulnerability for Municipal Facilities &amp; Infrastructure</a:t>
            </a:r>
          </a:p>
          <a:p>
            <a:pPr marL="914400" lvl="1" indent="-457200">
              <a:buAutoNum type="arabicPeriod"/>
            </a:pPr>
            <a:r>
              <a:rPr lang="en-US" dirty="0"/>
              <a:t>Emergency Management Planning &amp; Communication</a:t>
            </a:r>
          </a:p>
          <a:p>
            <a:pPr marL="914400" lvl="1" indent="-457200">
              <a:buAutoNum type="arabicPeriod"/>
            </a:pPr>
            <a:r>
              <a:rPr lang="en-US" dirty="0"/>
              <a:t>Low-lying Roadways &amp; Culverts</a:t>
            </a:r>
          </a:p>
        </p:txBody>
      </p:sp>
      <p:pic>
        <p:nvPicPr>
          <p:cNvPr id="5" name="Picture 4">
            <a:extLst>
              <a:ext uri="{FF2B5EF4-FFF2-40B4-BE49-F238E27FC236}">
                <a16:creationId xmlns:a16="http://schemas.microsoft.com/office/drawing/2014/main" xmlns="" id="{2D02FAF8-2156-4167-B0D6-9BC2ED571483}"/>
              </a:ext>
            </a:extLst>
          </p:cNvPr>
          <p:cNvPicPr>
            <a:picLocks noChangeAspect="1"/>
          </p:cNvPicPr>
          <p:nvPr/>
        </p:nvPicPr>
        <p:blipFill rotWithShape="1">
          <a:blip r:embed="rId2"/>
          <a:srcRect t="1375" r="2606"/>
          <a:stretch/>
        </p:blipFill>
        <p:spPr>
          <a:xfrm>
            <a:off x="8583838" y="1471456"/>
            <a:ext cx="3174026" cy="41405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a:extLst>
              <a:ext uri="{FF2B5EF4-FFF2-40B4-BE49-F238E27FC236}">
                <a16:creationId xmlns:a16="http://schemas.microsoft.com/office/drawing/2014/main" xmlns="" id="{9A6FC1D4-0E68-4422-8529-FA05F2878232}"/>
              </a:ext>
            </a:extLst>
          </p:cNvPr>
          <p:cNvSpPr/>
          <p:nvPr/>
        </p:nvSpPr>
        <p:spPr>
          <a:xfrm>
            <a:off x="577049" y="3613212"/>
            <a:ext cx="6942337" cy="1189607"/>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ResilientMA MVP Logo">
            <a:extLst>
              <a:ext uri="{FF2B5EF4-FFF2-40B4-BE49-F238E27FC236}">
                <a16:creationId xmlns:a16="http://schemas.microsoft.com/office/drawing/2014/main" xmlns="" id="{6089392C-A3CE-43D6-8075-C1E99454C1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0226" y="165539"/>
            <a:ext cx="2381250" cy="115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097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726045-A634-4C5C-978C-0FE3E30C32ED}"/>
              </a:ext>
            </a:extLst>
          </p:cNvPr>
          <p:cNvSpPr>
            <a:spLocks noGrp="1"/>
          </p:cNvSpPr>
          <p:nvPr>
            <p:ph type="title"/>
          </p:nvPr>
        </p:nvSpPr>
        <p:spPr/>
        <p:txBody>
          <a:bodyPr/>
          <a:lstStyle/>
          <a:p>
            <a:r>
              <a:rPr lang="en-US" dirty="0">
                <a:solidFill>
                  <a:srgbClr val="006699"/>
                </a:solidFill>
              </a:rPr>
              <a:t>Project Purpose</a:t>
            </a:r>
          </a:p>
        </p:txBody>
      </p:sp>
      <p:sp>
        <p:nvSpPr>
          <p:cNvPr id="3" name="Content Placeholder 2">
            <a:extLst>
              <a:ext uri="{FF2B5EF4-FFF2-40B4-BE49-F238E27FC236}">
                <a16:creationId xmlns:a16="http://schemas.microsoft.com/office/drawing/2014/main" xmlns="" id="{A9982DE1-0714-4895-B723-7A4F17790F05}"/>
              </a:ext>
            </a:extLst>
          </p:cNvPr>
          <p:cNvSpPr>
            <a:spLocks noGrp="1"/>
          </p:cNvSpPr>
          <p:nvPr>
            <p:ph idx="1"/>
          </p:nvPr>
        </p:nvSpPr>
        <p:spPr/>
        <p:txBody>
          <a:bodyPr>
            <a:normAutofit/>
          </a:bodyPr>
          <a:lstStyle/>
          <a:p>
            <a:r>
              <a:rPr lang="en-US" sz="3200" dirty="0" err="1">
                <a:effectLst/>
              </a:rPr>
              <a:t>Santuit</a:t>
            </a:r>
            <a:r>
              <a:rPr lang="en-US" sz="3200" dirty="0">
                <a:effectLst/>
              </a:rPr>
              <a:t> Pond – chronic cyanobacteria blooms</a:t>
            </a:r>
          </a:p>
          <a:p>
            <a:r>
              <a:rPr lang="en-US" sz="3200" dirty="0"/>
              <a:t>Changing climate favors cyanobacteria</a:t>
            </a:r>
          </a:p>
          <a:p>
            <a:r>
              <a:rPr lang="en-US" sz="3200" dirty="0">
                <a:effectLst/>
              </a:rPr>
              <a:t>Nutrients (internal and external) drive blooms</a:t>
            </a:r>
          </a:p>
          <a:p>
            <a:r>
              <a:rPr lang="en-US" sz="3200" dirty="0">
                <a:effectLst/>
              </a:rPr>
              <a:t>Focus on watershed (external) to reduce nutrient inputs</a:t>
            </a:r>
          </a:p>
          <a:p>
            <a:pPr lvl="1"/>
            <a:r>
              <a:rPr lang="en-US" sz="2800" dirty="0">
                <a:effectLst/>
              </a:rPr>
              <a:t>Green Stormwater Infrastructure</a:t>
            </a:r>
          </a:p>
          <a:p>
            <a:pPr lvl="1"/>
            <a:r>
              <a:rPr lang="en-US" sz="2800" dirty="0"/>
              <a:t>Residential Low Impact Development (LID) Practices</a:t>
            </a:r>
            <a:endParaRPr lang="en-US" sz="2800" dirty="0">
              <a:effectLst/>
            </a:endParaRPr>
          </a:p>
        </p:txBody>
      </p:sp>
    </p:spTree>
    <p:extLst>
      <p:ext uri="{BB962C8B-B14F-4D97-AF65-F5344CB8AC3E}">
        <p14:creationId xmlns:p14="http://schemas.microsoft.com/office/powerpoint/2010/main" val="3248975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726045-A634-4C5C-978C-0FE3E30C32ED}"/>
              </a:ext>
            </a:extLst>
          </p:cNvPr>
          <p:cNvSpPr>
            <a:spLocks noGrp="1"/>
          </p:cNvSpPr>
          <p:nvPr>
            <p:ph type="title"/>
          </p:nvPr>
        </p:nvSpPr>
        <p:spPr/>
        <p:txBody>
          <a:bodyPr/>
          <a:lstStyle/>
          <a:p>
            <a:r>
              <a:rPr lang="en-US" dirty="0">
                <a:solidFill>
                  <a:srgbClr val="006699"/>
                </a:solidFill>
              </a:rPr>
              <a:t>Project Team Primary Contacts</a:t>
            </a:r>
          </a:p>
        </p:txBody>
      </p:sp>
      <p:sp>
        <p:nvSpPr>
          <p:cNvPr id="6" name="Content Placeholder 5">
            <a:extLst>
              <a:ext uri="{FF2B5EF4-FFF2-40B4-BE49-F238E27FC236}">
                <a16:creationId xmlns:a16="http://schemas.microsoft.com/office/drawing/2014/main" xmlns="" id="{EFB77F81-E6E0-4137-99DC-EC35C8349776}"/>
              </a:ext>
            </a:extLst>
          </p:cNvPr>
          <p:cNvSpPr>
            <a:spLocks noGrp="1"/>
          </p:cNvSpPr>
          <p:nvPr>
            <p:ph idx="1"/>
          </p:nvPr>
        </p:nvSpPr>
        <p:spPr/>
        <p:txBody>
          <a:bodyPr>
            <a:normAutofit/>
          </a:bodyPr>
          <a:lstStyle/>
          <a:p>
            <a:r>
              <a:rPr lang="en-US" dirty="0"/>
              <a:t>Town of Mashpee</a:t>
            </a:r>
          </a:p>
          <a:p>
            <a:pPr lvl="1"/>
            <a:r>
              <a:rPr lang="en-US" dirty="0"/>
              <a:t>Ashley Fisher, Director of Natural Resources,               </a:t>
            </a:r>
            <a:r>
              <a:rPr lang="en-US" dirty="0">
                <a:hlinkClick r:id="rId2"/>
              </a:rPr>
              <a:t>afisher@mashpeema.gov</a:t>
            </a:r>
            <a:r>
              <a:rPr lang="en-US" dirty="0"/>
              <a:t>, 508-539-1410</a:t>
            </a:r>
          </a:p>
          <a:p>
            <a:r>
              <a:rPr lang="en-US" dirty="0"/>
              <a:t>Mashpee Wampanoag Tribe</a:t>
            </a:r>
          </a:p>
          <a:p>
            <a:pPr lvl="1"/>
            <a:r>
              <a:rPr lang="en-US" dirty="0"/>
              <a:t>Jason Steiding, Natural Resources Dept. Director,           </a:t>
            </a:r>
            <a:r>
              <a:rPr lang="en-US" dirty="0">
                <a:hlinkClick r:id="rId3"/>
              </a:rPr>
              <a:t>Jason.Steiding@mwtribe-nsn.gov</a:t>
            </a:r>
            <a:endParaRPr lang="en-US" dirty="0"/>
          </a:p>
          <a:p>
            <a:r>
              <a:rPr lang="en-US" dirty="0"/>
              <a:t>Mashpee TV</a:t>
            </a:r>
          </a:p>
          <a:p>
            <a:pPr lvl="1"/>
            <a:r>
              <a:rPr lang="en-US" dirty="0"/>
              <a:t>Christopher Ball, </a:t>
            </a:r>
            <a:r>
              <a:rPr lang="en-US" dirty="0">
                <a:hlinkClick r:id="rId4"/>
              </a:rPr>
              <a:t>chris@mashpeetv.com</a:t>
            </a:r>
            <a:endParaRPr lang="en-US" dirty="0"/>
          </a:p>
          <a:p>
            <a:r>
              <a:rPr lang="en-US" dirty="0"/>
              <a:t>Fuss &amp; O’Neill</a:t>
            </a:r>
          </a:p>
          <a:p>
            <a:pPr lvl="1"/>
            <a:r>
              <a:rPr lang="en-US" dirty="0"/>
              <a:t>Diane Mas, Project Manager, </a:t>
            </a:r>
            <a:r>
              <a:rPr lang="en-US" dirty="0">
                <a:hlinkClick r:id="rId5"/>
              </a:rPr>
              <a:t>dmas@fando.com</a:t>
            </a:r>
            <a:r>
              <a:rPr lang="en-US" dirty="0"/>
              <a:t>, 800-286-2469 x4406</a:t>
            </a:r>
          </a:p>
          <a:p>
            <a:endParaRPr lang="en-US" dirty="0"/>
          </a:p>
        </p:txBody>
      </p:sp>
    </p:spTree>
    <p:extLst>
      <p:ext uri="{BB962C8B-B14F-4D97-AF65-F5344CB8AC3E}">
        <p14:creationId xmlns:p14="http://schemas.microsoft.com/office/powerpoint/2010/main" val="330232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4F49B1B2-18BA-4B1E-84F9-DBCB947B79E7}"/>
              </a:ext>
            </a:extLst>
          </p:cNvPr>
          <p:cNvPicPr>
            <a:picLocks noChangeAspect="1"/>
          </p:cNvPicPr>
          <p:nvPr/>
        </p:nvPicPr>
        <p:blipFill rotWithShape="1">
          <a:blip r:embed="rId2"/>
          <a:srcRect l="4443"/>
          <a:stretch/>
        </p:blipFill>
        <p:spPr>
          <a:xfrm>
            <a:off x="5619564" y="798109"/>
            <a:ext cx="6128177" cy="3671798"/>
          </a:xfrm>
          <a:prstGeom prst="rect">
            <a:avLst/>
          </a:prstGeom>
        </p:spPr>
      </p:pic>
      <p:sp>
        <p:nvSpPr>
          <p:cNvPr id="2" name="Title 1">
            <a:extLst>
              <a:ext uri="{FF2B5EF4-FFF2-40B4-BE49-F238E27FC236}">
                <a16:creationId xmlns:a16="http://schemas.microsoft.com/office/drawing/2014/main" xmlns="" id="{95726045-A634-4C5C-978C-0FE3E30C32ED}"/>
              </a:ext>
            </a:extLst>
          </p:cNvPr>
          <p:cNvSpPr>
            <a:spLocks noGrp="1"/>
          </p:cNvSpPr>
          <p:nvPr>
            <p:ph type="title"/>
          </p:nvPr>
        </p:nvSpPr>
        <p:spPr/>
        <p:txBody>
          <a:bodyPr/>
          <a:lstStyle/>
          <a:p>
            <a:r>
              <a:rPr lang="en-US" dirty="0">
                <a:solidFill>
                  <a:srgbClr val="006699"/>
                </a:solidFill>
              </a:rPr>
              <a:t>Cyanobacteria</a:t>
            </a:r>
          </a:p>
        </p:txBody>
      </p:sp>
      <p:sp>
        <p:nvSpPr>
          <p:cNvPr id="3" name="Content Placeholder 2">
            <a:extLst>
              <a:ext uri="{FF2B5EF4-FFF2-40B4-BE49-F238E27FC236}">
                <a16:creationId xmlns:a16="http://schemas.microsoft.com/office/drawing/2014/main" xmlns="" id="{A9982DE1-0714-4895-B723-7A4F17790F05}"/>
              </a:ext>
            </a:extLst>
          </p:cNvPr>
          <p:cNvSpPr>
            <a:spLocks noGrp="1"/>
          </p:cNvSpPr>
          <p:nvPr>
            <p:ph idx="1"/>
          </p:nvPr>
        </p:nvSpPr>
        <p:spPr>
          <a:xfrm>
            <a:off x="218090" y="906517"/>
            <a:ext cx="5170655" cy="5270446"/>
          </a:xfrm>
        </p:spPr>
        <p:txBody>
          <a:bodyPr>
            <a:normAutofit/>
          </a:bodyPr>
          <a:lstStyle/>
          <a:p>
            <a:r>
              <a:rPr lang="en-US" sz="3200" dirty="0">
                <a:effectLst/>
              </a:rPr>
              <a:t>Cyanobacteria</a:t>
            </a:r>
          </a:p>
          <a:p>
            <a:pPr lvl="1"/>
            <a:r>
              <a:rPr lang="en-US" sz="2800" dirty="0">
                <a:effectLst/>
              </a:rPr>
              <a:t>Bacteria (not a true </a:t>
            </a:r>
            <a:r>
              <a:rPr lang="en-US" sz="2800" dirty="0"/>
              <a:t>algae)</a:t>
            </a:r>
            <a:r>
              <a:rPr lang="en-US" sz="2800" dirty="0">
                <a:effectLst/>
              </a:rPr>
              <a:t> that photosynthesize</a:t>
            </a:r>
          </a:p>
          <a:p>
            <a:pPr lvl="1"/>
            <a:r>
              <a:rPr lang="en-US" sz="2800" dirty="0"/>
              <a:t>Produce toxins harmful to people and animals</a:t>
            </a:r>
          </a:p>
          <a:p>
            <a:pPr lvl="2"/>
            <a:r>
              <a:rPr lang="en-US" sz="2400" dirty="0"/>
              <a:t>Harmful Algal Bloom (HAB or </a:t>
            </a:r>
            <a:r>
              <a:rPr lang="en-US" sz="2400" dirty="0" err="1"/>
              <a:t>CyanoHAB</a:t>
            </a:r>
            <a:r>
              <a:rPr lang="en-US" sz="2400" dirty="0"/>
              <a:t>)</a:t>
            </a:r>
          </a:p>
          <a:p>
            <a:pPr lvl="1"/>
            <a:r>
              <a:rPr lang="en-US" sz="2800" dirty="0"/>
              <a:t>Deplete oxygen in water</a:t>
            </a:r>
          </a:p>
          <a:p>
            <a:pPr lvl="1"/>
            <a:r>
              <a:rPr lang="en-US" sz="2800" dirty="0"/>
              <a:t>Aesthetics</a:t>
            </a:r>
            <a:r>
              <a:rPr lang="en-US" sz="2800" dirty="0">
                <a:effectLst/>
              </a:rPr>
              <a:t> (sight &amp; smell)</a:t>
            </a:r>
          </a:p>
        </p:txBody>
      </p:sp>
      <p:pic>
        <p:nvPicPr>
          <p:cNvPr id="4" name="Picture 3">
            <a:extLst>
              <a:ext uri="{FF2B5EF4-FFF2-40B4-BE49-F238E27FC236}">
                <a16:creationId xmlns:a16="http://schemas.microsoft.com/office/drawing/2014/main" xmlns="" id="{AA90D277-4CB3-4B9D-827A-70CD7A9BD30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a:xfrm>
            <a:off x="7573854" y="4558568"/>
            <a:ext cx="2414905" cy="1821180"/>
          </a:xfrm>
          <a:prstGeom prst="rect">
            <a:avLst/>
          </a:prstGeom>
        </p:spPr>
      </p:pic>
      <p:pic>
        <p:nvPicPr>
          <p:cNvPr id="8" name="Picture 7">
            <a:extLst>
              <a:ext uri="{FF2B5EF4-FFF2-40B4-BE49-F238E27FC236}">
                <a16:creationId xmlns:a16="http://schemas.microsoft.com/office/drawing/2014/main" xmlns="" id="{15D944B9-A0EC-4217-A656-A2BFFF51D347}"/>
              </a:ext>
            </a:extLst>
          </p:cNvPr>
          <p:cNvPicPr>
            <a:picLocks noChangeAspect="1"/>
          </p:cNvPicPr>
          <p:nvPr/>
        </p:nvPicPr>
        <p:blipFill rotWithShape="1">
          <a:blip r:embed="rId4"/>
          <a:srcRect t="2175"/>
          <a:stretch/>
        </p:blipFill>
        <p:spPr>
          <a:xfrm>
            <a:off x="5619564" y="4558568"/>
            <a:ext cx="1713883" cy="2161851"/>
          </a:xfrm>
          <a:prstGeom prst="rect">
            <a:avLst/>
          </a:prstGeom>
        </p:spPr>
      </p:pic>
    </p:spTree>
    <p:extLst>
      <p:ext uri="{BB962C8B-B14F-4D97-AF65-F5344CB8AC3E}">
        <p14:creationId xmlns:p14="http://schemas.microsoft.com/office/powerpoint/2010/main" val="182868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3D0B7E-5640-42D1-8A5E-A30B257A8E06}"/>
              </a:ext>
            </a:extLst>
          </p:cNvPr>
          <p:cNvSpPr>
            <a:spLocks noGrp="1"/>
          </p:cNvSpPr>
          <p:nvPr>
            <p:ph type="title"/>
          </p:nvPr>
        </p:nvSpPr>
        <p:spPr/>
        <p:txBody>
          <a:bodyPr/>
          <a:lstStyle/>
          <a:p>
            <a:r>
              <a:rPr lang="en-US" dirty="0">
                <a:solidFill>
                  <a:srgbClr val="006699"/>
                </a:solidFill>
              </a:rPr>
              <a:t>Cyanobacteria &amp; Changing Climate</a:t>
            </a:r>
          </a:p>
        </p:txBody>
      </p:sp>
      <p:sp>
        <p:nvSpPr>
          <p:cNvPr id="3" name="Content Placeholder 2">
            <a:extLst>
              <a:ext uri="{FF2B5EF4-FFF2-40B4-BE49-F238E27FC236}">
                <a16:creationId xmlns:a16="http://schemas.microsoft.com/office/drawing/2014/main" xmlns="" id="{496F3076-92E9-4DE8-B243-4BF04F16897B}"/>
              </a:ext>
            </a:extLst>
          </p:cNvPr>
          <p:cNvSpPr>
            <a:spLocks noGrp="1"/>
          </p:cNvSpPr>
          <p:nvPr>
            <p:ph idx="1"/>
          </p:nvPr>
        </p:nvSpPr>
        <p:spPr/>
        <p:txBody>
          <a:bodyPr>
            <a:normAutofit/>
          </a:bodyPr>
          <a:lstStyle/>
          <a:p>
            <a:pPr marL="0" indent="0">
              <a:buNone/>
            </a:pPr>
            <a:r>
              <a:rPr lang="en-US" sz="2600" b="1" dirty="0"/>
              <a:t>Nutrients (phosphorus) + warm water + still water = </a:t>
            </a:r>
            <a:r>
              <a:rPr lang="en-US" sz="2600" b="1" dirty="0" err="1"/>
              <a:t>CyanoHABs</a:t>
            </a:r>
            <a:r>
              <a:rPr lang="en-US" sz="2600" b="1" dirty="0"/>
              <a:t> </a:t>
            </a:r>
          </a:p>
          <a:p>
            <a:r>
              <a:rPr lang="en-US" sz="2200" dirty="0"/>
              <a:t>Summer temperatures &gt;&gt; total phytoplankton </a:t>
            </a:r>
          </a:p>
          <a:p>
            <a:r>
              <a:rPr lang="en-US" sz="2200" dirty="0"/>
              <a:t>Length of summer &gt;&gt; cyanobacteria abundance</a:t>
            </a:r>
          </a:p>
          <a:p>
            <a:r>
              <a:rPr lang="en-US" sz="2200" dirty="0"/>
              <a:t>New England is anticipated to experience an </a:t>
            </a:r>
            <a:r>
              <a:rPr lang="en-US" sz="2200" u="sng" dirty="0"/>
              <a:t>increase in number of days with blooms </a:t>
            </a:r>
            <a:r>
              <a:rPr lang="en-US" sz="2200" dirty="0"/>
              <a:t>sooner than other areas of the U.S.</a:t>
            </a:r>
          </a:p>
          <a:p>
            <a:r>
              <a:rPr lang="en-US" sz="2200" dirty="0"/>
              <a:t>Average summer temperatures   3-5 degrees by mid-century,    5-9 degrees higher by the end of the century  </a:t>
            </a:r>
          </a:p>
          <a:p>
            <a:r>
              <a:rPr lang="en-US" sz="2200" dirty="0"/>
              <a:t>Growing degree days   26% under moderate emissions by mid-century</a:t>
            </a:r>
          </a:p>
          <a:p>
            <a:endParaRPr lang="en-US" dirty="0"/>
          </a:p>
          <a:p>
            <a:pPr marL="0" indent="0">
              <a:buNone/>
            </a:pPr>
            <a:r>
              <a:rPr lang="en-US" sz="1900" dirty="0"/>
              <a:t>Sources:  </a:t>
            </a:r>
            <a:r>
              <a:rPr lang="en-US" sz="1900" dirty="0" err="1"/>
              <a:t>Chapra</a:t>
            </a:r>
            <a:r>
              <a:rPr lang="en-US" sz="1900" dirty="0"/>
              <a:t> et al. (2017); Ho and </a:t>
            </a:r>
            <a:r>
              <a:rPr lang="en-US" sz="1900" dirty="0" err="1"/>
              <a:t>Michalack</a:t>
            </a:r>
            <a:r>
              <a:rPr lang="en-US" sz="1900" dirty="0"/>
              <a:t> (2019); Northeast Climate Science Center at the University of Massachusetts Amherst (https://www.resilientma.org/) </a:t>
            </a:r>
          </a:p>
        </p:txBody>
      </p:sp>
      <p:pic>
        <p:nvPicPr>
          <p:cNvPr id="11" name="Graphic 10" descr="Arrow Up with solid fill">
            <a:extLst>
              <a:ext uri="{FF2B5EF4-FFF2-40B4-BE49-F238E27FC236}">
                <a16:creationId xmlns:a16="http://schemas.microsoft.com/office/drawing/2014/main" xmlns="" id="{719AA1C2-243D-4622-9C0D-E8A282CEAE3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376819" y="3402365"/>
            <a:ext cx="430567" cy="430567"/>
          </a:xfrm>
          <a:prstGeom prst="rect">
            <a:avLst/>
          </a:prstGeom>
        </p:spPr>
      </p:pic>
      <p:pic>
        <p:nvPicPr>
          <p:cNvPr id="13" name="Graphic 12" descr="Arrow Up with solid fill">
            <a:extLst>
              <a:ext uri="{FF2B5EF4-FFF2-40B4-BE49-F238E27FC236}">
                <a16:creationId xmlns:a16="http://schemas.microsoft.com/office/drawing/2014/main" xmlns="" id="{A333FF45-712E-4F8D-BBC3-126E5952915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501638" y="3402366"/>
            <a:ext cx="430567" cy="430567"/>
          </a:xfrm>
          <a:prstGeom prst="rect">
            <a:avLst/>
          </a:prstGeom>
        </p:spPr>
      </p:pic>
      <p:pic>
        <p:nvPicPr>
          <p:cNvPr id="14" name="Graphic 13" descr="Arrow Up with solid fill">
            <a:extLst>
              <a:ext uri="{FF2B5EF4-FFF2-40B4-BE49-F238E27FC236}">
                <a16:creationId xmlns:a16="http://schemas.microsoft.com/office/drawing/2014/main" xmlns="" id="{50219DDB-2092-4956-A6AB-665FC574A1C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158229" y="4240567"/>
            <a:ext cx="430567" cy="430567"/>
          </a:xfrm>
          <a:prstGeom prst="rect">
            <a:avLst/>
          </a:prstGeom>
        </p:spPr>
      </p:pic>
    </p:spTree>
    <p:extLst>
      <p:ext uri="{BB962C8B-B14F-4D97-AF65-F5344CB8AC3E}">
        <p14:creationId xmlns:p14="http://schemas.microsoft.com/office/powerpoint/2010/main" val="2718038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3D0B7E-5640-42D1-8A5E-A30B257A8E06}"/>
              </a:ext>
            </a:extLst>
          </p:cNvPr>
          <p:cNvSpPr>
            <a:spLocks noGrp="1"/>
          </p:cNvSpPr>
          <p:nvPr>
            <p:ph type="title"/>
          </p:nvPr>
        </p:nvSpPr>
        <p:spPr/>
        <p:txBody>
          <a:bodyPr/>
          <a:lstStyle/>
          <a:p>
            <a:r>
              <a:rPr lang="en-US" dirty="0">
                <a:solidFill>
                  <a:srgbClr val="006699"/>
                </a:solidFill>
              </a:rPr>
              <a:t>Cyanobacteria &amp; Changing Climate</a:t>
            </a:r>
          </a:p>
        </p:txBody>
      </p:sp>
      <p:sp>
        <p:nvSpPr>
          <p:cNvPr id="3" name="Content Placeholder 2">
            <a:extLst>
              <a:ext uri="{FF2B5EF4-FFF2-40B4-BE49-F238E27FC236}">
                <a16:creationId xmlns:a16="http://schemas.microsoft.com/office/drawing/2014/main" xmlns="" id="{496F3076-92E9-4DE8-B243-4BF04F16897B}"/>
              </a:ext>
            </a:extLst>
          </p:cNvPr>
          <p:cNvSpPr>
            <a:spLocks noGrp="1"/>
          </p:cNvSpPr>
          <p:nvPr>
            <p:ph idx="1"/>
          </p:nvPr>
        </p:nvSpPr>
        <p:spPr>
          <a:xfrm>
            <a:off x="150918" y="839097"/>
            <a:ext cx="10786370" cy="716374"/>
          </a:xfrm>
        </p:spPr>
        <p:txBody>
          <a:bodyPr>
            <a:normAutofit fontScale="70000" lnSpcReduction="20000"/>
          </a:bodyPr>
          <a:lstStyle/>
          <a:p>
            <a:pPr marL="0" indent="0">
              <a:buNone/>
            </a:pPr>
            <a:r>
              <a:rPr lang="en-US" sz="3700" b="1" dirty="0"/>
              <a:t>Nutrients (phosphorus) + warm water + still water = </a:t>
            </a:r>
            <a:r>
              <a:rPr lang="en-US" sz="3700" b="1" dirty="0" err="1"/>
              <a:t>CyanoHABs</a:t>
            </a:r>
            <a:r>
              <a:rPr lang="en-US" sz="3700" b="1" dirty="0"/>
              <a:t> </a:t>
            </a:r>
          </a:p>
          <a:p>
            <a:pPr marL="0" indent="0">
              <a:buNone/>
            </a:pPr>
            <a:endParaRPr lang="en-US" dirty="0"/>
          </a:p>
        </p:txBody>
      </p:sp>
      <p:pic>
        <p:nvPicPr>
          <p:cNvPr id="10" name="Graphic 9" descr="Arrow Up with solid fill">
            <a:extLst>
              <a:ext uri="{FF2B5EF4-FFF2-40B4-BE49-F238E27FC236}">
                <a16:creationId xmlns:a16="http://schemas.microsoft.com/office/drawing/2014/main" xmlns="" id="{41ED04AF-41A2-4C76-8488-ABDA2C49124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458417" y="2139518"/>
            <a:ext cx="344010" cy="344010"/>
          </a:xfrm>
          <a:prstGeom prst="rect">
            <a:avLst/>
          </a:prstGeom>
        </p:spPr>
      </p:pic>
      <p:pic>
        <p:nvPicPr>
          <p:cNvPr id="5" name="Picture 4" descr="[object Object]">
            <a:extLst>
              <a:ext uri="{FF2B5EF4-FFF2-40B4-BE49-F238E27FC236}">
                <a16:creationId xmlns:a16="http://schemas.microsoft.com/office/drawing/2014/main" xmlns="" id="{407D2919-B82D-4579-9F39-1F667F7C61E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4955" y="1622891"/>
            <a:ext cx="3818955" cy="3854178"/>
          </a:xfrm>
          <a:prstGeom prst="rect">
            <a:avLst/>
          </a:prstGeom>
          <a:noFill/>
          <a:ln>
            <a:noFill/>
          </a:ln>
        </p:spPr>
      </p:pic>
      <p:sp>
        <p:nvSpPr>
          <p:cNvPr id="6" name="Content Placeholder 2">
            <a:extLst>
              <a:ext uri="{FF2B5EF4-FFF2-40B4-BE49-F238E27FC236}">
                <a16:creationId xmlns:a16="http://schemas.microsoft.com/office/drawing/2014/main" xmlns="" id="{A8D77A5D-B95A-4992-BB4A-EAC69CEBA614}"/>
              </a:ext>
            </a:extLst>
          </p:cNvPr>
          <p:cNvSpPr txBox="1">
            <a:spLocks/>
          </p:cNvSpPr>
          <p:nvPr/>
        </p:nvSpPr>
        <p:spPr>
          <a:xfrm>
            <a:off x="150918" y="1666425"/>
            <a:ext cx="8495928" cy="5270446"/>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100000"/>
              </a:lnSpc>
              <a:spcBef>
                <a:spcPts val="1000"/>
              </a:spcBef>
              <a:spcAft>
                <a:spcPts val="600"/>
              </a:spcAft>
              <a:buClr>
                <a:srgbClr val="006699"/>
              </a:buClr>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00000"/>
              </a:lnSpc>
              <a:spcBef>
                <a:spcPts val="500"/>
              </a:spcBef>
              <a:spcAft>
                <a:spcPts val="600"/>
              </a:spcAft>
              <a:buClr>
                <a:srgbClr val="006699"/>
              </a:buClr>
              <a:buFont typeface="Open Sans" panose="020B0606030504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00000"/>
              </a:lnSpc>
              <a:spcBef>
                <a:spcPts val="500"/>
              </a:spcBef>
              <a:spcAft>
                <a:spcPts val="600"/>
              </a:spcAft>
              <a:buClr>
                <a:srgbClr val="006699"/>
              </a:buClr>
              <a:buFont typeface="Arial" panose="020B0604020202020204" pitchFamily="34" charset="0"/>
              <a:buChar char="•"/>
              <a:defRPr sz="2000" i="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00000"/>
              </a:lnSpc>
              <a:spcBef>
                <a:spcPts val="500"/>
              </a:spcBef>
              <a:spcAft>
                <a:spcPts val="600"/>
              </a:spcAft>
              <a:buClr>
                <a:srgbClr val="006699"/>
              </a:buClr>
              <a:buFont typeface="Open Sans" panose="020B0606030504020204" pitchFamily="34" charset="0"/>
              <a:buChar char="−"/>
              <a:defRPr sz="180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00000"/>
              </a:lnSpc>
              <a:spcBef>
                <a:spcPts val="500"/>
              </a:spcBef>
              <a:spcAft>
                <a:spcPts val="600"/>
              </a:spcAft>
              <a:buClr>
                <a:srgbClr val="006699"/>
              </a:buClr>
              <a:buFont typeface="Courier New" panose="02070309020205020404" pitchFamily="49" charset="0"/>
              <a:buChar char="o"/>
              <a:defRPr sz="1800" i="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   Total precipitation and precipitation intensity &gt;&gt;             runoff generation &amp; transport of sediment and nutrients </a:t>
            </a:r>
          </a:p>
          <a:p>
            <a:r>
              <a:rPr lang="en-US" b="1" dirty="0">
                <a:solidFill>
                  <a:srgbClr val="FF0000"/>
                </a:solidFill>
              </a:rPr>
              <a:t>+</a:t>
            </a:r>
            <a:r>
              <a:rPr lang="en-US" dirty="0"/>
              <a:t>2 inches of total annual rainfall </a:t>
            </a:r>
          </a:p>
          <a:p>
            <a:r>
              <a:rPr lang="en-US" dirty="0"/>
              <a:t>   Number of days of precipitation over 1 inch </a:t>
            </a:r>
          </a:p>
          <a:p>
            <a:r>
              <a:rPr lang="en-US" dirty="0"/>
              <a:t>   Total amount of precipitation falling in the heaviest 1% of rainfall events</a:t>
            </a:r>
          </a:p>
          <a:p>
            <a:r>
              <a:rPr lang="en-US" dirty="0"/>
              <a:t>While temperature change cannot be controlled, the secondary impacts of increased rainfall and rainfall intensity can be mitigated through stormwater controls, offering an adaptation measure to provide resilience to anticipated climate change </a:t>
            </a:r>
          </a:p>
          <a:p>
            <a:pPr marL="0" indent="0">
              <a:buFont typeface="Arial" panose="020B0604020202020204" pitchFamily="34" charset="0"/>
              <a:buNone/>
            </a:pPr>
            <a:endParaRPr lang="en-US" dirty="0"/>
          </a:p>
          <a:p>
            <a:pPr marL="0" indent="0">
              <a:buFont typeface="Arial" panose="020B0604020202020204" pitchFamily="34" charset="0"/>
              <a:buNone/>
            </a:pPr>
            <a:r>
              <a:rPr lang="en-US" sz="2200" dirty="0"/>
              <a:t>Sources:  4</a:t>
            </a:r>
            <a:r>
              <a:rPr lang="en-US" sz="2200" baseline="30000" dirty="0"/>
              <a:t>th</a:t>
            </a:r>
            <a:r>
              <a:rPr lang="en-US" sz="2200" dirty="0"/>
              <a:t> National Climate Assessment (2018); Northeast Climate Science Center at the University of Massachusetts Amherst (https://www.resilientma.org/) </a:t>
            </a:r>
          </a:p>
        </p:txBody>
      </p:sp>
      <p:pic>
        <p:nvPicPr>
          <p:cNvPr id="7" name="Graphic 6" descr="Arrow Up with solid fill">
            <a:extLst>
              <a:ext uri="{FF2B5EF4-FFF2-40B4-BE49-F238E27FC236}">
                <a16:creationId xmlns:a16="http://schemas.microsoft.com/office/drawing/2014/main" xmlns="" id="{0D063B28-67D6-4075-9393-C856A60F9A7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44006" y="1469356"/>
            <a:ext cx="430567" cy="430567"/>
          </a:xfrm>
          <a:prstGeom prst="rect">
            <a:avLst/>
          </a:prstGeom>
        </p:spPr>
      </p:pic>
      <p:pic>
        <p:nvPicPr>
          <p:cNvPr id="8" name="Graphic 7" descr="Arrow Up with solid fill">
            <a:extLst>
              <a:ext uri="{FF2B5EF4-FFF2-40B4-BE49-F238E27FC236}">
                <a16:creationId xmlns:a16="http://schemas.microsoft.com/office/drawing/2014/main" xmlns="" id="{5EBDC039-E61F-4058-BE58-66C8B216868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44005" y="2748628"/>
            <a:ext cx="430567" cy="430567"/>
          </a:xfrm>
          <a:prstGeom prst="rect">
            <a:avLst/>
          </a:prstGeom>
        </p:spPr>
      </p:pic>
      <p:pic>
        <p:nvPicPr>
          <p:cNvPr id="9" name="Graphic 8" descr="Arrow Up with solid fill">
            <a:extLst>
              <a:ext uri="{FF2B5EF4-FFF2-40B4-BE49-F238E27FC236}">
                <a16:creationId xmlns:a16="http://schemas.microsoft.com/office/drawing/2014/main" xmlns="" id="{2436AEAB-0564-4D5B-8B55-25D6249D83C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44004" y="3208196"/>
            <a:ext cx="430567" cy="430567"/>
          </a:xfrm>
          <a:prstGeom prst="rect">
            <a:avLst/>
          </a:prstGeom>
        </p:spPr>
      </p:pic>
    </p:spTree>
    <p:extLst>
      <p:ext uri="{BB962C8B-B14F-4D97-AF65-F5344CB8AC3E}">
        <p14:creationId xmlns:p14="http://schemas.microsoft.com/office/powerpoint/2010/main" val="4077427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7D48E3DB-A397-4F16-89F5-A68DD3EBD5AB}"/>
              </a:ext>
            </a:extLst>
          </p:cNvPr>
          <p:cNvPicPr>
            <a:picLocks noChangeAspect="1"/>
          </p:cNvPicPr>
          <p:nvPr/>
        </p:nvPicPr>
        <p:blipFill>
          <a:blip r:embed="rId2"/>
          <a:stretch>
            <a:fillRect/>
          </a:stretch>
        </p:blipFill>
        <p:spPr>
          <a:xfrm>
            <a:off x="974272" y="486561"/>
            <a:ext cx="7294957" cy="4117340"/>
          </a:xfrm>
          <a:prstGeom prst="rect">
            <a:avLst/>
          </a:prstGeom>
        </p:spPr>
      </p:pic>
      <p:sp>
        <p:nvSpPr>
          <p:cNvPr id="2" name="Title 1">
            <a:extLst>
              <a:ext uri="{FF2B5EF4-FFF2-40B4-BE49-F238E27FC236}">
                <a16:creationId xmlns:a16="http://schemas.microsoft.com/office/drawing/2014/main" xmlns="" id="{C3E78917-61AD-4F74-9EF3-22E3D35B75D3}"/>
              </a:ext>
            </a:extLst>
          </p:cNvPr>
          <p:cNvSpPr>
            <a:spLocks noGrp="1"/>
          </p:cNvSpPr>
          <p:nvPr>
            <p:ph type="title"/>
          </p:nvPr>
        </p:nvSpPr>
        <p:spPr/>
        <p:txBody>
          <a:bodyPr/>
          <a:lstStyle/>
          <a:p>
            <a:r>
              <a:rPr lang="en-US" dirty="0">
                <a:solidFill>
                  <a:srgbClr val="006699"/>
                </a:solidFill>
              </a:rPr>
              <a:t>Green Stormwater Infrastructure</a:t>
            </a:r>
          </a:p>
        </p:txBody>
      </p:sp>
      <p:sp>
        <p:nvSpPr>
          <p:cNvPr id="3" name="Content Placeholder 2">
            <a:extLst>
              <a:ext uri="{FF2B5EF4-FFF2-40B4-BE49-F238E27FC236}">
                <a16:creationId xmlns:a16="http://schemas.microsoft.com/office/drawing/2014/main" xmlns="" id="{1947535A-9635-4DED-84B1-0ECC2AB414F6}"/>
              </a:ext>
            </a:extLst>
          </p:cNvPr>
          <p:cNvSpPr>
            <a:spLocks noGrp="1"/>
          </p:cNvSpPr>
          <p:nvPr>
            <p:ph idx="1"/>
          </p:nvPr>
        </p:nvSpPr>
        <p:spPr>
          <a:xfrm>
            <a:off x="9111920" y="906517"/>
            <a:ext cx="2861989" cy="5270446"/>
          </a:xfrm>
        </p:spPr>
        <p:txBody>
          <a:bodyPr>
            <a:normAutofit fontScale="70000" lnSpcReduction="20000"/>
          </a:bodyPr>
          <a:lstStyle/>
          <a:p>
            <a:r>
              <a:rPr lang="en-US" dirty="0"/>
              <a:t>Target Pollutants – </a:t>
            </a:r>
            <a:br>
              <a:rPr lang="en-US" dirty="0"/>
            </a:br>
            <a:r>
              <a:rPr lang="en-US" dirty="0"/>
              <a:t>Nutrients &amp; Sediment</a:t>
            </a:r>
          </a:p>
          <a:p>
            <a:r>
              <a:rPr lang="en-US" dirty="0"/>
              <a:t>Use Low-cost Controls Whenever Possible</a:t>
            </a:r>
          </a:p>
          <a:p>
            <a:r>
              <a:rPr lang="en-US" dirty="0"/>
              <a:t>Design for Low Maintenance </a:t>
            </a:r>
          </a:p>
          <a:p>
            <a:r>
              <a:rPr lang="en-US" dirty="0"/>
              <a:t>Adapt Designs to Maximize Pollutant Load Reduction</a:t>
            </a:r>
          </a:p>
          <a:p>
            <a:r>
              <a:rPr lang="en-US" dirty="0"/>
              <a:t>Phosphorus – Bioretention Soil Mix (No Compost!)</a:t>
            </a:r>
          </a:p>
          <a:p>
            <a:r>
              <a:rPr lang="en-US" dirty="0"/>
              <a:t>Nitrogen – Internal Storage Reservoir</a:t>
            </a:r>
          </a:p>
        </p:txBody>
      </p:sp>
      <p:pic>
        <p:nvPicPr>
          <p:cNvPr id="12" name="Picture 4" descr="Grand Street, Niantic, Stormwater Management Project | Niantic ...">
            <a:extLst>
              <a:ext uri="{FF2B5EF4-FFF2-40B4-BE49-F238E27FC236}">
                <a16:creationId xmlns:a16="http://schemas.microsoft.com/office/drawing/2014/main" xmlns="" id="{038DD60E-33B3-47D1-A38E-68461CD374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603901"/>
            <a:ext cx="3014430" cy="22540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xmlns="" id="{7062CC8B-B40B-41CF-B3D4-C9799E91C7F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593"/>
          <a:stretch/>
        </p:blipFill>
        <p:spPr>
          <a:xfrm>
            <a:off x="3008679" y="4604445"/>
            <a:ext cx="3084731" cy="2253555"/>
          </a:xfrm>
          <a:prstGeom prst="rect">
            <a:avLst/>
          </a:prstGeom>
        </p:spPr>
      </p:pic>
      <p:pic>
        <p:nvPicPr>
          <p:cNvPr id="14" name="Picture 13">
            <a:extLst>
              <a:ext uri="{FF2B5EF4-FFF2-40B4-BE49-F238E27FC236}">
                <a16:creationId xmlns:a16="http://schemas.microsoft.com/office/drawing/2014/main" xmlns="" id="{84D1E391-9B09-4D09-BB62-540A63DBF51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421" b="33592"/>
          <a:stretch/>
        </p:blipFill>
        <p:spPr>
          <a:xfrm>
            <a:off x="6036477" y="4607077"/>
            <a:ext cx="2861990" cy="2250923"/>
          </a:xfrm>
          <a:prstGeom prst="rect">
            <a:avLst/>
          </a:prstGeom>
        </p:spPr>
      </p:pic>
      <p:sp>
        <p:nvSpPr>
          <p:cNvPr id="15" name="Content Placeholder 1">
            <a:extLst>
              <a:ext uri="{FF2B5EF4-FFF2-40B4-BE49-F238E27FC236}">
                <a16:creationId xmlns:a16="http://schemas.microsoft.com/office/drawing/2014/main" xmlns="" id="{A85D47DB-218C-47A9-8378-2E54E2C6421F}"/>
              </a:ext>
            </a:extLst>
          </p:cNvPr>
          <p:cNvSpPr txBox="1">
            <a:spLocks/>
          </p:cNvSpPr>
          <p:nvPr/>
        </p:nvSpPr>
        <p:spPr>
          <a:xfrm>
            <a:off x="83619" y="3767553"/>
            <a:ext cx="2290205" cy="55629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00000"/>
              </a:lnSpc>
              <a:spcBef>
                <a:spcPts val="1000"/>
              </a:spcBef>
              <a:spcAft>
                <a:spcPts val="600"/>
              </a:spcAft>
              <a:buClr>
                <a:srgbClr val="006699"/>
              </a:buClr>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00000"/>
              </a:lnSpc>
              <a:spcBef>
                <a:spcPts val="500"/>
              </a:spcBef>
              <a:spcAft>
                <a:spcPts val="600"/>
              </a:spcAft>
              <a:buClr>
                <a:srgbClr val="006699"/>
              </a:buClr>
              <a:buFont typeface="Open Sans" panose="020B0606030504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00000"/>
              </a:lnSpc>
              <a:spcBef>
                <a:spcPts val="500"/>
              </a:spcBef>
              <a:spcAft>
                <a:spcPts val="600"/>
              </a:spcAft>
              <a:buClr>
                <a:srgbClr val="006699"/>
              </a:buClr>
              <a:buFont typeface="Arial" panose="020B0604020202020204" pitchFamily="34" charset="0"/>
              <a:buChar char="•"/>
              <a:defRPr sz="2000" i="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00000"/>
              </a:lnSpc>
              <a:spcBef>
                <a:spcPts val="500"/>
              </a:spcBef>
              <a:spcAft>
                <a:spcPts val="600"/>
              </a:spcAft>
              <a:buClr>
                <a:srgbClr val="006699"/>
              </a:buClr>
              <a:buFont typeface="Open Sans" panose="020B0606030504020204" pitchFamily="34" charset="0"/>
              <a:buChar char="−"/>
              <a:defRPr sz="180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00000"/>
              </a:lnSpc>
              <a:spcBef>
                <a:spcPts val="500"/>
              </a:spcBef>
              <a:spcAft>
                <a:spcPts val="600"/>
              </a:spcAft>
              <a:buClr>
                <a:srgbClr val="006699"/>
              </a:buClr>
              <a:buFont typeface="Courier New" panose="02070309020205020404" pitchFamily="49" charset="0"/>
              <a:buChar char="o"/>
              <a:defRPr sz="1800" i="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b="1"/>
              <a:t>Leaching Catch Basin, RIDOT Linear Stormwater Manual</a:t>
            </a:r>
            <a:endParaRPr lang="en-US" sz="700" b="1"/>
          </a:p>
          <a:p>
            <a:pPr marL="0" indent="0">
              <a:buFont typeface="Arial" panose="020B0604020202020204" pitchFamily="34" charset="0"/>
              <a:buNone/>
            </a:pPr>
            <a:endParaRPr lang="en-US" sz="1800" b="1" dirty="0"/>
          </a:p>
        </p:txBody>
      </p:sp>
      <p:sp>
        <p:nvSpPr>
          <p:cNvPr id="16" name="Content Placeholder 1">
            <a:extLst>
              <a:ext uri="{FF2B5EF4-FFF2-40B4-BE49-F238E27FC236}">
                <a16:creationId xmlns:a16="http://schemas.microsoft.com/office/drawing/2014/main" xmlns="" id="{7E09F051-24E5-466E-AFC5-B7140CDDA19A}"/>
              </a:ext>
            </a:extLst>
          </p:cNvPr>
          <p:cNvSpPr txBox="1">
            <a:spLocks/>
          </p:cNvSpPr>
          <p:nvPr/>
        </p:nvSpPr>
        <p:spPr>
          <a:xfrm>
            <a:off x="83619" y="6498932"/>
            <a:ext cx="2925060" cy="35906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Clr>
                <a:srgbClr val="006699"/>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Clr>
                <a:srgbClr val="006699"/>
              </a:buClr>
              <a:buFont typeface="Open Sans" panose="020B0606030504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Clr>
                <a:srgbClr val="006699"/>
              </a:buClr>
              <a:buFont typeface="Arial" panose="020B0604020202020204" pitchFamily="34" charset="0"/>
              <a:buChar char="•"/>
              <a:defRPr sz="1800" i="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rgbClr val="006699"/>
              </a:buClr>
              <a:buSzPct val="80000"/>
              <a:buFont typeface="Courier New" panose="02070309020205020404" pitchFamily="49" charset="0"/>
              <a:buChar char="o"/>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300" b="1" dirty="0"/>
              <a:t>Tree Well, Niantic River Watershed</a:t>
            </a:r>
          </a:p>
          <a:p>
            <a:pPr marL="0" indent="0">
              <a:buFont typeface="Arial" panose="020B0604020202020204" pitchFamily="34" charset="0"/>
              <a:buNone/>
            </a:pPr>
            <a:endParaRPr lang="en-US" sz="1800" b="1" dirty="0"/>
          </a:p>
        </p:txBody>
      </p:sp>
      <p:sp>
        <p:nvSpPr>
          <p:cNvPr id="17" name="Content Placeholder 1">
            <a:extLst>
              <a:ext uri="{FF2B5EF4-FFF2-40B4-BE49-F238E27FC236}">
                <a16:creationId xmlns:a16="http://schemas.microsoft.com/office/drawing/2014/main" xmlns="" id="{EDB4BD37-CA9F-4D60-A585-33441A791AB5}"/>
              </a:ext>
            </a:extLst>
          </p:cNvPr>
          <p:cNvSpPr txBox="1">
            <a:spLocks/>
          </p:cNvSpPr>
          <p:nvPr/>
        </p:nvSpPr>
        <p:spPr>
          <a:xfrm>
            <a:off x="4368187" y="6368576"/>
            <a:ext cx="1669787" cy="6197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99"/>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Clr>
                <a:srgbClr val="006699"/>
              </a:buClr>
              <a:buFont typeface="Open Sans" panose="020B0606030504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Clr>
                <a:srgbClr val="006699"/>
              </a:buClr>
              <a:buFont typeface="Arial" panose="020B0604020202020204" pitchFamily="34" charset="0"/>
              <a:buChar char="•"/>
              <a:defRPr sz="1800" i="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rgbClr val="006699"/>
              </a:buClr>
              <a:buSzPct val="80000"/>
              <a:buFont typeface="Courier New" panose="02070309020205020404" pitchFamily="49" charset="0"/>
              <a:buChar char="o"/>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Font typeface="Arial" panose="020B0604020202020204" pitchFamily="34" charset="0"/>
              <a:buNone/>
            </a:pPr>
            <a:r>
              <a:rPr lang="en-US" sz="1100" b="1" dirty="0"/>
              <a:t>Bioswale, New Haven, CT</a:t>
            </a:r>
          </a:p>
        </p:txBody>
      </p:sp>
      <p:sp>
        <p:nvSpPr>
          <p:cNvPr id="18" name="Content Placeholder 1">
            <a:extLst>
              <a:ext uri="{FF2B5EF4-FFF2-40B4-BE49-F238E27FC236}">
                <a16:creationId xmlns:a16="http://schemas.microsoft.com/office/drawing/2014/main" xmlns="" id="{555AA7F3-2711-402D-B227-9635E692B17B}"/>
              </a:ext>
            </a:extLst>
          </p:cNvPr>
          <p:cNvSpPr txBox="1">
            <a:spLocks/>
          </p:cNvSpPr>
          <p:nvPr/>
        </p:nvSpPr>
        <p:spPr>
          <a:xfrm>
            <a:off x="6302188" y="6520982"/>
            <a:ext cx="2540843" cy="3908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6699"/>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Clr>
                <a:srgbClr val="006699"/>
              </a:buClr>
              <a:buFont typeface="Open Sans" panose="020B0606030504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Clr>
                <a:srgbClr val="006699"/>
              </a:buClr>
              <a:buFont typeface="Arial" panose="020B0604020202020204" pitchFamily="34" charset="0"/>
              <a:buChar char="•"/>
              <a:defRPr sz="1800" i="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rgbClr val="006699"/>
              </a:buClr>
              <a:buSzPct val="80000"/>
              <a:buFont typeface="Courier New" panose="02070309020205020404" pitchFamily="49" charset="0"/>
              <a:buChar char="o"/>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100" b="1" dirty="0"/>
              <a:t>Roadside </a:t>
            </a:r>
            <a:r>
              <a:rPr lang="en-US" sz="1100" b="1" dirty="0" err="1"/>
              <a:t>Biofilter</a:t>
            </a:r>
            <a:r>
              <a:rPr lang="en-US" sz="1100" b="1" dirty="0"/>
              <a:t>, Central MA</a:t>
            </a:r>
          </a:p>
          <a:p>
            <a:pPr marL="0" indent="0">
              <a:buFont typeface="Arial" panose="020B0604020202020204" pitchFamily="34" charset="0"/>
              <a:buNone/>
            </a:pPr>
            <a:endParaRPr lang="en-US" sz="1800" b="1" dirty="0"/>
          </a:p>
        </p:txBody>
      </p:sp>
    </p:spTree>
    <p:extLst>
      <p:ext uri="{BB962C8B-B14F-4D97-AF65-F5344CB8AC3E}">
        <p14:creationId xmlns:p14="http://schemas.microsoft.com/office/powerpoint/2010/main" val="215066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70C0"/>
      </a:hlink>
      <a:folHlink>
        <a:srgbClr val="EBDAE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B91869F-8475-4C57-923B-90A48AD8686B}" vid="{E14F0686-5A94-4A4E-BF07-654E7AA86644}"/>
    </a:ext>
  </a:extLst>
</a:theme>
</file>

<file path=docProps/app.xml><?xml version="1.0" encoding="utf-8"?>
<Properties xmlns="http://schemas.openxmlformats.org/officeDocument/2006/extended-properties" xmlns:vt="http://schemas.openxmlformats.org/officeDocument/2006/docPropsVTypes">
  <Template>Interview Template2</Template>
  <TotalTime>1649</TotalTime>
  <Words>724</Words>
  <Application>Microsoft Office PowerPoint</Application>
  <PresentationFormat>Widescreen</PresentationFormat>
  <Paragraphs>151</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Courier New</vt:lpstr>
      <vt:lpstr>Open Sans</vt:lpstr>
      <vt:lpstr>Open Sans Light</vt:lpstr>
      <vt:lpstr>Office Theme</vt:lpstr>
      <vt:lpstr>Watershed-based Solutions to Increase Resilience to Harmful Algal Blooms in Santuit Pond in a Warmer and Wetter Climate</vt:lpstr>
      <vt:lpstr>Agenda</vt:lpstr>
      <vt:lpstr>MVP Action Grant</vt:lpstr>
      <vt:lpstr>Project Purpose</vt:lpstr>
      <vt:lpstr>Project Team Primary Contacts</vt:lpstr>
      <vt:lpstr>Cyanobacteria</vt:lpstr>
      <vt:lpstr>Cyanobacteria &amp; Changing Climate</vt:lpstr>
      <vt:lpstr>Cyanobacteria &amp; Changing Climate</vt:lpstr>
      <vt:lpstr>Green Stormwater Infrastructure</vt:lpstr>
      <vt:lpstr>Residential LID Practices</vt:lpstr>
      <vt:lpstr>Elements of the Project</vt:lpstr>
      <vt:lpstr>Schedule</vt:lpstr>
      <vt:lpstr>Outcomes</vt:lpstr>
      <vt:lpstr>Questions &amp; Discussion</vt:lpstr>
      <vt:lpstr>Santuit Pond Watershed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Watershed-based Solutions to Increase Resilience to  Harmful Algal Blooms in Santuit Pond in a Warmer and Wetter Climate</dc:title>
  <dc:creator>Diane Mas</dc:creator>
  <cp:lastModifiedBy>Ashley Fisher</cp:lastModifiedBy>
  <cp:revision>26</cp:revision>
  <dcterms:created xsi:type="dcterms:W3CDTF">2021-09-25T15:20:36Z</dcterms:created>
  <dcterms:modified xsi:type="dcterms:W3CDTF">2021-10-22T14:37:17Z</dcterms:modified>
</cp:coreProperties>
</file>