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5" r:id="rId2"/>
    <p:sldId id="261" r:id="rId3"/>
    <p:sldId id="285" r:id="rId4"/>
    <p:sldId id="277" r:id="rId5"/>
    <p:sldId id="281" r:id="rId6"/>
    <p:sldId id="292" r:id="rId7"/>
    <p:sldId id="282" r:id="rId8"/>
    <p:sldId id="287" r:id="rId9"/>
    <p:sldId id="288" r:id="rId10"/>
    <p:sldId id="289" r:id="rId11"/>
    <p:sldId id="290" r:id="rId12"/>
    <p:sldId id="291" r:id="rId13"/>
    <p:sldId id="260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32D3B9-62B8-3232-6DC3-700F63A4E725}" name="Butt, Aqsa" initials="BA" userId="S::Butt.Aqsa@wseinc.com::558f2bc7-b071-4f32-9c6d-40bf6898c2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8D53"/>
    <a:srgbClr val="133895"/>
    <a:srgbClr val="000000"/>
    <a:srgbClr val="C1CDD8"/>
    <a:srgbClr val="5C85EA"/>
    <a:srgbClr val="FFFFFF"/>
    <a:srgbClr val="D7BB5E"/>
    <a:srgbClr val="C6D3E4"/>
    <a:srgbClr val="123896"/>
    <a:srgbClr val="DF0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3970" autoAdjust="0"/>
  </p:normalViewPr>
  <p:slideViewPr>
    <p:cSldViewPr>
      <p:cViewPr varScale="1">
        <p:scale>
          <a:sx n="101" d="100"/>
          <a:sy n="101" d="100"/>
        </p:scale>
        <p:origin x="208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88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61F620-9ED4-4448-A299-7173F7CBD119}" type="doc">
      <dgm:prSet loTypeId="urn:microsoft.com/office/officeart/2005/8/layout/hProcess9" loCatId="process" qsTypeId="urn:microsoft.com/office/officeart/2005/8/quickstyle/simple1" qsCatId="simple" csTypeId="urn:microsoft.com/office/officeart/2005/8/colors/accent3_2" csCatId="accent3" phldr="1"/>
      <dgm:spPr/>
    </dgm:pt>
    <dgm:pt modelId="{D7FAFB5D-D363-4B29-8676-0D928EBFC07C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400" b="1" dirty="0"/>
            <a:t>GOALS: </a:t>
          </a:r>
        </a:p>
        <a:p>
          <a:r>
            <a:rPr lang="en-US" sz="1800" dirty="0"/>
            <a:t>Desired outcomes. Simple, broad, high-reaching.</a:t>
          </a:r>
        </a:p>
      </dgm:t>
    </dgm:pt>
    <dgm:pt modelId="{0A2027C2-30FC-4B75-A688-4E3E2702ED27}" type="parTrans" cxnId="{0276EADF-A08D-44F1-A4BE-064CA93EF02F}">
      <dgm:prSet/>
      <dgm:spPr/>
      <dgm:t>
        <a:bodyPr/>
        <a:lstStyle/>
        <a:p>
          <a:endParaRPr lang="en-US"/>
        </a:p>
      </dgm:t>
    </dgm:pt>
    <dgm:pt modelId="{A53EF353-D5FE-4C2A-9BC6-B087AB5C1895}" type="sibTrans" cxnId="{0276EADF-A08D-44F1-A4BE-064CA93EF02F}">
      <dgm:prSet/>
      <dgm:spPr/>
      <dgm:t>
        <a:bodyPr/>
        <a:lstStyle/>
        <a:p>
          <a:endParaRPr lang="en-US"/>
        </a:p>
      </dgm:t>
    </dgm:pt>
    <dgm:pt modelId="{FB4C0B32-C63A-48D1-B2FE-E09F5959B9A2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400" b="1" dirty="0"/>
            <a:t>POLICIES:</a:t>
          </a:r>
        </a:p>
        <a:p>
          <a:r>
            <a:rPr lang="en-US" sz="1800" dirty="0"/>
            <a:t>Statements that guide municipal decision makers so that decisions help to achieve the goals.</a:t>
          </a:r>
        </a:p>
      </dgm:t>
    </dgm:pt>
    <dgm:pt modelId="{37AD90C4-D0E3-4D43-A151-54438B1C38ED}" type="parTrans" cxnId="{DEE64BB8-8F57-49DB-A58A-963BB5F47CC7}">
      <dgm:prSet/>
      <dgm:spPr/>
      <dgm:t>
        <a:bodyPr/>
        <a:lstStyle/>
        <a:p>
          <a:endParaRPr lang="en-US"/>
        </a:p>
      </dgm:t>
    </dgm:pt>
    <dgm:pt modelId="{0AC53972-3AFF-478D-B3A8-E18D7128D218}" type="sibTrans" cxnId="{DEE64BB8-8F57-49DB-A58A-963BB5F47CC7}">
      <dgm:prSet/>
      <dgm:spPr/>
      <dgm:t>
        <a:bodyPr/>
        <a:lstStyle/>
        <a:p>
          <a:endParaRPr lang="en-US"/>
        </a:p>
      </dgm:t>
    </dgm:pt>
    <dgm:pt modelId="{F814BEFA-1600-4508-819A-6481A97FB960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/>
            <a:t>ACTIONS:</a:t>
          </a:r>
          <a:r>
            <a:rPr lang="en-US" sz="2000" dirty="0"/>
            <a:t> </a:t>
          </a:r>
        </a:p>
        <a:p>
          <a:r>
            <a:rPr lang="en-US" sz="1800" dirty="0"/>
            <a:t>Specific, measurable acts whose implementation will bring the municipality closer to achievement of its goals.</a:t>
          </a:r>
        </a:p>
      </dgm:t>
    </dgm:pt>
    <dgm:pt modelId="{F6542DD9-EF93-4345-A52D-D7379B4B4900}" type="parTrans" cxnId="{950E9339-8C7A-4941-91F0-9304FCB06186}">
      <dgm:prSet/>
      <dgm:spPr/>
      <dgm:t>
        <a:bodyPr/>
        <a:lstStyle/>
        <a:p>
          <a:endParaRPr lang="en-US"/>
        </a:p>
      </dgm:t>
    </dgm:pt>
    <dgm:pt modelId="{F84E4C5D-B8E9-4DB7-94E9-2418161FA111}" type="sibTrans" cxnId="{950E9339-8C7A-4941-91F0-9304FCB06186}">
      <dgm:prSet/>
      <dgm:spPr/>
      <dgm:t>
        <a:bodyPr/>
        <a:lstStyle/>
        <a:p>
          <a:endParaRPr lang="en-US"/>
        </a:p>
      </dgm:t>
    </dgm:pt>
    <dgm:pt modelId="{AB13B54F-0EC5-459F-864C-31B0A4526CB1}" type="pres">
      <dgm:prSet presAssocID="{D061F620-9ED4-4448-A299-7173F7CBD119}" presName="CompostProcess" presStyleCnt="0">
        <dgm:presLayoutVars>
          <dgm:dir/>
          <dgm:resizeHandles val="exact"/>
        </dgm:presLayoutVars>
      </dgm:prSet>
      <dgm:spPr/>
    </dgm:pt>
    <dgm:pt modelId="{0F4EFB6F-1A68-4FE9-9F4E-7E56A25D75BD}" type="pres">
      <dgm:prSet presAssocID="{D061F620-9ED4-4448-A299-7173F7CBD119}" presName="arrow" presStyleLbl="bgShp" presStyleIdx="0" presStyleCnt="1"/>
      <dgm:spPr/>
    </dgm:pt>
    <dgm:pt modelId="{6357220B-A9F9-4980-B6F4-96954C3219FD}" type="pres">
      <dgm:prSet presAssocID="{D061F620-9ED4-4448-A299-7173F7CBD119}" presName="linearProcess" presStyleCnt="0"/>
      <dgm:spPr/>
    </dgm:pt>
    <dgm:pt modelId="{7B7BEA5A-D27E-4BCC-97B0-DAF15CB96AB5}" type="pres">
      <dgm:prSet presAssocID="{D7FAFB5D-D363-4B29-8676-0D928EBFC07C}" presName="textNode" presStyleLbl="node1" presStyleIdx="0" presStyleCnt="3" custScaleY="123754">
        <dgm:presLayoutVars>
          <dgm:bulletEnabled val="1"/>
        </dgm:presLayoutVars>
      </dgm:prSet>
      <dgm:spPr/>
    </dgm:pt>
    <dgm:pt modelId="{15A9BC33-F543-49F8-8292-B437E606A7E9}" type="pres">
      <dgm:prSet presAssocID="{A53EF353-D5FE-4C2A-9BC6-B087AB5C1895}" presName="sibTrans" presStyleCnt="0"/>
      <dgm:spPr/>
    </dgm:pt>
    <dgm:pt modelId="{0E6CAF3A-B68D-4D5D-B093-9A413D8EF4D4}" type="pres">
      <dgm:prSet presAssocID="{FB4C0B32-C63A-48D1-B2FE-E09F5959B9A2}" presName="textNode" presStyleLbl="node1" presStyleIdx="1" presStyleCnt="3" custScaleY="123754">
        <dgm:presLayoutVars>
          <dgm:bulletEnabled val="1"/>
        </dgm:presLayoutVars>
      </dgm:prSet>
      <dgm:spPr/>
    </dgm:pt>
    <dgm:pt modelId="{1AB30D23-2F42-4D27-8BDB-E314D0DD5D00}" type="pres">
      <dgm:prSet presAssocID="{0AC53972-3AFF-478D-B3A8-E18D7128D218}" presName="sibTrans" presStyleCnt="0"/>
      <dgm:spPr/>
    </dgm:pt>
    <dgm:pt modelId="{D04223F6-CD6D-4E07-975D-8E52073E9EE7}" type="pres">
      <dgm:prSet presAssocID="{F814BEFA-1600-4508-819A-6481A97FB960}" presName="textNode" presStyleLbl="node1" presStyleIdx="2" presStyleCnt="3" custScaleY="115801">
        <dgm:presLayoutVars>
          <dgm:bulletEnabled val="1"/>
        </dgm:presLayoutVars>
      </dgm:prSet>
      <dgm:spPr/>
    </dgm:pt>
  </dgm:ptLst>
  <dgm:cxnLst>
    <dgm:cxn modelId="{79D26802-02EB-4A3B-A1DA-B17AB2C57161}" type="presOf" srcId="{D7FAFB5D-D363-4B29-8676-0D928EBFC07C}" destId="{7B7BEA5A-D27E-4BCC-97B0-DAF15CB96AB5}" srcOrd="0" destOrd="0" presId="urn:microsoft.com/office/officeart/2005/8/layout/hProcess9"/>
    <dgm:cxn modelId="{FA77CB11-0A2E-419B-B1FF-D7B6E8AEB8BF}" type="presOf" srcId="{D061F620-9ED4-4448-A299-7173F7CBD119}" destId="{AB13B54F-0EC5-459F-864C-31B0A4526CB1}" srcOrd="0" destOrd="0" presId="urn:microsoft.com/office/officeart/2005/8/layout/hProcess9"/>
    <dgm:cxn modelId="{950E9339-8C7A-4941-91F0-9304FCB06186}" srcId="{D061F620-9ED4-4448-A299-7173F7CBD119}" destId="{F814BEFA-1600-4508-819A-6481A97FB960}" srcOrd="2" destOrd="0" parTransId="{F6542DD9-EF93-4345-A52D-D7379B4B4900}" sibTransId="{F84E4C5D-B8E9-4DB7-94E9-2418161FA111}"/>
    <dgm:cxn modelId="{45A7147E-DA95-4EED-9C87-F58E3D167A4D}" type="presOf" srcId="{F814BEFA-1600-4508-819A-6481A97FB960}" destId="{D04223F6-CD6D-4E07-975D-8E52073E9EE7}" srcOrd="0" destOrd="0" presId="urn:microsoft.com/office/officeart/2005/8/layout/hProcess9"/>
    <dgm:cxn modelId="{DEE64BB8-8F57-49DB-A58A-963BB5F47CC7}" srcId="{D061F620-9ED4-4448-A299-7173F7CBD119}" destId="{FB4C0B32-C63A-48D1-B2FE-E09F5959B9A2}" srcOrd="1" destOrd="0" parTransId="{37AD90C4-D0E3-4D43-A151-54438B1C38ED}" sibTransId="{0AC53972-3AFF-478D-B3A8-E18D7128D218}"/>
    <dgm:cxn modelId="{0276EADF-A08D-44F1-A4BE-064CA93EF02F}" srcId="{D061F620-9ED4-4448-A299-7173F7CBD119}" destId="{D7FAFB5D-D363-4B29-8676-0D928EBFC07C}" srcOrd="0" destOrd="0" parTransId="{0A2027C2-30FC-4B75-A688-4E3E2702ED27}" sibTransId="{A53EF353-D5FE-4C2A-9BC6-B087AB5C1895}"/>
    <dgm:cxn modelId="{DED42AF8-CF76-4D3F-AF36-7CE24B4C801C}" type="presOf" srcId="{FB4C0B32-C63A-48D1-B2FE-E09F5959B9A2}" destId="{0E6CAF3A-B68D-4D5D-B093-9A413D8EF4D4}" srcOrd="0" destOrd="0" presId="urn:microsoft.com/office/officeart/2005/8/layout/hProcess9"/>
    <dgm:cxn modelId="{4EF3ABD4-1CA7-4EF2-9523-C8A2C4D9637C}" type="presParOf" srcId="{AB13B54F-0EC5-459F-864C-31B0A4526CB1}" destId="{0F4EFB6F-1A68-4FE9-9F4E-7E56A25D75BD}" srcOrd="0" destOrd="0" presId="urn:microsoft.com/office/officeart/2005/8/layout/hProcess9"/>
    <dgm:cxn modelId="{1FDB4A1F-B789-40DA-91EF-2E4952A42CE9}" type="presParOf" srcId="{AB13B54F-0EC5-459F-864C-31B0A4526CB1}" destId="{6357220B-A9F9-4980-B6F4-96954C3219FD}" srcOrd="1" destOrd="0" presId="urn:microsoft.com/office/officeart/2005/8/layout/hProcess9"/>
    <dgm:cxn modelId="{E8CA77E1-2D3B-458B-8514-318B5C785F51}" type="presParOf" srcId="{6357220B-A9F9-4980-B6F4-96954C3219FD}" destId="{7B7BEA5A-D27E-4BCC-97B0-DAF15CB96AB5}" srcOrd="0" destOrd="0" presId="urn:microsoft.com/office/officeart/2005/8/layout/hProcess9"/>
    <dgm:cxn modelId="{E5C9460D-8271-4B2A-9B09-44C681CE9064}" type="presParOf" srcId="{6357220B-A9F9-4980-B6F4-96954C3219FD}" destId="{15A9BC33-F543-49F8-8292-B437E606A7E9}" srcOrd="1" destOrd="0" presId="urn:microsoft.com/office/officeart/2005/8/layout/hProcess9"/>
    <dgm:cxn modelId="{7073BBF0-2A44-4452-A727-0EB4E9640BF2}" type="presParOf" srcId="{6357220B-A9F9-4980-B6F4-96954C3219FD}" destId="{0E6CAF3A-B68D-4D5D-B093-9A413D8EF4D4}" srcOrd="2" destOrd="0" presId="urn:microsoft.com/office/officeart/2005/8/layout/hProcess9"/>
    <dgm:cxn modelId="{49D4681C-894E-4E34-951A-FD388118C0F6}" type="presParOf" srcId="{6357220B-A9F9-4980-B6F4-96954C3219FD}" destId="{1AB30D23-2F42-4D27-8BDB-E314D0DD5D00}" srcOrd="3" destOrd="0" presId="urn:microsoft.com/office/officeart/2005/8/layout/hProcess9"/>
    <dgm:cxn modelId="{87AF6C55-A84C-4114-A0B0-C060FB24AED5}" type="presParOf" srcId="{6357220B-A9F9-4980-B6F4-96954C3219FD}" destId="{D04223F6-CD6D-4E07-975D-8E52073E9EE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EFB6F-1A68-4FE9-9F4E-7E56A25D75BD}">
      <dsp:nvSpPr>
        <dsp:cNvPr id="0" name=""/>
        <dsp:cNvSpPr/>
      </dsp:nvSpPr>
      <dsp:spPr>
        <a:xfrm>
          <a:off x="605789" y="0"/>
          <a:ext cx="6865620" cy="4525963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7BEA5A-D27E-4BCC-97B0-DAF15CB96AB5}">
      <dsp:nvSpPr>
        <dsp:cNvPr id="0" name=""/>
        <dsp:cNvSpPr/>
      </dsp:nvSpPr>
      <dsp:spPr>
        <a:xfrm>
          <a:off x="208590" y="1142769"/>
          <a:ext cx="2327220" cy="224042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GOALS: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Desired outcomes. Simple, broad, high-reaching.</a:t>
          </a:r>
        </a:p>
      </dsp:txBody>
      <dsp:txXfrm>
        <a:off x="317958" y="1252137"/>
        <a:ext cx="2108484" cy="2021688"/>
      </dsp:txXfrm>
    </dsp:sp>
    <dsp:sp modelId="{0E6CAF3A-B68D-4D5D-B093-9A413D8EF4D4}">
      <dsp:nvSpPr>
        <dsp:cNvPr id="0" name=""/>
        <dsp:cNvSpPr/>
      </dsp:nvSpPr>
      <dsp:spPr>
        <a:xfrm>
          <a:off x="2874989" y="1142769"/>
          <a:ext cx="2327220" cy="224042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POLICIES: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Statements that guide municipal decision makers so that decisions help to achieve the goals.</a:t>
          </a:r>
        </a:p>
      </dsp:txBody>
      <dsp:txXfrm>
        <a:off x="2984357" y="1252137"/>
        <a:ext cx="2108484" cy="2021688"/>
      </dsp:txXfrm>
    </dsp:sp>
    <dsp:sp modelId="{D04223F6-CD6D-4E07-975D-8E52073E9EE7}">
      <dsp:nvSpPr>
        <dsp:cNvPr id="0" name=""/>
        <dsp:cNvSpPr/>
      </dsp:nvSpPr>
      <dsp:spPr>
        <a:xfrm>
          <a:off x="5541389" y="1214759"/>
          <a:ext cx="2327220" cy="209644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ACTIONS:</a:t>
          </a:r>
          <a:r>
            <a:rPr lang="en-US" sz="2000" kern="1200" dirty="0"/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Specific, measurable acts whose implementation will bring the municipality closer to achievement of its goals.</a:t>
          </a:r>
        </a:p>
      </dsp:txBody>
      <dsp:txXfrm>
        <a:off x="5643729" y="1317099"/>
        <a:ext cx="2122540" cy="1891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69C3F9-8A02-47F8-BA0B-B09963B25D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AF4F5-FB59-4A52-8D38-09BA8A296C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8FC67E-850E-4C86-A246-DC1981FA0096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5AC4C-E7AE-4D12-B033-C9CDA7D0B5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82494C-D37D-42B0-A1CB-ED9667686E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AB4A54-3676-44D3-BDF0-610608B8F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63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5BC544-5FE7-40C9-AE1A-B826783C2052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D23DB6-D114-4255-86F2-B7CB5BD95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3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89264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DB6-D114-4255-86F2-B7CB5BD95D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83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DB6-D114-4255-86F2-B7CB5BD95D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00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DB6-D114-4255-86F2-B7CB5BD95D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56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DB6-D114-4255-86F2-B7CB5BD95D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DB6-D114-4255-86F2-B7CB5BD95D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1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DB6-D114-4255-86F2-B7CB5BD95D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07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DB6-D114-4255-86F2-B7CB5BD95D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89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DB6-D114-4255-86F2-B7CB5BD95D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10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DB6-D114-4255-86F2-B7CB5BD95D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52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DB6-D114-4255-86F2-B7CB5BD95D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73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68426"/>
            <a:ext cx="82296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124200"/>
            <a:ext cx="82296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1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7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55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00" y="3517901"/>
            <a:ext cx="4509000" cy="1409700"/>
          </a:xfrm>
          <a:solidFill>
            <a:schemeClr val="tx1"/>
          </a:solidFill>
        </p:spPr>
        <p:txBody>
          <a:bodyPr lIns="288000" rIns="432000" bIns="144000" anchor="b"/>
          <a:lstStyle>
            <a:lvl1pPr algn="r">
              <a:defRPr sz="3150" spc="-113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" y="4927601"/>
            <a:ext cx="4509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1575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4396468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9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00" y="86715"/>
            <a:ext cx="4506964" cy="3431187"/>
          </a:xfrm>
          <a:solidFill>
            <a:srgbClr val="333333"/>
          </a:solidFill>
        </p:spPr>
        <p:txBody>
          <a:bodyPr lIns="0" tIns="0" anchor="ctr"/>
          <a:lstStyle>
            <a:lvl1pPr marL="0" indent="0" algn="ctr">
              <a:buNone/>
              <a:defRPr sz="825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848225" y="1152000"/>
            <a:ext cx="3980775" cy="4680000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7355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Imag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4396468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9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C1F21E-38EA-4DFA-A7B3-F9C1604F79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00" y="0"/>
            <a:ext cx="9081000" cy="6858000"/>
          </a:xfrm>
          <a:solidFill>
            <a:schemeClr val="tx1"/>
          </a:solidFill>
        </p:spPr>
        <p:txBody>
          <a:bodyPr lIns="288000" rIns="432000" bIns="144000" anchor="ctr" anchorCtr="0"/>
          <a:lstStyle>
            <a:lvl1pPr algn="ctr">
              <a:defRPr sz="3150" spc="-113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619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081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06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226CF3E8-C9B2-47ED-BD2D-CA93D528D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5A13260-C76C-4991-9405-D9324024F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802D399-11D9-431A-B59A-244F884C4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7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5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3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0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6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0B8B9-4C04-4DDF-9AFD-B2E02D82F36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74283"/>
            <a:ext cx="1865801" cy="329259"/>
          </a:xfrm>
          <a:prstGeom prst="rect">
            <a:avLst/>
          </a:prstGeom>
        </p:spPr>
      </p:pic>
      <p:pic>
        <p:nvPicPr>
          <p:cNvPr id="9" name="Picture 8" descr="A picture containing text, container&#10;&#10;Description automatically generated">
            <a:extLst>
              <a:ext uri="{FF2B5EF4-FFF2-40B4-BE49-F238E27FC236}">
                <a16:creationId xmlns:a16="http://schemas.microsoft.com/office/drawing/2014/main" id="{4F9C344E-870F-456C-A88C-2504C5F5E7F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126164"/>
            <a:ext cx="632868" cy="61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5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, outdoor, grass, nature&#10;&#10;Description automatically generated">
            <a:extLst>
              <a:ext uri="{FF2B5EF4-FFF2-40B4-BE49-F238E27FC236}">
                <a16:creationId xmlns:a16="http://schemas.microsoft.com/office/drawing/2014/main" id="{E02F19C8-75A2-423E-92D9-07E455DBFF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C5A43AE-D5D2-4E52-8A40-6984EF96B453}"/>
              </a:ext>
            </a:extLst>
          </p:cNvPr>
          <p:cNvSpPr/>
          <p:nvPr/>
        </p:nvSpPr>
        <p:spPr>
          <a:xfrm>
            <a:off x="3200399" y="3853537"/>
            <a:ext cx="5943600" cy="1251863"/>
          </a:xfrm>
          <a:prstGeom prst="rect">
            <a:avLst/>
          </a:prstGeom>
          <a:solidFill>
            <a:schemeClr val="bg2">
              <a:lumMod val="10000"/>
              <a:alpha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5AC22B-02F5-451C-8104-398D5E215F06}"/>
              </a:ext>
            </a:extLst>
          </p:cNvPr>
          <p:cNvSpPr/>
          <p:nvPr/>
        </p:nvSpPr>
        <p:spPr>
          <a:xfrm>
            <a:off x="3200398" y="1981200"/>
            <a:ext cx="5943600" cy="1872337"/>
          </a:xfrm>
          <a:prstGeom prst="rect">
            <a:avLst/>
          </a:prstGeom>
          <a:solidFill>
            <a:schemeClr val="bg2">
              <a:lumMod val="10000"/>
              <a:alpha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3097AC8-D42F-4BC7-BD1D-2F0C94DFAC6C}"/>
              </a:ext>
            </a:extLst>
          </p:cNvPr>
          <p:cNvSpPr txBox="1">
            <a:spLocks/>
          </p:cNvSpPr>
          <p:nvPr/>
        </p:nvSpPr>
        <p:spPr>
          <a:xfrm>
            <a:off x="3238500" y="2087322"/>
            <a:ext cx="5943600" cy="1641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100" b="1" dirty="0">
                <a:solidFill>
                  <a:schemeClr val="bg1"/>
                </a:solidFill>
                <a:latin typeface="Swis721 BT" panose="020B0504020202020204" pitchFamily="34" charset="0"/>
              </a:rPr>
              <a:t>MASHPEE LOCAL COMPREHENSIVE PLAN </a:t>
            </a:r>
            <a:br>
              <a:rPr lang="en-US" sz="2400" b="1" dirty="0">
                <a:solidFill>
                  <a:schemeClr val="bg1"/>
                </a:solidFill>
                <a:latin typeface="Swis721 BT" panose="020B05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Swis721 BT" panose="020B0504020202020204" pitchFamily="34" charset="0"/>
              </a:rPr>
              <a:t>Planning Board Meeting 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Swis721 BT" panose="020B0504020202020204" pitchFamily="34" charset="0"/>
              </a:rPr>
              <a:t>January 25, 2023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3AF82D-D2FC-448C-ACE6-BC871AFF52C5}"/>
              </a:ext>
            </a:extLst>
          </p:cNvPr>
          <p:cNvGrpSpPr/>
          <p:nvPr/>
        </p:nvGrpSpPr>
        <p:grpSpPr>
          <a:xfrm>
            <a:off x="3667672" y="4102131"/>
            <a:ext cx="2756696" cy="660328"/>
            <a:chOff x="262464" y="4153578"/>
            <a:chExt cx="3436778" cy="78805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9965B39-52D9-4BE2-9A80-08C878FB7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464" y="4153578"/>
              <a:ext cx="1990987" cy="66366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BEF5083-377D-472B-ADC9-896E632FC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8255" y="4153578"/>
              <a:ext cx="1990987" cy="66366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AA0EB3B-0DD0-44D5-9CBE-D442B3680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311" y="4692847"/>
              <a:ext cx="2211428" cy="24878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2599335-9A44-44B4-B413-FA720BB64EFC}"/>
              </a:ext>
            </a:extLst>
          </p:cNvPr>
          <p:cNvSpPr txBox="1"/>
          <p:nvPr/>
        </p:nvSpPr>
        <p:spPr>
          <a:xfrm>
            <a:off x="4572000" y="6248400"/>
            <a:ext cx="4191000" cy="307777"/>
          </a:xfrm>
          <a:prstGeom prst="rect">
            <a:avLst/>
          </a:prstGeom>
          <a:solidFill>
            <a:srgbClr val="000000">
              <a:alpha val="14902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Photo by Christopher Ryan on Unsplash 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8BB8850-05D1-F752-C99D-693F3DC4EF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021" y="3805449"/>
            <a:ext cx="1348038" cy="13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67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5779D-17E5-4407-86A1-C02B918EA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5644"/>
            <a:ext cx="8229600" cy="88582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133895"/>
                </a:solidFill>
              </a:rPr>
              <a:t>Survey Results</a:t>
            </a:r>
            <a:endParaRPr lang="en-US" sz="2200" b="1" dirty="0">
              <a:solidFill>
                <a:srgbClr val="133895"/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990C750-B22C-5E86-FD53-C56B933262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198" y="6019800"/>
            <a:ext cx="853440" cy="853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557EFD-424C-46A0-DCFA-D4D544FA8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3087" y="860652"/>
            <a:ext cx="5457825" cy="558586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27860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5779D-17E5-4407-86A1-C02B918EA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5644"/>
            <a:ext cx="8229600" cy="88582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133895"/>
                </a:solidFill>
              </a:rPr>
              <a:t>Survey Results</a:t>
            </a:r>
            <a:endParaRPr lang="en-US" sz="2200" b="1" dirty="0">
              <a:solidFill>
                <a:srgbClr val="133895"/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990C750-B22C-5E86-FD53-C56B933262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198" y="6019800"/>
            <a:ext cx="853440" cy="8534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3DE1F6-F0D5-0A07-0BD6-593DFEAFE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739" y="914400"/>
            <a:ext cx="5382521" cy="552458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86997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5779D-17E5-4407-86A1-C02B918EA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0429"/>
            <a:ext cx="8229600" cy="88582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133895"/>
                </a:solidFill>
              </a:rPr>
              <a:t>Next Steps</a:t>
            </a:r>
            <a:endParaRPr lang="en-US" sz="2200" b="1" dirty="0">
              <a:solidFill>
                <a:srgbClr val="133895"/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990C750-B22C-5E86-FD53-C56B933262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198" y="6019800"/>
            <a:ext cx="853440" cy="8534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F90A4F-90F2-4157-E302-1DF12202348C}"/>
              </a:ext>
            </a:extLst>
          </p:cNvPr>
          <p:cNvSpPr txBox="1"/>
          <p:nvPr/>
        </p:nvSpPr>
        <p:spPr>
          <a:xfrm>
            <a:off x="952500" y="1336119"/>
            <a:ext cx="7239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Finalize chapters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Review and edit goals, policies, and 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Finalize Implementation Table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Provide draft maps for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42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ssy area with trees and water in the background&#10;&#10;Description automatically generated with low confidence">
            <a:extLst>
              <a:ext uri="{FF2B5EF4-FFF2-40B4-BE49-F238E27FC236}">
                <a16:creationId xmlns:a16="http://schemas.microsoft.com/office/drawing/2014/main" id="{B25E5F69-C96B-4FDA-8F5D-4D41C893C9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961" y="773419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Swis721 BT" panose="020B05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E60FDB-F528-494F-9B0A-022D0107F19D}"/>
              </a:ext>
            </a:extLst>
          </p:cNvPr>
          <p:cNvGrpSpPr/>
          <p:nvPr/>
        </p:nvGrpSpPr>
        <p:grpSpPr>
          <a:xfrm>
            <a:off x="3189083" y="1780783"/>
            <a:ext cx="2879756" cy="660328"/>
            <a:chOff x="262464" y="4153578"/>
            <a:chExt cx="3436778" cy="78805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974A054-C21E-4732-B3BC-5508B4DD5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464" y="4153578"/>
              <a:ext cx="1990987" cy="66366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532C952-D63B-42D0-80DF-B50843BBE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8255" y="4153578"/>
              <a:ext cx="1990987" cy="66366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5126680-ED41-408C-9CA8-A8282D556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311" y="4692847"/>
              <a:ext cx="2211428" cy="24878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AF1500D-ABFE-498B-BE9A-567B8AE120E0}"/>
              </a:ext>
            </a:extLst>
          </p:cNvPr>
          <p:cNvSpPr txBox="1"/>
          <p:nvPr/>
        </p:nvSpPr>
        <p:spPr>
          <a:xfrm>
            <a:off x="4542183" y="6324600"/>
            <a:ext cx="4373217" cy="307777"/>
          </a:xfrm>
          <a:prstGeom prst="rect">
            <a:avLst/>
          </a:prstGeom>
          <a:solidFill>
            <a:srgbClr val="000000">
              <a:alpha val="10196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effectLst/>
                <a:latin typeface="Helvetica Neue"/>
              </a:rPr>
              <a:t>Photo by 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Helvetica Neue"/>
              </a:rPr>
              <a:t>U.S. Fish and Wildlife Service.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08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45A1B7-8B88-4D90-983D-BAA2E9AAFFD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953000" y="1360698"/>
            <a:ext cx="3980775" cy="4136603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133895"/>
                </a:solidFill>
                <a:latin typeface="Swis721 BT" panose="020B0504020202020204" pitchFamily="34" charset="0"/>
              </a:rPr>
              <a:t>Project Update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133895"/>
                </a:solidFill>
                <a:latin typeface="Swis721 BT" panose="020B0504020202020204" pitchFamily="34" charset="0"/>
              </a:rPr>
              <a:t>Goals, Policies, and Actions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rgbClr val="133895"/>
                </a:solidFill>
                <a:latin typeface="Swis721 BT" panose="020B0504020202020204" pitchFamily="34" charset="0"/>
              </a:rPr>
              <a:t>Chapter Review of Goals, Policies, and Actions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rgbClr val="133895"/>
                </a:solidFill>
                <a:latin typeface="Swis721 BT" panose="020B0504020202020204" pitchFamily="34" charset="0"/>
              </a:rPr>
              <a:t>Survey Results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133895"/>
                </a:solidFill>
                <a:latin typeface="Swis721 BT" panose="020B0504020202020204" pitchFamily="34" charset="0"/>
              </a:rPr>
              <a:t>Next Steps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529CCF5-15E7-4EF6-9A93-C9ABEE1A8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7" r="48577"/>
          <a:stretch/>
        </p:blipFill>
        <p:spPr bwMode="auto">
          <a:xfrm>
            <a:off x="0" y="0"/>
            <a:ext cx="46329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65059BB-E2BC-491B-8217-4855E0FA1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7" y="4572000"/>
            <a:ext cx="4632930" cy="10668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0549F2-628B-4E5F-9D85-61661BE2F942}"/>
              </a:ext>
            </a:extLst>
          </p:cNvPr>
          <p:cNvSpPr txBox="1"/>
          <p:nvPr/>
        </p:nvSpPr>
        <p:spPr>
          <a:xfrm>
            <a:off x="41052" y="6538913"/>
            <a:ext cx="4572000" cy="276999"/>
          </a:xfrm>
          <a:prstGeom prst="rect">
            <a:avLst/>
          </a:prstGeom>
          <a:solidFill>
            <a:srgbClr val="000000">
              <a:alpha val="20000"/>
            </a:srgb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Photo by John Phelan - Own work, CC BY-SA 3.0, Wikimedia Commons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DF7260F-E8E4-13AE-A371-36B7E3A5E6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198" y="6019800"/>
            <a:ext cx="85344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54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5779D-17E5-4407-86A1-C02B918EA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133895"/>
                </a:solidFill>
              </a:rPr>
              <a:t>Project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42D9B-1110-44F2-AB60-42A1BDA3AA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8077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Existing Conditions</a:t>
            </a:r>
          </a:p>
          <a:p>
            <a:pPr marL="457200" indent="-228600"/>
            <a:r>
              <a:rPr lang="en-US" dirty="0"/>
              <a:t>Chapters have been updated based on comments received</a:t>
            </a:r>
          </a:p>
          <a:p>
            <a:pPr marL="457200" indent="-228600"/>
            <a:r>
              <a:rPr lang="en-US" dirty="0"/>
              <a:t>Issues and Opportunities sections added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Other Sections</a:t>
            </a:r>
          </a:p>
          <a:p>
            <a:pPr marL="457200" indent="-228600"/>
            <a:r>
              <a:rPr lang="en-US" dirty="0"/>
              <a:t>Public Engagement Summary</a:t>
            </a:r>
          </a:p>
          <a:p>
            <a:pPr marL="457200" indent="-228600"/>
            <a:r>
              <a:rPr lang="en-US" dirty="0"/>
              <a:t>Introduction Chapter</a:t>
            </a:r>
          </a:p>
          <a:p>
            <a:pPr marL="457200" indent="-228600"/>
            <a:r>
              <a:rPr lang="en-US" dirty="0"/>
              <a:t>Implementation Table</a:t>
            </a:r>
          </a:p>
          <a:p>
            <a:pPr marL="457200" indent="-228600"/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5C11685-B8DC-5CEF-8DF4-A8ACCC1754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198" y="6019800"/>
            <a:ext cx="85344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1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5779D-17E5-4407-86A1-C02B918EA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133895"/>
                </a:solidFill>
              </a:rPr>
              <a:t>Goals, Policies, and Actions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09D6F2E-259A-297F-8672-BA62B71412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198" y="6019800"/>
            <a:ext cx="853440" cy="853440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ADBD63F-1091-5FA3-C4EF-23E7F70FC05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24153642"/>
              </p:ext>
            </p:extLst>
          </p:nvPr>
        </p:nvGraphicFramePr>
        <p:xfrm>
          <a:off x="533400" y="1295400"/>
          <a:ext cx="8077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5998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16A7385-A23A-F2B8-0B6F-C2F0C41FE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037897"/>
            <a:ext cx="853440" cy="85344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973AA87-D4F0-CA71-A8BF-35E31BDDA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527304"/>
              </p:ext>
            </p:extLst>
          </p:nvPr>
        </p:nvGraphicFramePr>
        <p:xfrm>
          <a:off x="145893" y="1981200"/>
          <a:ext cx="5287092" cy="4174109"/>
        </p:xfrm>
        <a:graphic>
          <a:graphicData uri="http://schemas.openxmlformats.org/drawingml/2006/table">
            <a:tbl>
              <a:tblPr firstRow="1" firstCol="1" bandRow="1"/>
              <a:tblGrid>
                <a:gridCol w="2194221">
                  <a:extLst>
                    <a:ext uri="{9D8B030D-6E8A-4147-A177-3AD203B41FA5}">
                      <a16:colId xmlns:a16="http://schemas.microsoft.com/office/drawing/2014/main" val="541539425"/>
                    </a:ext>
                  </a:extLst>
                </a:gridCol>
                <a:gridCol w="1859816">
                  <a:extLst>
                    <a:ext uri="{9D8B030D-6E8A-4147-A177-3AD203B41FA5}">
                      <a16:colId xmlns:a16="http://schemas.microsoft.com/office/drawing/2014/main" val="2516396841"/>
                    </a:ext>
                  </a:extLst>
                </a:gridCol>
                <a:gridCol w="1233055">
                  <a:extLst>
                    <a:ext uri="{9D8B030D-6E8A-4147-A177-3AD203B41FA5}">
                      <a16:colId xmlns:a16="http://schemas.microsoft.com/office/drawing/2014/main" val="3855629048"/>
                    </a:ext>
                  </a:extLst>
                </a:gridCol>
              </a:tblGrid>
              <a:tr h="379965">
                <a:tc gridSpan="3"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Lt BT" panose="020B04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Goal</a:t>
                      </a:r>
                      <a:endParaRPr lang="en-US" sz="2000" b="0" i="0" u="none" strike="noStrike" dirty="0">
                        <a:effectLst/>
                        <a:latin typeface="Swis721 Lt BT" panose="020B0403020202020204" pitchFamily="34" charset="0"/>
                      </a:endParaRPr>
                    </a:p>
                  </a:txBody>
                  <a:tcPr marL="84716" marR="84716" marT="42358" marB="423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48051"/>
                  </a:ext>
                </a:extLst>
              </a:tr>
              <a:tr h="517118">
                <a:tc gridSpan="3"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Swis721 Lt BT" panose="020B04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Protect terrestrial and aquatic habitats for long-term environmental and social benefits.</a:t>
                      </a:r>
                      <a:endParaRPr lang="en-US" sz="1600" b="0" i="0" u="none" strike="noStrike" dirty="0">
                        <a:effectLst/>
                        <a:latin typeface="Swis721 Lt BT" panose="020B0403020202020204" pitchFamily="34" charset="0"/>
                      </a:endParaRPr>
                    </a:p>
                  </a:txBody>
                  <a:tcPr marL="84716" marR="84716" marT="42358" marB="423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403633"/>
                  </a:ext>
                </a:extLst>
              </a:tr>
              <a:tr h="379965">
                <a:tc gridSpan="3"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Lt BT" panose="020B04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</a:t>
                      </a:r>
                      <a:endParaRPr lang="en-US" sz="1800" b="0" i="0" u="none" strike="noStrike" dirty="0">
                        <a:effectLst/>
                        <a:latin typeface="Swis721 Lt BT" panose="020B0403020202020204" pitchFamily="34" charset="0"/>
                      </a:endParaRPr>
                    </a:p>
                  </a:txBody>
                  <a:tcPr marL="84716" marR="84716" marT="42358" marB="423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051154"/>
                  </a:ext>
                </a:extLst>
              </a:tr>
              <a:tr h="823426">
                <a:tc gridSpan="3"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Swis721 Lt BT" panose="020B04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 areas for coastal and habitat restoration to enhance water quality and improve overall habitat conditions.</a:t>
                      </a:r>
                      <a:endParaRPr lang="en-US" sz="1600" b="0" i="0" u="none" strike="noStrike" dirty="0">
                        <a:effectLst/>
                        <a:latin typeface="Swis721 Lt BT" panose="020B0403020202020204" pitchFamily="34" charset="0"/>
                      </a:endParaRPr>
                    </a:p>
                  </a:txBody>
                  <a:tcPr marL="84716" marR="84716" marT="42358" marB="423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711384"/>
                  </a:ext>
                </a:extLst>
              </a:tr>
              <a:tr h="278714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Lt BT" panose="020B04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Actions</a:t>
                      </a:r>
                      <a:endParaRPr lang="en-US" sz="1800" b="0" i="0" u="none" strike="noStrike" dirty="0">
                        <a:effectLst/>
                        <a:latin typeface="Swis721 Lt BT" panose="020B0403020202020204" pitchFamily="34" charset="0"/>
                      </a:endParaRPr>
                    </a:p>
                  </a:txBody>
                  <a:tcPr marL="63537" marR="63537" marT="88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Lt BT" panose="020B04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Responsible Party</a:t>
                      </a:r>
                      <a:endParaRPr lang="en-US" sz="1800" b="0" i="0" u="none" strike="noStrike" dirty="0">
                        <a:effectLst/>
                        <a:latin typeface="Swis721 Lt BT" panose="020B0403020202020204" pitchFamily="34" charset="0"/>
                      </a:endParaRPr>
                    </a:p>
                  </a:txBody>
                  <a:tcPr marL="63537" marR="63537" marT="88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Lt BT" panose="020B04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Timeframe</a:t>
                      </a:r>
                      <a:endParaRPr lang="en-US" sz="1800" b="0" i="0" u="none" strike="noStrike" dirty="0">
                        <a:effectLst/>
                        <a:latin typeface="Swis721 Lt BT" panose="020B0403020202020204" pitchFamily="34" charset="0"/>
                      </a:endParaRPr>
                    </a:p>
                  </a:txBody>
                  <a:tcPr marL="63537" marR="63537" marT="88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015172"/>
                  </a:ext>
                </a:extLst>
              </a:tr>
              <a:tr h="1165636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Swis721 Lt BT" panose="020B04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to maintain navigational channels for not only navigation but for adequate stream and tidal flow.</a:t>
                      </a:r>
                      <a:endParaRPr lang="en-US" sz="1600" b="0" i="0" u="none" strike="noStrike" dirty="0">
                        <a:effectLst/>
                        <a:latin typeface="Swis721 Lt BT" panose="020B0403020202020204" pitchFamily="34" charset="0"/>
                      </a:endParaRPr>
                    </a:p>
                  </a:txBody>
                  <a:tcPr marL="63537" marR="63537" marT="88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Swis721 Lt BT" panose="020B04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DCR</a:t>
                      </a: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Swis721 Lt BT" panose="020B04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Select Board</a:t>
                      </a: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Swis721 Lt BT" panose="020B04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Conservation Commission</a:t>
                      </a: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 dirty="0">
                        <a:effectLst/>
                        <a:latin typeface="Swis721 Lt BT" panose="020B0403020202020204" pitchFamily="34" charset="0"/>
                      </a:endParaRPr>
                    </a:p>
                  </a:txBody>
                  <a:tcPr marL="63537" marR="63537" marT="88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Swis721 Lt BT" panose="020B0403020202020204" pitchFamily="34" charset="0"/>
                          <a:cs typeface="Times New Roman" panose="02020603050405020304" pitchFamily="18" charset="0"/>
                        </a:rPr>
                        <a:t>Ongoing</a:t>
                      </a:r>
                      <a:endParaRPr lang="en-US" sz="1600" b="0" i="0" u="none" strike="noStrike" dirty="0">
                        <a:effectLst/>
                        <a:latin typeface="Swis721 Lt BT" panose="020B0403020202020204" pitchFamily="34" charset="0"/>
                      </a:endParaRPr>
                    </a:p>
                  </a:txBody>
                  <a:tcPr marL="63537" marR="63537" marT="88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60972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2EC3268-E37D-28F4-A09C-3214C6B8FBAB}"/>
              </a:ext>
            </a:extLst>
          </p:cNvPr>
          <p:cNvSpPr txBox="1"/>
          <p:nvPr/>
        </p:nvSpPr>
        <p:spPr>
          <a:xfrm>
            <a:off x="5638801" y="825817"/>
            <a:ext cx="3219450" cy="5638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wis721 Lt BT" panose="020B0403020202020204" pitchFamily="34" charset="0"/>
              </a:rPr>
              <a:t>Responsible Party</a:t>
            </a:r>
          </a:p>
          <a:p>
            <a:pPr marL="128588" indent="-128588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Swis721 Lt BT" panose="020B0403020202020204" pitchFamily="34" charset="0"/>
              </a:rPr>
              <a:t>The lead responsible party is identified by bold text with supporting roles by those listed in regular text.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wis721 Lt BT" panose="020B0403020202020204" pitchFamily="34" charset="0"/>
              </a:rPr>
              <a:t>Timeframe</a:t>
            </a:r>
          </a:p>
          <a:p>
            <a:pPr marL="128588" indent="-128588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wis721 Lt BT" panose="020B0403020202020204" pitchFamily="34" charset="0"/>
              </a:rPr>
              <a:t>Short-term</a:t>
            </a: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Swis721 Lt BT" panose="020B0403020202020204" pitchFamily="34" charset="0"/>
              </a:rPr>
              <a:t> is typically considered for action items that will be initiated within </a:t>
            </a:r>
            <a:r>
              <a:rPr 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wis721 Lt BT" panose="020B0403020202020204" pitchFamily="34" charset="0"/>
              </a:rPr>
              <a:t>0-3 years</a:t>
            </a:r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wis721 Lt BT" panose="020B0403020202020204" pitchFamily="34" charset="0"/>
            </a:endParaRPr>
          </a:p>
          <a:p>
            <a:pPr marL="128588" indent="-128588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wis721 Lt BT" panose="020B0403020202020204" pitchFamily="34" charset="0"/>
              </a:rPr>
              <a:t>Medium-term</a:t>
            </a: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Swis721 Lt BT" panose="020B0403020202020204" pitchFamily="34" charset="0"/>
              </a:rPr>
              <a:t> is typically considered for action items that will be initiated within </a:t>
            </a:r>
            <a:r>
              <a:rPr 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wis721 Lt BT" panose="020B0403020202020204" pitchFamily="34" charset="0"/>
              </a:rPr>
              <a:t>4-7 years</a:t>
            </a:r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wis721 Lt BT" panose="020B0403020202020204" pitchFamily="34" charset="0"/>
            </a:endParaRPr>
          </a:p>
          <a:p>
            <a:pPr marL="128588" indent="-128588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wis721 Lt BT" panose="020B0403020202020204" pitchFamily="34" charset="0"/>
              </a:rPr>
              <a:t>Long-term</a:t>
            </a: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Swis721 Lt BT" panose="020B0403020202020204" pitchFamily="34" charset="0"/>
              </a:rPr>
              <a:t> is typically considered for action items that will be imitated within </a:t>
            </a:r>
            <a:r>
              <a:rPr 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wis721 Lt BT" panose="020B0403020202020204" pitchFamily="34" charset="0"/>
              </a:rPr>
              <a:t>8 years or more</a:t>
            </a:r>
          </a:p>
          <a:p>
            <a:pPr marL="128588" indent="-128588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Swis721 Lt BT" panose="020B0403020202020204" pitchFamily="34" charset="0"/>
              </a:rPr>
              <a:t>Ongoing is typically used to identify items that are continuous and do not have a defined end and beginning timeframe</a:t>
            </a:r>
          </a:p>
          <a:p>
            <a:pPr marL="128588" indent="-128588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Swis721 Lt BT" panose="020B0403020202020204" pitchFamily="34" charset="0"/>
              </a:rPr>
              <a:t>The timeframes can be adjusted and are defined in an introductory paragraph within the implementation chapter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E958688-05E0-E082-38A8-DB2BDE7C5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713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133895"/>
                </a:solidFill>
              </a:rPr>
              <a:t>Goals, Policies, and Actions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310ECF-18AD-AA36-5985-EC8F8ED48714}"/>
              </a:ext>
            </a:extLst>
          </p:cNvPr>
          <p:cNvSpPr txBox="1">
            <a:spLocks/>
          </p:cNvSpPr>
          <p:nvPr/>
        </p:nvSpPr>
        <p:spPr>
          <a:xfrm>
            <a:off x="136368" y="1341438"/>
            <a:ext cx="1768631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133895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498827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16A7385-A23A-F2B8-0B6F-C2F0C41FE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037897"/>
            <a:ext cx="853440" cy="8534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EC3268-E37D-28F4-A09C-3214C6B8FBAB}"/>
              </a:ext>
            </a:extLst>
          </p:cNvPr>
          <p:cNvSpPr txBox="1"/>
          <p:nvPr/>
        </p:nvSpPr>
        <p:spPr>
          <a:xfrm>
            <a:off x="304800" y="1828800"/>
            <a:ext cx="8229601" cy="44072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the draft word document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updates and edits in a written format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Evan will review comments and consolidate similar responses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changes will be reviewed by the Planning Board as a group to vet suggestions/edits/additions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E958688-05E0-E082-38A8-DB2BDE7C5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713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133895"/>
                </a:solidFill>
              </a:rPr>
              <a:t>Goals, Policies, and Actions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310ECF-18AD-AA36-5985-EC8F8ED48714}"/>
              </a:ext>
            </a:extLst>
          </p:cNvPr>
          <p:cNvSpPr txBox="1">
            <a:spLocks/>
          </p:cNvSpPr>
          <p:nvPr/>
        </p:nvSpPr>
        <p:spPr>
          <a:xfrm>
            <a:off x="3230483" y="769620"/>
            <a:ext cx="2683032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133895"/>
                </a:solidFill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510234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5779D-17E5-4407-86A1-C02B918EA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466"/>
            <a:ext cx="8229600" cy="63975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133895"/>
                </a:solidFill>
              </a:rPr>
              <a:t>Survey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42D9B-1110-44F2-AB60-42A1BDA3AA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6208" y="1116410"/>
            <a:ext cx="2894192" cy="4724402"/>
          </a:xfrm>
        </p:spPr>
        <p:txBody>
          <a:bodyPr>
            <a:normAutofit/>
          </a:bodyPr>
          <a:lstStyle/>
          <a:p>
            <a:r>
              <a:rPr lang="en-US" dirty="0"/>
              <a:t>49 Questions</a:t>
            </a:r>
          </a:p>
          <a:p>
            <a:r>
              <a:rPr lang="en-US" dirty="0"/>
              <a:t>620 Responses</a:t>
            </a:r>
          </a:p>
          <a:p>
            <a:r>
              <a:rPr lang="en-US" dirty="0"/>
              <a:t>Open for approximately 6 weeks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760F87F-D938-1998-F928-88A9CCC074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198" y="6019800"/>
            <a:ext cx="853440" cy="853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4003F8-0C99-A068-418B-8AA9C510E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195164"/>
            <a:ext cx="5408792" cy="456689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21122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5779D-17E5-4407-86A1-C02B918EA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5644"/>
            <a:ext cx="8229600" cy="88582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133895"/>
                </a:solidFill>
              </a:rPr>
              <a:t>Survey Results</a:t>
            </a:r>
            <a:endParaRPr lang="en-US" sz="2200" b="1" dirty="0">
              <a:solidFill>
                <a:srgbClr val="133895"/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990C750-B22C-5E86-FD53-C56B933262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198" y="6019800"/>
            <a:ext cx="853440" cy="853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797D8E-31DF-D114-AAF6-962B54C9C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667" y="912413"/>
            <a:ext cx="5552666" cy="549600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77406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5779D-17E5-4407-86A1-C02B918EA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5644"/>
            <a:ext cx="8229600" cy="88582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133895"/>
                </a:solidFill>
              </a:rPr>
              <a:t>Survey Results</a:t>
            </a:r>
            <a:endParaRPr lang="en-US" sz="2200" b="1" dirty="0">
              <a:solidFill>
                <a:srgbClr val="133895"/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990C750-B22C-5E86-FD53-C56B933262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198" y="6019800"/>
            <a:ext cx="853440" cy="8534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E6E7B9-9D04-6C3A-50A6-1FF015F26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801936"/>
            <a:ext cx="5846375" cy="5598864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646637186"/>
      </p:ext>
    </p:extLst>
  </p:cSld>
  <p:clrMapOvr>
    <a:masterClrMapping/>
  </p:clrMapOvr>
</p:sld>
</file>

<file path=ppt/theme/theme1.xml><?xml version="1.0" encoding="utf-8"?>
<a:theme xmlns:a="http://schemas.openxmlformats.org/drawingml/2006/main" name="2017d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WST2016-07-27 STD WHITE PP (ANIMATED)</Template>
  <TotalTime>1424</TotalTime>
  <Words>412</Words>
  <Application>Microsoft Office PowerPoint</Application>
  <PresentationFormat>On-screen Show (4:3)</PresentationFormat>
  <Paragraphs>80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Helvetica Neue</vt:lpstr>
      <vt:lpstr>Swis721 BT</vt:lpstr>
      <vt:lpstr>Swis721 Lt BT</vt:lpstr>
      <vt:lpstr>Times New Roman</vt:lpstr>
      <vt:lpstr>2017d</vt:lpstr>
      <vt:lpstr>PowerPoint Presentation</vt:lpstr>
      <vt:lpstr>Agenda</vt:lpstr>
      <vt:lpstr>Project Update</vt:lpstr>
      <vt:lpstr>Goals, Policies, and Actions</vt:lpstr>
      <vt:lpstr>Goals, Policies, and Actions</vt:lpstr>
      <vt:lpstr>Goals, Policies, and Actions</vt:lpstr>
      <vt:lpstr>Survey Results</vt:lpstr>
      <vt:lpstr>Survey Results</vt:lpstr>
      <vt:lpstr>Survey Results</vt:lpstr>
      <vt:lpstr>Survey Results</vt:lpstr>
      <vt:lpstr>Survey Results</vt:lpstr>
      <vt:lpstr>Next Steps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Riordan, James</dc:creator>
  <cp:lastModifiedBy>Sweet, Ashley</cp:lastModifiedBy>
  <cp:revision>80</cp:revision>
  <cp:lastPrinted>2022-01-19T16:52:44Z</cp:lastPrinted>
  <dcterms:created xsi:type="dcterms:W3CDTF">2018-11-12T15:15:43Z</dcterms:created>
  <dcterms:modified xsi:type="dcterms:W3CDTF">2023-01-25T19:27:43Z</dcterms:modified>
</cp:coreProperties>
</file>