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5" r:id="rId2"/>
    <p:sldId id="261" r:id="rId3"/>
    <p:sldId id="285" r:id="rId4"/>
    <p:sldId id="277" r:id="rId5"/>
    <p:sldId id="281" r:id="rId6"/>
    <p:sldId id="276" r:id="rId7"/>
    <p:sldId id="282" r:id="rId8"/>
    <p:sldId id="283" r:id="rId9"/>
    <p:sldId id="284" r:id="rId10"/>
    <p:sldId id="286" r:id="rId11"/>
    <p:sldId id="26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32D3B9-62B8-3232-6DC3-700F63A4E725}" name="Butt, Aqsa" initials="BA" userId="S::Butt.Aqsa@wseinc.com::558f2bc7-b071-4f32-9c6d-40bf6898c2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895"/>
    <a:srgbClr val="000000"/>
    <a:srgbClr val="C1CDD8"/>
    <a:srgbClr val="5C85EA"/>
    <a:srgbClr val="FFFFFF"/>
    <a:srgbClr val="D7BB5E"/>
    <a:srgbClr val="C6D3E4"/>
    <a:srgbClr val="123896"/>
    <a:srgbClr val="DF0221"/>
    <a:srgbClr val="E28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3970" autoAdjust="0"/>
  </p:normalViewPr>
  <p:slideViewPr>
    <p:cSldViewPr>
      <p:cViewPr varScale="1">
        <p:scale>
          <a:sx n="101" d="100"/>
          <a:sy n="101" d="100"/>
        </p:scale>
        <p:origin x="1872" y="11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2DD85-BDB0-41FD-BA0E-B51186119C13}"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en-US"/>
        </a:p>
      </dgm:t>
    </dgm:pt>
    <dgm:pt modelId="{EE143294-88C6-40E8-8542-0296F5E10AFE}">
      <dgm:prSet/>
      <dgm:spPr/>
      <dgm:t>
        <a:bodyPr/>
        <a:lstStyle/>
        <a:p>
          <a:r>
            <a:rPr lang="en-US" b="1" baseline="0" dirty="0"/>
            <a:t>Housing</a:t>
          </a:r>
          <a:endParaRPr lang="en-US" b="1" dirty="0"/>
        </a:p>
      </dgm:t>
    </dgm:pt>
    <dgm:pt modelId="{36427D73-083C-4336-A3C0-8EE08E317383}" type="parTrans" cxnId="{B09E70DE-E5FF-4591-A84B-AA0BE60AC6FC}">
      <dgm:prSet/>
      <dgm:spPr/>
      <dgm:t>
        <a:bodyPr/>
        <a:lstStyle/>
        <a:p>
          <a:endParaRPr lang="en-US"/>
        </a:p>
      </dgm:t>
    </dgm:pt>
    <dgm:pt modelId="{1113FAE3-D93B-4AC2-9ACA-94A2F6978E4F}" type="sibTrans" cxnId="{B09E70DE-E5FF-4591-A84B-AA0BE60AC6FC}">
      <dgm:prSet/>
      <dgm:spPr/>
      <dgm:t>
        <a:bodyPr/>
        <a:lstStyle/>
        <a:p>
          <a:endParaRPr lang="en-US"/>
        </a:p>
      </dgm:t>
    </dgm:pt>
    <dgm:pt modelId="{26C21A44-AA4C-467E-8AA3-6BB4633013BC}">
      <dgm:prSet/>
      <dgm:spPr/>
      <dgm:t>
        <a:bodyPr/>
        <a:lstStyle/>
        <a:p>
          <a:r>
            <a:rPr lang="en-US" b="1" baseline="0" dirty="0"/>
            <a:t>Economic Development</a:t>
          </a:r>
          <a:endParaRPr lang="en-US" b="1" dirty="0"/>
        </a:p>
      </dgm:t>
    </dgm:pt>
    <dgm:pt modelId="{DF75C650-0347-4BE4-A707-1FBB97F2335D}" type="parTrans" cxnId="{3A066D0E-57D4-4C97-99B6-E834A28ED893}">
      <dgm:prSet/>
      <dgm:spPr/>
      <dgm:t>
        <a:bodyPr/>
        <a:lstStyle/>
        <a:p>
          <a:endParaRPr lang="en-US"/>
        </a:p>
      </dgm:t>
    </dgm:pt>
    <dgm:pt modelId="{52BB861F-D9AE-4890-87FC-8D7686F431F5}" type="sibTrans" cxnId="{3A066D0E-57D4-4C97-99B6-E834A28ED893}">
      <dgm:prSet/>
      <dgm:spPr/>
      <dgm:t>
        <a:bodyPr/>
        <a:lstStyle/>
        <a:p>
          <a:endParaRPr lang="en-US"/>
        </a:p>
      </dgm:t>
    </dgm:pt>
    <dgm:pt modelId="{94916081-5ECC-4493-BD8D-B308E1CF1ABB}">
      <dgm:prSet/>
      <dgm:spPr/>
      <dgm:t>
        <a:bodyPr/>
        <a:lstStyle/>
        <a:p>
          <a:r>
            <a:rPr lang="en-US" b="1" baseline="0" dirty="0"/>
            <a:t>Sustainability</a:t>
          </a:r>
          <a:endParaRPr lang="en-US" b="1" dirty="0"/>
        </a:p>
      </dgm:t>
    </dgm:pt>
    <dgm:pt modelId="{8FFE1A77-B624-4E41-A6A3-343E7870E020}" type="parTrans" cxnId="{811A392A-AFD7-4533-833D-474E2FC5917F}">
      <dgm:prSet/>
      <dgm:spPr/>
      <dgm:t>
        <a:bodyPr/>
        <a:lstStyle/>
        <a:p>
          <a:endParaRPr lang="en-US"/>
        </a:p>
      </dgm:t>
    </dgm:pt>
    <dgm:pt modelId="{6FB4F1C3-ADF4-4797-9354-CC5C15456102}" type="sibTrans" cxnId="{811A392A-AFD7-4533-833D-474E2FC5917F}">
      <dgm:prSet/>
      <dgm:spPr/>
      <dgm:t>
        <a:bodyPr/>
        <a:lstStyle/>
        <a:p>
          <a:endParaRPr lang="en-US"/>
        </a:p>
      </dgm:t>
    </dgm:pt>
    <dgm:pt modelId="{7982A70D-4A7D-483A-A28F-B1AADBFD5A1C}">
      <dgm:prSet/>
      <dgm:spPr/>
      <dgm:t>
        <a:bodyPr/>
        <a:lstStyle/>
        <a:p>
          <a:r>
            <a:rPr lang="en-US" b="1" baseline="0" dirty="0"/>
            <a:t>Natural Resources</a:t>
          </a:r>
          <a:endParaRPr lang="en-US" b="1" dirty="0"/>
        </a:p>
      </dgm:t>
    </dgm:pt>
    <dgm:pt modelId="{3776C0C0-BFE3-4DFB-9AA6-52A67A5677BE}" type="parTrans" cxnId="{240037E8-E576-4251-9252-966A9B86E6F7}">
      <dgm:prSet/>
      <dgm:spPr/>
      <dgm:t>
        <a:bodyPr/>
        <a:lstStyle/>
        <a:p>
          <a:endParaRPr lang="en-US"/>
        </a:p>
      </dgm:t>
    </dgm:pt>
    <dgm:pt modelId="{B3302A50-84FF-4DC0-8BC6-4275EF8857EB}" type="sibTrans" cxnId="{240037E8-E576-4251-9252-966A9B86E6F7}">
      <dgm:prSet/>
      <dgm:spPr/>
      <dgm:t>
        <a:bodyPr/>
        <a:lstStyle/>
        <a:p>
          <a:endParaRPr lang="en-US"/>
        </a:p>
      </dgm:t>
    </dgm:pt>
    <dgm:pt modelId="{0076B5D1-ABBC-4212-994E-D6205E55C794}">
      <dgm:prSet/>
      <dgm:spPr/>
      <dgm:t>
        <a:bodyPr/>
        <a:lstStyle/>
        <a:p>
          <a:r>
            <a:rPr lang="en-US" b="1" baseline="0" dirty="0"/>
            <a:t>Land Use and Growth Management</a:t>
          </a:r>
          <a:endParaRPr lang="en-US" b="1" dirty="0"/>
        </a:p>
      </dgm:t>
    </dgm:pt>
    <dgm:pt modelId="{58A23D2B-1204-46F7-9F06-9E5DD8585EA5}" type="parTrans" cxnId="{DEA626E1-9C53-46CE-AA93-69A63A9353FA}">
      <dgm:prSet/>
      <dgm:spPr/>
      <dgm:t>
        <a:bodyPr/>
        <a:lstStyle/>
        <a:p>
          <a:endParaRPr lang="en-US"/>
        </a:p>
      </dgm:t>
    </dgm:pt>
    <dgm:pt modelId="{7556D46C-BE58-45A7-80BD-633C3D2680DD}" type="sibTrans" cxnId="{DEA626E1-9C53-46CE-AA93-69A63A9353FA}">
      <dgm:prSet/>
      <dgm:spPr/>
      <dgm:t>
        <a:bodyPr/>
        <a:lstStyle/>
        <a:p>
          <a:endParaRPr lang="en-US"/>
        </a:p>
      </dgm:t>
    </dgm:pt>
    <dgm:pt modelId="{01F603C3-3B8D-4F95-AE92-4BEF685A2434}">
      <dgm:prSet/>
      <dgm:spPr/>
      <dgm:t>
        <a:bodyPr/>
        <a:lstStyle/>
        <a:p>
          <a:r>
            <a:rPr lang="en-US" b="1" baseline="0" dirty="0"/>
            <a:t>Heritage and Preservation</a:t>
          </a:r>
          <a:endParaRPr lang="en-US" b="1" dirty="0"/>
        </a:p>
      </dgm:t>
    </dgm:pt>
    <dgm:pt modelId="{F5DF1F5F-2C29-477D-BC02-D1153448407F}" type="parTrans" cxnId="{96C4F3A0-BBF8-4A98-8F1A-E4753BA54B4F}">
      <dgm:prSet/>
      <dgm:spPr/>
      <dgm:t>
        <a:bodyPr/>
        <a:lstStyle/>
        <a:p>
          <a:endParaRPr lang="en-US"/>
        </a:p>
      </dgm:t>
    </dgm:pt>
    <dgm:pt modelId="{D76F6B1A-6234-4FEF-B5C6-05C565329515}" type="sibTrans" cxnId="{96C4F3A0-BBF8-4A98-8F1A-E4753BA54B4F}">
      <dgm:prSet/>
      <dgm:spPr/>
      <dgm:t>
        <a:bodyPr/>
        <a:lstStyle/>
        <a:p>
          <a:endParaRPr lang="en-US"/>
        </a:p>
      </dgm:t>
    </dgm:pt>
    <dgm:pt modelId="{71ADEF4F-7984-4357-94AE-A7504F81FC06}">
      <dgm:prSet/>
      <dgm:spPr/>
      <dgm:t>
        <a:bodyPr/>
        <a:lstStyle/>
        <a:p>
          <a:r>
            <a:rPr lang="en-US" b="1" baseline="0" dirty="0"/>
            <a:t>Open Space and Recreation</a:t>
          </a:r>
          <a:endParaRPr lang="en-US" b="1" dirty="0"/>
        </a:p>
      </dgm:t>
    </dgm:pt>
    <dgm:pt modelId="{EF2FD097-D237-4503-918E-C8481CC57343}" type="parTrans" cxnId="{673DD73B-308B-4B8A-A7A4-3CCF6E0B17E9}">
      <dgm:prSet/>
      <dgm:spPr/>
      <dgm:t>
        <a:bodyPr/>
        <a:lstStyle/>
        <a:p>
          <a:endParaRPr lang="en-US"/>
        </a:p>
      </dgm:t>
    </dgm:pt>
    <dgm:pt modelId="{FBD61A5D-3A4A-4B26-888C-E11D7C00AD36}" type="sibTrans" cxnId="{673DD73B-308B-4B8A-A7A4-3CCF6E0B17E9}">
      <dgm:prSet/>
      <dgm:spPr/>
      <dgm:t>
        <a:bodyPr/>
        <a:lstStyle/>
        <a:p>
          <a:endParaRPr lang="en-US"/>
        </a:p>
      </dgm:t>
    </dgm:pt>
    <dgm:pt modelId="{4C9321E7-E2D9-4380-A2DE-6864C4501E14}">
      <dgm:prSet/>
      <dgm:spPr/>
      <dgm:t>
        <a:bodyPr/>
        <a:lstStyle/>
        <a:p>
          <a:r>
            <a:rPr lang="en-US" b="1" baseline="0" dirty="0"/>
            <a:t>Municipal Buildings, Facilities, and Services</a:t>
          </a:r>
          <a:endParaRPr lang="en-US" b="1" dirty="0"/>
        </a:p>
      </dgm:t>
    </dgm:pt>
    <dgm:pt modelId="{61B88560-61DF-45E1-947F-8290C1994FD0}" type="parTrans" cxnId="{DDA352E4-1481-404F-B388-5BC38FB5CE67}">
      <dgm:prSet/>
      <dgm:spPr/>
      <dgm:t>
        <a:bodyPr/>
        <a:lstStyle/>
        <a:p>
          <a:endParaRPr lang="en-US"/>
        </a:p>
      </dgm:t>
    </dgm:pt>
    <dgm:pt modelId="{17020068-1CDC-4A4D-A5B9-59C0EDCD02B4}" type="sibTrans" cxnId="{DDA352E4-1481-404F-B388-5BC38FB5CE67}">
      <dgm:prSet/>
      <dgm:spPr/>
      <dgm:t>
        <a:bodyPr/>
        <a:lstStyle/>
        <a:p>
          <a:endParaRPr lang="en-US"/>
        </a:p>
      </dgm:t>
    </dgm:pt>
    <dgm:pt modelId="{2FD40F2F-EFE6-4736-9047-98DCBDC71C1A}">
      <dgm:prSet/>
      <dgm:spPr/>
      <dgm:t>
        <a:bodyPr/>
        <a:lstStyle/>
        <a:p>
          <a:r>
            <a:rPr lang="en-US" b="1" baseline="0" dirty="0"/>
            <a:t>Transportation and Circulation</a:t>
          </a:r>
          <a:endParaRPr lang="en-US" b="1" dirty="0"/>
        </a:p>
      </dgm:t>
    </dgm:pt>
    <dgm:pt modelId="{C7C4A51C-C05F-4B7A-8591-7F245FD01A6A}" type="parTrans" cxnId="{42629D79-AB08-43ED-8C7A-56316D3465B7}">
      <dgm:prSet/>
      <dgm:spPr/>
      <dgm:t>
        <a:bodyPr/>
        <a:lstStyle/>
        <a:p>
          <a:endParaRPr lang="en-US"/>
        </a:p>
      </dgm:t>
    </dgm:pt>
    <dgm:pt modelId="{3961E9A7-CED8-446B-A9A7-EBD345E48303}" type="sibTrans" cxnId="{42629D79-AB08-43ED-8C7A-56316D3465B7}">
      <dgm:prSet/>
      <dgm:spPr/>
      <dgm:t>
        <a:bodyPr/>
        <a:lstStyle/>
        <a:p>
          <a:endParaRPr lang="en-US"/>
        </a:p>
      </dgm:t>
    </dgm:pt>
    <dgm:pt modelId="{4CB4F371-4B2E-4334-B6F2-3F96DA39D104}" type="pres">
      <dgm:prSet presAssocID="{76E2DD85-BDB0-41FD-BA0E-B51186119C13}" presName="linear" presStyleCnt="0">
        <dgm:presLayoutVars>
          <dgm:animLvl val="lvl"/>
          <dgm:resizeHandles val="exact"/>
        </dgm:presLayoutVars>
      </dgm:prSet>
      <dgm:spPr/>
    </dgm:pt>
    <dgm:pt modelId="{5FA944DF-B42C-4852-9847-68C8BC0213C2}" type="pres">
      <dgm:prSet presAssocID="{EE143294-88C6-40E8-8542-0296F5E10AFE}" presName="parentText" presStyleLbl="node1" presStyleIdx="0" presStyleCnt="9">
        <dgm:presLayoutVars>
          <dgm:chMax val="0"/>
          <dgm:bulletEnabled val="1"/>
        </dgm:presLayoutVars>
      </dgm:prSet>
      <dgm:spPr/>
    </dgm:pt>
    <dgm:pt modelId="{32CC9E7B-EF78-4FC1-B09F-003D815FB4EF}" type="pres">
      <dgm:prSet presAssocID="{1113FAE3-D93B-4AC2-9ACA-94A2F6978E4F}" presName="spacer" presStyleCnt="0"/>
      <dgm:spPr/>
    </dgm:pt>
    <dgm:pt modelId="{33D99FEA-B6D5-42D4-80AA-FB5C7C38C778}" type="pres">
      <dgm:prSet presAssocID="{26C21A44-AA4C-467E-8AA3-6BB4633013BC}" presName="parentText" presStyleLbl="node1" presStyleIdx="1" presStyleCnt="9">
        <dgm:presLayoutVars>
          <dgm:chMax val="0"/>
          <dgm:bulletEnabled val="1"/>
        </dgm:presLayoutVars>
      </dgm:prSet>
      <dgm:spPr/>
    </dgm:pt>
    <dgm:pt modelId="{9E0A18A9-AAA4-4A0C-8A61-4A32A67BE76A}" type="pres">
      <dgm:prSet presAssocID="{52BB861F-D9AE-4890-87FC-8D7686F431F5}" presName="spacer" presStyleCnt="0"/>
      <dgm:spPr/>
    </dgm:pt>
    <dgm:pt modelId="{EBDEB6A5-8A71-44BF-B90B-C7A00ABC6570}" type="pres">
      <dgm:prSet presAssocID="{94916081-5ECC-4493-BD8D-B308E1CF1ABB}" presName="parentText" presStyleLbl="node1" presStyleIdx="2" presStyleCnt="9">
        <dgm:presLayoutVars>
          <dgm:chMax val="0"/>
          <dgm:bulletEnabled val="1"/>
        </dgm:presLayoutVars>
      </dgm:prSet>
      <dgm:spPr/>
    </dgm:pt>
    <dgm:pt modelId="{24130596-70C1-4E78-95CD-45D8D511D14A}" type="pres">
      <dgm:prSet presAssocID="{6FB4F1C3-ADF4-4797-9354-CC5C15456102}" presName="spacer" presStyleCnt="0"/>
      <dgm:spPr/>
    </dgm:pt>
    <dgm:pt modelId="{A94CB18E-3BEF-40F7-ABE6-37FBA79B01DA}" type="pres">
      <dgm:prSet presAssocID="{7982A70D-4A7D-483A-A28F-B1AADBFD5A1C}" presName="parentText" presStyleLbl="node1" presStyleIdx="3" presStyleCnt="9">
        <dgm:presLayoutVars>
          <dgm:chMax val="0"/>
          <dgm:bulletEnabled val="1"/>
        </dgm:presLayoutVars>
      </dgm:prSet>
      <dgm:spPr/>
    </dgm:pt>
    <dgm:pt modelId="{8BC9736B-92D0-4FB0-BE31-E0AB50FDB724}" type="pres">
      <dgm:prSet presAssocID="{B3302A50-84FF-4DC0-8BC6-4275EF8857EB}" presName="spacer" presStyleCnt="0"/>
      <dgm:spPr/>
    </dgm:pt>
    <dgm:pt modelId="{FBE1EF73-5C75-47EA-BEA3-F9BF20856C74}" type="pres">
      <dgm:prSet presAssocID="{0076B5D1-ABBC-4212-994E-D6205E55C794}" presName="parentText" presStyleLbl="node1" presStyleIdx="4" presStyleCnt="9">
        <dgm:presLayoutVars>
          <dgm:chMax val="0"/>
          <dgm:bulletEnabled val="1"/>
        </dgm:presLayoutVars>
      </dgm:prSet>
      <dgm:spPr/>
    </dgm:pt>
    <dgm:pt modelId="{66582AA2-A662-4B2A-828B-2BE503929DF3}" type="pres">
      <dgm:prSet presAssocID="{7556D46C-BE58-45A7-80BD-633C3D2680DD}" presName="spacer" presStyleCnt="0"/>
      <dgm:spPr/>
    </dgm:pt>
    <dgm:pt modelId="{26AACE05-5298-40D1-A746-003AF35DB779}" type="pres">
      <dgm:prSet presAssocID="{01F603C3-3B8D-4F95-AE92-4BEF685A2434}" presName="parentText" presStyleLbl="node1" presStyleIdx="5" presStyleCnt="9">
        <dgm:presLayoutVars>
          <dgm:chMax val="0"/>
          <dgm:bulletEnabled val="1"/>
        </dgm:presLayoutVars>
      </dgm:prSet>
      <dgm:spPr/>
    </dgm:pt>
    <dgm:pt modelId="{DCB9B0D7-BD5C-4C92-BB45-3EDC07BAD77D}" type="pres">
      <dgm:prSet presAssocID="{D76F6B1A-6234-4FEF-B5C6-05C565329515}" presName="spacer" presStyleCnt="0"/>
      <dgm:spPr/>
    </dgm:pt>
    <dgm:pt modelId="{AD9187CE-9481-4BF2-988C-9E2D0BD0E9FF}" type="pres">
      <dgm:prSet presAssocID="{71ADEF4F-7984-4357-94AE-A7504F81FC06}" presName="parentText" presStyleLbl="node1" presStyleIdx="6" presStyleCnt="9">
        <dgm:presLayoutVars>
          <dgm:chMax val="0"/>
          <dgm:bulletEnabled val="1"/>
        </dgm:presLayoutVars>
      </dgm:prSet>
      <dgm:spPr/>
    </dgm:pt>
    <dgm:pt modelId="{2D860412-5E2F-446D-B9F4-0F86E4E73F76}" type="pres">
      <dgm:prSet presAssocID="{FBD61A5D-3A4A-4B26-888C-E11D7C00AD36}" presName="spacer" presStyleCnt="0"/>
      <dgm:spPr/>
    </dgm:pt>
    <dgm:pt modelId="{6222B121-E83A-47D2-B1A2-DB8818F1ED51}" type="pres">
      <dgm:prSet presAssocID="{4C9321E7-E2D9-4380-A2DE-6864C4501E14}" presName="parentText" presStyleLbl="node1" presStyleIdx="7" presStyleCnt="9">
        <dgm:presLayoutVars>
          <dgm:chMax val="0"/>
          <dgm:bulletEnabled val="1"/>
        </dgm:presLayoutVars>
      </dgm:prSet>
      <dgm:spPr/>
    </dgm:pt>
    <dgm:pt modelId="{171B0E39-839A-426D-91AC-44828A2581FE}" type="pres">
      <dgm:prSet presAssocID="{17020068-1CDC-4A4D-A5B9-59C0EDCD02B4}" presName="spacer" presStyleCnt="0"/>
      <dgm:spPr/>
    </dgm:pt>
    <dgm:pt modelId="{DBFA399E-83D8-4DE6-8809-B25BF920A266}" type="pres">
      <dgm:prSet presAssocID="{2FD40F2F-EFE6-4736-9047-98DCBDC71C1A}" presName="parentText" presStyleLbl="node1" presStyleIdx="8" presStyleCnt="9">
        <dgm:presLayoutVars>
          <dgm:chMax val="0"/>
          <dgm:bulletEnabled val="1"/>
        </dgm:presLayoutVars>
      </dgm:prSet>
      <dgm:spPr/>
    </dgm:pt>
  </dgm:ptLst>
  <dgm:cxnLst>
    <dgm:cxn modelId="{9BB72A0C-F7FD-4B4D-A5AF-812CB03DB269}" type="presOf" srcId="{2FD40F2F-EFE6-4736-9047-98DCBDC71C1A}" destId="{DBFA399E-83D8-4DE6-8809-B25BF920A266}" srcOrd="0" destOrd="0" presId="urn:microsoft.com/office/officeart/2005/8/layout/vList2"/>
    <dgm:cxn modelId="{3A066D0E-57D4-4C97-99B6-E834A28ED893}" srcId="{76E2DD85-BDB0-41FD-BA0E-B51186119C13}" destId="{26C21A44-AA4C-467E-8AA3-6BB4633013BC}" srcOrd="1" destOrd="0" parTransId="{DF75C650-0347-4BE4-A707-1FBB97F2335D}" sibTransId="{52BB861F-D9AE-4890-87FC-8D7686F431F5}"/>
    <dgm:cxn modelId="{BCDD7218-6153-4450-B73E-457046B2C8C3}" type="presOf" srcId="{94916081-5ECC-4493-BD8D-B308E1CF1ABB}" destId="{EBDEB6A5-8A71-44BF-B90B-C7A00ABC6570}" srcOrd="0" destOrd="0" presId="urn:microsoft.com/office/officeart/2005/8/layout/vList2"/>
    <dgm:cxn modelId="{BF96A529-6B04-4A79-AC83-7EA285BDA160}" type="presOf" srcId="{EE143294-88C6-40E8-8542-0296F5E10AFE}" destId="{5FA944DF-B42C-4852-9847-68C8BC0213C2}" srcOrd="0" destOrd="0" presId="urn:microsoft.com/office/officeart/2005/8/layout/vList2"/>
    <dgm:cxn modelId="{811A392A-AFD7-4533-833D-474E2FC5917F}" srcId="{76E2DD85-BDB0-41FD-BA0E-B51186119C13}" destId="{94916081-5ECC-4493-BD8D-B308E1CF1ABB}" srcOrd="2" destOrd="0" parTransId="{8FFE1A77-B624-4E41-A6A3-343E7870E020}" sibTransId="{6FB4F1C3-ADF4-4797-9354-CC5C15456102}"/>
    <dgm:cxn modelId="{EAFADA2A-7E02-4650-BC0C-A6F9E08B4DB2}" type="presOf" srcId="{01F603C3-3B8D-4F95-AE92-4BEF685A2434}" destId="{26AACE05-5298-40D1-A746-003AF35DB779}" srcOrd="0" destOrd="0" presId="urn:microsoft.com/office/officeart/2005/8/layout/vList2"/>
    <dgm:cxn modelId="{EC3A6F2F-7016-467B-B064-5C24451026B9}" type="presOf" srcId="{0076B5D1-ABBC-4212-994E-D6205E55C794}" destId="{FBE1EF73-5C75-47EA-BEA3-F9BF20856C74}" srcOrd="0" destOrd="0" presId="urn:microsoft.com/office/officeart/2005/8/layout/vList2"/>
    <dgm:cxn modelId="{673DD73B-308B-4B8A-A7A4-3CCF6E0B17E9}" srcId="{76E2DD85-BDB0-41FD-BA0E-B51186119C13}" destId="{71ADEF4F-7984-4357-94AE-A7504F81FC06}" srcOrd="6" destOrd="0" parTransId="{EF2FD097-D237-4503-918E-C8481CC57343}" sibTransId="{FBD61A5D-3A4A-4B26-888C-E11D7C00AD36}"/>
    <dgm:cxn modelId="{63C9BC45-5903-4579-B1CA-983752642305}" type="presOf" srcId="{7982A70D-4A7D-483A-A28F-B1AADBFD5A1C}" destId="{A94CB18E-3BEF-40F7-ABE6-37FBA79B01DA}" srcOrd="0" destOrd="0" presId="urn:microsoft.com/office/officeart/2005/8/layout/vList2"/>
    <dgm:cxn modelId="{3D998851-1CEC-43DD-9D52-9167158009FC}" type="presOf" srcId="{76E2DD85-BDB0-41FD-BA0E-B51186119C13}" destId="{4CB4F371-4B2E-4334-B6F2-3F96DA39D104}" srcOrd="0" destOrd="0" presId="urn:microsoft.com/office/officeart/2005/8/layout/vList2"/>
    <dgm:cxn modelId="{42629D79-AB08-43ED-8C7A-56316D3465B7}" srcId="{76E2DD85-BDB0-41FD-BA0E-B51186119C13}" destId="{2FD40F2F-EFE6-4736-9047-98DCBDC71C1A}" srcOrd="8" destOrd="0" parTransId="{C7C4A51C-C05F-4B7A-8591-7F245FD01A6A}" sibTransId="{3961E9A7-CED8-446B-A9A7-EBD345E48303}"/>
    <dgm:cxn modelId="{13B0238A-63B3-4093-BE10-7511C24677F2}" type="presOf" srcId="{26C21A44-AA4C-467E-8AA3-6BB4633013BC}" destId="{33D99FEA-B6D5-42D4-80AA-FB5C7C38C778}" srcOrd="0" destOrd="0" presId="urn:microsoft.com/office/officeart/2005/8/layout/vList2"/>
    <dgm:cxn modelId="{96C4F3A0-BBF8-4A98-8F1A-E4753BA54B4F}" srcId="{76E2DD85-BDB0-41FD-BA0E-B51186119C13}" destId="{01F603C3-3B8D-4F95-AE92-4BEF685A2434}" srcOrd="5" destOrd="0" parTransId="{F5DF1F5F-2C29-477D-BC02-D1153448407F}" sibTransId="{D76F6B1A-6234-4FEF-B5C6-05C565329515}"/>
    <dgm:cxn modelId="{A137F5B3-008F-4F6A-AFD6-5DE940F5CA91}" type="presOf" srcId="{71ADEF4F-7984-4357-94AE-A7504F81FC06}" destId="{AD9187CE-9481-4BF2-988C-9E2D0BD0E9FF}" srcOrd="0" destOrd="0" presId="urn:microsoft.com/office/officeart/2005/8/layout/vList2"/>
    <dgm:cxn modelId="{E93BACB9-9E59-4570-9ABF-186108223846}" type="presOf" srcId="{4C9321E7-E2D9-4380-A2DE-6864C4501E14}" destId="{6222B121-E83A-47D2-B1A2-DB8818F1ED51}" srcOrd="0" destOrd="0" presId="urn:microsoft.com/office/officeart/2005/8/layout/vList2"/>
    <dgm:cxn modelId="{B09E70DE-E5FF-4591-A84B-AA0BE60AC6FC}" srcId="{76E2DD85-BDB0-41FD-BA0E-B51186119C13}" destId="{EE143294-88C6-40E8-8542-0296F5E10AFE}" srcOrd="0" destOrd="0" parTransId="{36427D73-083C-4336-A3C0-8EE08E317383}" sibTransId="{1113FAE3-D93B-4AC2-9ACA-94A2F6978E4F}"/>
    <dgm:cxn modelId="{DEA626E1-9C53-46CE-AA93-69A63A9353FA}" srcId="{76E2DD85-BDB0-41FD-BA0E-B51186119C13}" destId="{0076B5D1-ABBC-4212-994E-D6205E55C794}" srcOrd="4" destOrd="0" parTransId="{58A23D2B-1204-46F7-9F06-9E5DD8585EA5}" sibTransId="{7556D46C-BE58-45A7-80BD-633C3D2680DD}"/>
    <dgm:cxn modelId="{DDA352E4-1481-404F-B388-5BC38FB5CE67}" srcId="{76E2DD85-BDB0-41FD-BA0E-B51186119C13}" destId="{4C9321E7-E2D9-4380-A2DE-6864C4501E14}" srcOrd="7" destOrd="0" parTransId="{61B88560-61DF-45E1-947F-8290C1994FD0}" sibTransId="{17020068-1CDC-4A4D-A5B9-59C0EDCD02B4}"/>
    <dgm:cxn modelId="{240037E8-E576-4251-9252-966A9B86E6F7}" srcId="{76E2DD85-BDB0-41FD-BA0E-B51186119C13}" destId="{7982A70D-4A7D-483A-A28F-B1AADBFD5A1C}" srcOrd="3" destOrd="0" parTransId="{3776C0C0-BFE3-4DFB-9AA6-52A67A5677BE}" sibTransId="{B3302A50-84FF-4DC0-8BC6-4275EF8857EB}"/>
    <dgm:cxn modelId="{E2C64D30-A3D1-4C96-ADC8-404111246ECA}" type="presParOf" srcId="{4CB4F371-4B2E-4334-B6F2-3F96DA39D104}" destId="{5FA944DF-B42C-4852-9847-68C8BC0213C2}" srcOrd="0" destOrd="0" presId="urn:microsoft.com/office/officeart/2005/8/layout/vList2"/>
    <dgm:cxn modelId="{D0C05B87-A3AE-4E5A-8D0A-4AD104663A91}" type="presParOf" srcId="{4CB4F371-4B2E-4334-B6F2-3F96DA39D104}" destId="{32CC9E7B-EF78-4FC1-B09F-003D815FB4EF}" srcOrd="1" destOrd="0" presId="urn:microsoft.com/office/officeart/2005/8/layout/vList2"/>
    <dgm:cxn modelId="{B6B87FC1-3F80-4F7F-9C55-1C823A84E207}" type="presParOf" srcId="{4CB4F371-4B2E-4334-B6F2-3F96DA39D104}" destId="{33D99FEA-B6D5-42D4-80AA-FB5C7C38C778}" srcOrd="2" destOrd="0" presId="urn:microsoft.com/office/officeart/2005/8/layout/vList2"/>
    <dgm:cxn modelId="{02065926-6AA3-4601-A0DE-D93D6B08A4D0}" type="presParOf" srcId="{4CB4F371-4B2E-4334-B6F2-3F96DA39D104}" destId="{9E0A18A9-AAA4-4A0C-8A61-4A32A67BE76A}" srcOrd="3" destOrd="0" presId="urn:microsoft.com/office/officeart/2005/8/layout/vList2"/>
    <dgm:cxn modelId="{72609C20-B4F0-42F1-9124-A113968B8C71}" type="presParOf" srcId="{4CB4F371-4B2E-4334-B6F2-3F96DA39D104}" destId="{EBDEB6A5-8A71-44BF-B90B-C7A00ABC6570}" srcOrd="4" destOrd="0" presId="urn:microsoft.com/office/officeart/2005/8/layout/vList2"/>
    <dgm:cxn modelId="{9085FBA7-1708-4D50-A13B-9557D4EAD1D8}" type="presParOf" srcId="{4CB4F371-4B2E-4334-B6F2-3F96DA39D104}" destId="{24130596-70C1-4E78-95CD-45D8D511D14A}" srcOrd="5" destOrd="0" presId="urn:microsoft.com/office/officeart/2005/8/layout/vList2"/>
    <dgm:cxn modelId="{2FE07283-3950-42CD-A836-6D4E68979A0C}" type="presParOf" srcId="{4CB4F371-4B2E-4334-B6F2-3F96DA39D104}" destId="{A94CB18E-3BEF-40F7-ABE6-37FBA79B01DA}" srcOrd="6" destOrd="0" presId="urn:microsoft.com/office/officeart/2005/8/layout/vList2"/>
    <dgm:cxn modelId="{51BD1A47-6AD3-4C3F-9CD8-46601B7766FE}" type="presParOf" srcId="{4CB4F371-4B2E-4334-B6F2-3F96DA39D104}" destId="{8BC9736B-92D0-4FB0-BE31-E0AB50FDB724}" srcOrd="7" destOrd="0" presId="urn:microsoft.com/office/officeart/2005/8/layout/vList2"/>
    <dgm:cxn modelId="{00CC9C38-A193-4BF6-8F47-C0B60C6ABEA6}" type="presParOf" srcId="{4CB4F371-4B2E-4334-B6F2-3F96DA39D104}" destId="{FBE1EF73-5C75-47EA-BEA3-F9BF20856C74}" srcOrd="8" destOrd="0" presId="urn:microsoft.com/office/officeart/2005/8/layout/vList2"/>
    <dgm:cxn modelId="{7B3AA3C5-E349-4135-8E19-AFFE3960BE0F}" type="presParOf" srcId="{4CB4F371-4B2E-4334-B6F2-3F96DA39D104}" destId="{66582AA2-A662-4B2A-828B-2BE503929DF3}" srcOrd="9" destOrd="0" presId="urn:microsoft.com/office/officeart/2005/8/layout/vList2"/>
    <dgm:cxn modelId="{9CDF8D13-D1E8-4898-8D2C-7B0ABB6E7CBC}" type="presParOf" srcId="{4CB4F371-4B2E-4334-B6F2-3F96DA39D104}" destId="{26AACE05-5298-40D1-A746-003AF35DB779}" srcOrd="10" destOrd="0" presId="urn:microsoft.com/office/officeart/2005/8/layout/vList2"/>
    <dgm:cxn modelId="{1E214DA5-B871-4180-BF2E-04D6DD2966D5}" type="presParOf" srcId="{4CB4F371-4B2E-4334-B6F2-3F96DA39D104}" destId="{DCB9B0D7-BD5C-4C92-BB45-3EDC07BAD77D}" srcOrd="11" destOrd="0" presId="urn:microsoft.com/office/officeart/2005/8/layout/vList2"/>
    <dgm:cxn modelId="{337D1F30-6A40-44E7-B1EF-0B3D004F2A20}" type="presParOf" srcId="{4CB4F371-4B2E-4334-B6F2-3F96DA39D104}" destId="{AD9187CE-9481-4BF2-988C-9E2D0BD0E9FF}" srcOrd="12" destOrd="0" presId="urn:microsoft.com/office/officeart/2005/8/layout/vList2"/>
    <dgm:cxn modelId="{93AC5604-4473-472A-AD73-C849EECCD730}" type="presParOf" srcId="{4CB4F371-4B2E-4334-B6F2-3F96DA39D104}" destId="{2D860412-5E2F-446D-B9F4-0F86E4E73F76}" srcOrd="13" destOrd="0" presId="urn:microsoft.com/office/officeart/2005/8/layout/vList2"/>
    <dgm:cxn modelId="{DE85777E-83B2-42E1-A261-B7A76D696390}" type="presParOf" srcId="{4CB4F371-4B2E-4334-B6F2-3F96DA39D104}" destId="{6222B121-E83A-47D2-B1A2-DB8818F1ED51}" srcOrd="14" destOrd="0" presId="urn:microsoft.com/office/officeart/2005/8/layout/vList2"/>
    <dgm:cxn modelId="{63076BE6-C0ED-4939-8830-E229BCDB1E03}" type="presParOf" srcId="{4CB4F371-4B2E-4334-B6F2-3F96DA39D104}" destId="{171B0E39-839A-426D-91AC-44828A2581FE}" srcOrd="15" destOrd="0" presId="urn:microsoft.com/office/officeart/2005/8/layout/vList2"/>
    <dgm:cxn modelId="{E74C0C52-56A2-4232-BFD9-1E28C911EE5A}" type="presParOf" srcId="{4CB4F371-4B2E-4334-B6F2-3F96DA39D104}" destId="{DBFA399E-83D8-4DE6-8809-B25BF920A266}"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944DF-B42C-4852-9847-68C8BC0213C2}">
      <dsp:nvSpPr>
        <dsp:cNvPr id="0" name=""/>
        <dsp:cNvSpPr/>
      </dsp:nvSpPr>
      <dsp:spPr>
        <a:xfrm>
          <a:off x="0" y="49349"/>
          <a:ext cx="7772400" cy="479700"/>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Housing</a:t>
          </a:r>
          <a:endParaRPr lang="en-US" sz="2000" b="1" kern="1200" dirty="0"/>
        </a:p>
      </dsp:txBody>
      <dsp:txXfrm>
        <a:off x="23417" y="72766"/>
        <a:ext cx="7725566" cy="432866"/>
      </dsp:txXfrm>
    </dsp:sp>
    <dsp:sp modelId="{33D99FEA-B6D5-42D4-80AA-FB5C7C38C778}">
      <dsp:nvSpPr>
        <dsp:cNvPr id="0" name=""/>
        <dsp:cNvSpPr/>
      </dsp:nvSpPr>
      <dsp:spPr>
        <a:xfrm>
          <a:off x="0" y="586649"/>
          <a:ext cx="7772400" cy="479700"/>
        </a:xfrm>
        <a:prstGeom prst="roundRect">
          <a:avLst/>
        </a:prstGeom>
        <a:solidFill>
          <a:schemeClr val="accent4">
            <a:alpha val="90000"/>
            <a:hueOff val="0"/>
            <a:satOff val="0"/>
            <a:lumOff val="0"/>
            <a:alpha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Economic Development</a:t>
          </a:r>
          <a:endParaRPr lang="en-US" sz="2000" b="1" kern="1200" dirty="0"/>
        </a:p>
      </dsp:txBody>
      <dsp:txXfrm>
        <a:off x="23417" y="610066"/>
        <a:ext cx="7725566" cy="432866"/>
      </dsp:txXfrm>
    </dsp:sp>
    <dsp:sp modelId="{EBDEB6A5-8A71-44BF-B90B-C7A00ABC6570}">
      <dsp:nvSpPr>
        <dsp:cNvPr id="0" name=""/>
        <dsp:cNvSpPr/>
      </dsp:nvSpPr>
      <dsp:spPr>
        <a:xfrm>
          <a:off x="0" y="1123949"/>
          <a:ext cx="7772400" cy="479700"/>
        </a:xfrm>
        <a:prstGeom prst="roundRect">
          <a:avLst/>
        </a:prstGeom>
        <a:solidFill>
          <a:schemeClr val="accent4">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Sustainability</a:t>
          </a:r>
          <a:endParaRPr lang="en-US" sz="2000" b="1" kern="1200" dirty="0"/>
        </a:p>
      </dsp:txBody>
      <dsp:txXfrm>
        <a:off x="23417" y="1147366"/>
        <a:ext cx="7725566" cy="432866"/>
      </dsp:txXfrm>
    </dsp:sp>
    <dsp:sp modelId="{A94CB18E-3BEF-40F7-ABE6-37FBA79B01DA}">
      <dsp:nvSpPr>
        <dsp:cNvPr id="0" name=""/>
        <dsp:cNvSpPr/>
      </dsp:nvSpPr>
      <dsp:spPr>
        <a:xfrm>
          <a:off x="0" y="1661249"/>
          <a:ext cx="7772400" cy="479700"/>
        </a:xfrm>
        <a:prstGeom prst="roundRect">
          <a:avLst/>
        </a:prstGeom>
        <a:solidFill>
          <a:schemeClr val="accent4">
            <a:alpha val="90000"/>
            <a:hueOff val="0"/>
            <a:satOff val="0"/>
            <a:lumOff val="0"/>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Natural Resources</a:t>
          </a:r>
          <a:endParaRPr lang="en-US" sz="2000" b="1" kern="1200" dirty="0"/>
        </a:p>
      </dsp:txBody>
      <dsp:txXfrm>
        <a:off x="23417" y="1684666"/>
        <a:ext cx="7725566" cy="432866"/>
      </dsp:txXfrm>
    </dsp:sp>
    <dsp:sp modelId="{FBE1EF73-5C75-47EA-BEA3-F9BF20856C74}">
      <dsp:nvSpPr>
        <dsp:cNvPr id="0" name=""/>
        <dsp:cNvSpPr/>
      </dsp:nvSpPr>
      <dsp:spPr>
        <a:xfrm>
          <a:off x="0" y="2198549"/>
          <a:ext cx="7772400" cy="479700"/>
        </a:xfrm>
        <a:prstGeom prst="roundRect">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Land Use and Growth Management</a:t>
          </a:r>
          <a:endParaRPr lang="en-US" sz="2000" b="1" kern="1200" dirty="0"/>
        </a:p>
      </dsp:txBody>
      <dsp:txXfrm>
        <a:off x="23417" y="2221966"/>
        <a:ext cx="7725566" cy="432866"/>
      </dsp:txXfrm>
    </dsp:sp>
    <dsp:sp modelId="{26AACE05-5298-40D1-A746-003AF35DB779}">
      <dsp:nvSpPr>
        <dsp:cNvPr id="0" name=""/>
        <dsp:cNvSpPr/>
      </dsp:nvSpPr>
      <dsp:spPr>
        <a:xfrm>
          <a:off x="0" y="2735849"/>
          <a:ext cx="7772400" cy="479700"/>
        </a:xfrm>
        <a:prstGeom prst="roundRect">
          <a:avLst/>
        </a:prstGeom>
        <a:solidFill>
          <a:schemeClr val="accent4">
            <a:alpha val="90000"/>
            <a:hueOff val="0"/>
            <a:satOff val="0"/>
            <a:lumOff val="0"/>
            <a:alpha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Heritage and Preservation</a:t>
          </a:r>
          <a:endParaRPr lang="en-US" sz="2000" b="1" kern="1200" dirty="0"/>
        </a:p>
      </dsp:txBody>
      <dsp:txXfrm>
        <a:off x="23417" y="2759266"/>
        <a:ext cx="7725566" cy="432866"/>
      </dsp:txXfrm>
    </dsp:sp>
    <dsp:sp modelId="{AD9187CE-9481-4BF2-988C-9E2D0BD0E9FF}">
      <dsp:nvSpPr>
        <dsp:cNvPr id="0" name=""/>
        <dsp:cNvSpPr/>
      </dsp:nvSpPr>
      <dsp:spPr>
        <a:xfrm>
          <a:off x="0" y="3273149"/>
          <a:ext cx="7772400" cy="479700"/>
        </a:xfrm>
        <a:prstGeom prst="roundRect">
          <a:avLst/>
        </a:prstGeom>
        <a:solidFill>
          <a:schemeClr val="accent4">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Open Space and Recreation</a:t>
          </a:r>
          <a:endParaRPr lang="en-US" sz="2000" b="1" kern="1200" dirty="0"/>
        </a:p>
      </dsp:txBody>
      <dsp:txXfrm>
        <a:off x="23417" y="3296566"/>
        <a:ext cx="7725566" cy="432866"/>
      </dsp:txXfrm>
    </dsp:sp>
    <dsp:sp modelId="{6222B121-E83A-47D2-B1A2-DB8818F1ED51}">
      <dsp:nvSpPr>
        <dsp:cNvPr id="0" name=""/>
        <dsp:cNvSpPr/>
      </dsp:nvSpPr>
      <dsp:spPr>
        <a:xfrm>
          <a:off x="0" y="3810449"/>
          <a:ext cx="7772400" cy="479700"/>
        </a:xfrm>
        <a:prstGeom prst="roundRect">
          <a:avLst/>
        </a:prstGeom>
        <a:solidFill>
          <a:schemeClr val="accent4">
            <a:alpha val="90000"/>
            <a:hueOff val="0"/>
            <a:satOff val="0"/>
            <a:lumOff val="0"/>
            <a:alpha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Municipal Buildings, Facilities, and Services</a:t>
          </a:r>
          <a:endParaRPr lang="en-US" sz="2000" b="1" kern="1200" dirty="0"/>
        </a:p>
      </dsp:txBody>
      <dsp:txXfrm>
        <a:off x="23417" y="3833866"/>
        <a:ext cx="7725566" cy="432866"/>
      </dsp:txXfrm>
    </dsp:sp>
    <dsp:sp modelId="{DBFA399E-83D8-4DE6-8809-B25BF920A266}">
      <dsp:nvSpPr>
        <dsp:cNvPr id="0" name=""/>
        <dsp:cNvSpPr/>
      </dsp:nvSpPr>
      <dsp:spPr>
        <a:xfrm>
          <a:off x="0" y="4347749"/>
          <a:ext cx="7772400" cy="479700"/>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Transportation and Circulation</a:t>
          </a:r>
          <a:endParaRPr lang="en-US" sz="2000" b="1" kern="1200" dirty="0"/>
        </a:p>
      </dsp:txBody>
      <dsp:txXfrm>
        <a:off x="23417" y="4371166"/>
        <a:ext cx="7725566"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69C3F9-8A02-47F8-BA0B-B09963B25D5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A3AF4F5-FB59-4A52-8D38-09BA8A296CE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F8FC67E-850E-4C86-A246-DC1981FA0096}" type="datetimeFigureOut">
              <a:rPr lang="en-US" smtClean="0"/>
              <a:t>5/31/2022</a:t>
            </a:fld>
            <a:endParaRPr lang="en-US"/>
          </a:p>
        </p:txBody>
      </p:sp>
      <p:sp>
        <p:nvSpPr>
          <p:cNvPr id="4" name="Footer Placeholder 3">
            <a:extLst>
              <a:ext uri="{FF2B5EF4-FFF2-40B4-BE49-F238E27FC236}">
                <a16:creationId xmlns:a16="http://schemas.microsoft.com/office/drawing/2014/main" id="{B145AC4C-E7AE-4D12-B033-C9CDA7D0B5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82494C-D37D-42B0-A1CB-ED9667686EB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4AB4A54-3676-44D3-BDF0-610608B8FAA9}" type="slidenum">
              <a:rPr lang="en-US" smtClean="0"/>
              <a:t>‹#›</a:t>
            </a:fld>
            <a:endParaRPr lang="en-US"/>
          </a:p>
        </p:txBody>
      </p:sp>
    </p:spTree>
    <p:extLst>
      <p:ext uri="{BB962C8B-B14F-4D97-AF65-F5344CB8AC3E}">
        <p14:creationId xmlns:p14="http://schemas.microsoft.com/office/powerpoint/2010/main" val="272606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5BC544-5FE7-40C9-AE1A-B826783C2052}" type="datetimeFigureOut">
              <a:rPr lang="en-US" smtClean="0"/>
              <a:t>5/31/2022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D23DB6-D114-4255-86F2-B7CB5BD95DA3}" type="slidenum">
              <a:rPr lang="en-US" smtClean="0"/>
              <a:t>‹#›</a:t>
            </a:fld>
            <a:endParaRPr lang="en-US"/>
          </a:p>
        </p:txBody>
      </p:sp>
    </p:spTree>
    <p:extLst>
      <p:ext uri="{BB962C8B-B14F-4D97-AF65-F5344CB8AC3E}">
        <p14:creationId xmlns:p14="http://schemas.microsoft.com/office/powerpoint/2010/main" val="422593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2</a:t>
            </a:fld>
            <a:endParaRPr lang="en-US" noProof="0" dirty="0"/>
          </a:p>
        </p:txBody>
      </p:sp>
    </p:spTree>
    <p:extLst>
      <p:ext uri="{BB962C8B-B14F-4D97-AF65-F5344CB8AC3E}">
        <p14:creationId xmlns:p14="http://schemas.microsoft.com/office/powerpoint/2010/main" val="368926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3DB6-D114-4255-86F2-B7CB5BD95DA3}" type="slidenum">
              <a:rPr lang="en-US" smtClean="0"/>
              <a:t>3</a:t>
            </a:fld>
            <a:endParaRPr lang="en-US"/>
          </a:p>
        </p:txBody>
      </p:sp>
    </p:spTree>
    <p:extLst>
      <p:ext uri="{BB962C8B-B14F-4D97-AF65-F5344CB8AC3E}">
        <p14:creationId xmlns:p14="http://schemas.microsoft.com/office/powerpoint/2010/main" val="343625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3DB6-D114-4255-86F2-B7CB5BD95DA3}" type="slidenum">
              <a:rPr lang="en-US" smtClean="0"/>
              <a:t>4</a:t>
            </a:fld>
            <a:endParaRPr lang="en-US"/>
          </a:p>
        </p:txBody>
      </p:sp>
    </p:spTree>
    <p:extLst>
      <p:ext uri="{BB962C8B-B14F-4D97-AF65-F5344CB8AC3E}">
        <p14:creationId xmlns:p14="http://schemas.microsoft.com/office/powerpoint/2010/main" val="399545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 is in the process of contracting with </a:t>
            </a:r>
            <a:r>
              <a:rPr lang="en-US" dirty="0" err="1"/>
              <a:t>CitizenLab</a:t>
            </a:r>
            <a:r>
              <a:rPr lang="en-US" dirty="0"/>
              <a:t>. While that is occurring, we are working on creating some graphics and maps that will be able to be displayed on the site when it is first launched. We anticipate that more information will become available as public engagement really gets underway in the spring. Initially the website will be useful for introducing the project and putting up some basic project information. We will begin to work on a generalized online survey that will be posted on the website in mid April as an initial engagement and information gathering tool. As soon as the Town has signed the contract we will work with </a:t>
            </a:r>
            <a:r>
              <a:rPr lang="en-US" dirty="0" err="1"/>
              <a:t>CitizenLab</a:t>
            </a:r>
            <a:r>
              <a:rPr lang="en-US" dirty="0"/>
              <a:t> to secure a date by when the website will be ready.</a:t>
            </a:r>
          </a:p>
        </p:txBody>
      </p:sp>
      <p:sp>
        <p:nvSpPr>
          <p:cNvPr id="4" name="Slide Number Placeholder 3"/>
          <p:cNvSpPr>
            <a:spLocks noGrp="1"/>
          </p:cNvSpPr>
          <p:nvPr>
            <p:ph type="sldNum" sz="quarter" idx="5"/>
          </p:nvPr>
        </p:nvSpPr>
        <p:spPr/>
        <p:txBody>
          <a:bodyPr/>
          <a:lstStyle/>
          <a:p>
            <a:fld id="{4BD23DB6-D114-4255-86F2-B7CB5BD95DA3}" type="slidenum">
              <a:rPr lang="en-US" smtClean="0"/>
              <a:t>5</a:t>
            </a:fld>
            <a:endParaRPr lang="en-US"/>
          </a:p>
        </p:txBody>
      </p:sp>
    </p:spTree>
    <p:extLst>
      <p:ext uri="{BB962C8B-B14F-4D97-AF65-F5344CB8AC3E}">
        <p14:creationId xmlns:p14="http://schemas.microsoft.com/office/powerpoint/2010/main" val="28909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the process of drafting existing conditions. This slide represents the initial chapters of the plan that we are working on. We plan to have a draft chapter for each of these by March 4</a:t>
            </a:r>
            <a:r>
              <a:rPr lang="en-US" baseline="30000" dirty="0"/>
              <a:t>th</a:t>
            </a:r>
            <a:r>
              <a:rPr lang="en-US" dirty="0"/>
              <a:t>. At that point the chapters will……These chapters will not be fully complete. As we draft, we identify information that is still outstanding, and we create a punch list from that. We then use that punch list to formulate questions that we will use to interview relevant town staff to help us fill in that information. The EC chapters will continue to evolve as we gather this information and other feedback from the public as the public engagement begins to ramp up.</a:t>
            </a:r>
          </a:p>
        </p:txBody>
      </p:sp>
      <p:sp>
        <p:nvSpPr>
          <p:cNvPr id="4" name="Slide Number Placeholder 3"/>
          <p:cNvSpPr>
            <a:spLocks noGrp="1"/>
          </p:cNvSpPr>
          <p:nvPr>
            <p:ph type="sldNum" sz="quarter" idx="5"/>
          </p:nvPr>
        </p:nvSpPr>
        <p:spPr/>
        <p:txBody>
          <a:bodyPr/>
          <a:lstStyle/>
          <a:p>
            <a:fld id="{4BD23DB6-D114-4255-86F2-B7CB5BD95DA3}" type="slidenum">
              <a:rPr lang="en-US" smtClean="0"/>
              <a:t>6</a:t>
            </a:fld>
            <a:endParaRPr lang="en-US"/>
          </a:p>
        </p:txBody>
      </p:sp>
    </p:spTree>
    <p:extLst>
      <p:ext uri="{BB962C8B-B14F-4D97-AF65-F5344CB8AC3E}">
        <p14:creationId xmlns:p14="http://schemas.microsoft.com/office/powerpoint/2010/main" val="424833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 is in the process of contracting with </a:t>
            </a:r>
            <a:r>
              <a:rPr lang="en-US" dirty="0" err="1"/>
              <a:t>CitizenLab</a:t>
            </a:r>
            <a:r>
              <a:rPr lang="en-US" dirty="0"/>
              <a:t>. While that is occurring, we are working on creating some graphics and maps that will be able to be displayed on the site when it is first launched. We anticipate that more information will become available as public engagement really gets underway in the spring. Initially the website will be useful for introducing the project and putting up some basic project information. We will begin to work on a generalized online survey that will be posted on the website in mid April as an initial engagement and information gathering tool. As soon as the Town has signed the contract we will work with </a:t>
            </a:r>
            <a:r>
              <a:rPr lang="en-US" dirty="0" err="1"/>
              <a:t>CitizenLab</a:t>
            </a:r>
            <a:r>
              <a:rPr lang="en-US" dirty="0"/>
              <a:t> to secure a date by when the website will be ready.</a:t>
            </a:r>
          </a:p>
        </p:txBody>
      </p:sp>
      <p:sp>
        <p:nvSpPr>
          <p:cNvPr id="4" name="Slide Number Placeholder 3"/>
          <p:cNvSpPr>
            <a:spLocks noGrp="1"/>
          </p:cNvSpPr>
          <p:nvPr>
            <p:ph type="sldNum" sz="quarter" idx="5"/>
          </p:nvPr>
        </p:nvSpPr>
        <p:spPr/>
        <p:txBody>
          <a:bodyPr/>
          <a:lstStyle/>
          <a:p>
            <a:fld id="{4BD23DB6-D114-4255-86F2-B7CB5BD95DA3}" type="slidenum">
              <a:rPr lang="en-US" smtClean="0"/>
              <a:t>7</a:t>
            </a:fld>
            <a:endParaRPr lang="en-US"/>
          </a:p>
        </p:txBody>
      </p:sp>
    </p:spTree>
    <p:extLst>
      <p:ext uri="{BB962C8B-B14F-4D97-AF65-F5344CB8AC3E}">
        <p14:creationId xmlns:p14="http://schemas.microsoft.com/office/powerpoint/2010/main" val="211058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 is in the process of contracting with </a:t>
            </a:r>
            <a:r>
              <a:rPr lang="en-US" dirty="0" err="1"/>
              <a:t>CitizenLab</a:t>
            </a:r>
            <a:r>
              <a:rPr lang="en-US" dirty="0"/>
              <a:t>. While that is occurring, we are working on creating some graphics and maps that will be able to be displayed on the site when it is first launched. We anticipate that more information will become available as public engagement really gets underway in the spring. Initially the website will be useful for introducing the project and putting up some basic project information. We will begin to work on a generalized online survey that will be posted on the website in mid April as an initial engagement and information gathering tool. As soon as the Town has signed the contract we will work with </a:t>
            </a:r>
            <a:r>
              <a:rPr lang="en-US" dirty="0" err="1"/>
              <a:t>CitizenLab</a:t>
            </a:r>
            <a:r>
              <a:rPr lang="en-US" dirty="0"/>
              <a:t> to secure a date by when the website will be ready.</a:t>
            </a:r>
          </a:p>
        </p:txBody>
      </p:sp>
      <p:sp>
        <p:nvSpPr>
          <p:cNvPr id="4" name="Slide Number Placeholder 3"/>
          <p:cNvSpPr>
            <a:spLocks noGrp="1"/>
          </p:cNvSpPr>
          <p:nvPr>
            <p:ph type="sldNum" sz="quarter" idx="5"/>
          </p:nvPr>
        </p:nvSpPr>
        <p:spPr/>
        <p:txBody>
          <a:bodyPr/>
          <a:lstStyle/>
          <a:p>
            <a:fld id="{4BD23DB6-D114-4255-86F2-B7CB5BD95DA3}" type="slidenum">
              <a:rPr lang="en-US" smtClean="0"/>
              <a:t>8</a:t>
            </a:fld>
            <a:endParaRPr lang="en-US"/>
          </a:p>
        </p:txBody>
      </p:sp>
    </p:spTree>
    <p:extLst>
      <p:ext uri="{BB962C8B-B14F-4D97-AF65-F5344CB8AC3E}">
        <p14:creationId xmlns:p14="http://schemas.microsoft.com/office/powerpoint/2010/main" val="428167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 is in the process of contracting with </a:t>
            </a:r>
            <a:r>
              <a:rPr lang="en-US" dirty="0" err="1"/>
              <a:t>CitizenLab</a:t>
            </a:r>
            <a:r>
              <a:rPr lang="en-US" dirty="0"/>
              <a:t>. While that is occurring, we are working on creating some graphics and maps that will be able to be displayed on the site when it is first launched. We anticipate that more information will become available as public engagement really gets underway in the spring. Initially the website will be useful for introducing the project and putting up some basic project information. We will begin to work on a generalized online survey that will be posted on the website in mid April as an initial engagement and information gathering tool. As soon as the Town has signed the contract we will work with </a:t>
            </a:r>
            <a:r>
              <a:rPr lang="en-US" dirty="0" err="1"/>
              <a:t>CitizenLab</a:t>
            </a:r>
            <a:r>
              <a:rPr lang="en-US" dirty="0"/>
              <a:t> to secure a date by when the website will be ready.</a:t>
            </a:r>
          </a:p>
        </p:txBody>
      </p:sp>
      <p:sp>
        <p:nvSpPr>
          <p:cNvPr id="4" name="Slide Number Placeholder 3"/>
          <p:cNvSpPr>
            <a:spLocks noGrp="1"/>
          </p:cNvSpPr>
          <p:nvPr>
            <p:ph type="sldNum" sz="quarter" idx="5"/>
          </p:nvPr>
        </p:nvSpPr>
        <p:spPr/>
        <p:txBody>
          <a:bodyPr/>
          <a:lstStyle/>
          <a:p>
            <a:fld id="{4BD23DB6-D114-4255-86F2-B7CB5BD95DA3}" type="slidenum">
              <a:rPr lang="en-US" smtClean="0"/>
              <a:t>9</a:t>
            </a:fld>
            <a:endParaRPr lang="en-US"/>
          </a:p>
        </p:txBody>
      </p:sp>
    </p:spTree>
    <p:extLst>
      <p:ext uri="{BB962C8B-B14F-4D97-AF65-F5344CB8AC3E}">
        <p14:creationId xmlns:p14="http://schemas.microsoft.com/office/powerpoint/2010/main" val="99423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 is in the process of contracting with </a:t>
            </a:r>
            <a:r>
              <a:rPr lang="en-US" dirty="0" err="1"/>
              <a:t>CitizenLab</a:t>
            </a:r>
            <a:r>
              <a:rPr lang="en-US" dirty="0"/>
              <a:t>. While that is occurring, we are working on creating some graphics and maps that will be able to be displayed on the site when it is first launched. We anticipate that more information will become available as public engagement really gets underway in the spring. Initially the website will be useful for introducing the project and putting up some basic project information. We will begin to work on a generalized online survey that will be posted on the website in mid April as an initial engagement and information gathering tool. As soon as the Town has signed the contract we will work with </a:t>
            </a:r>
            <a:r>
              <a:rPr lang="en-US" dirty="0" err="1"/>
              <a:t>CitizenLab</a:t>
            </a:r>
            <a:r>
              <a:rPr lang="en-US" dirty="0"/>
              <a:t> to secure a date by when the website will be ready.</a:t>
            </a:r>
          </a:p>
        </p:txBody>
      </p:sp>
      <p:sp>
        <p:nvSpPr>
          <p:cNvPr id="4" name="Slide Number Placeholder 3"/>
          <p:cNvSpPr>
            <a:spLocks noGrp="1"/>
          </p:cNvSpPr>
          <p:nvPr>
            <p:ph type="sldNum" sz="quarter" idx="5"/>
          </p:nvPr>
        </p:nvSpPr>
        <p:spPr/>
        <p:txBody>
          <a:bodyPr/>
          <a:lstStyle/>
          <a:p>
            <a:fld id="{4BD23DB6-D114-4255-86F2-B7CB5BD95DA3}" type="slidenum">
              <a:rPr lang="en-US" smtClean="0"/>
              <a:t>10</a:t>
            </a:fld>
            <a:endParaRPr lang="en-US"/>
          </a:p>
        </p:txBody>
      </p:sp>
    </p:spTree>
    <p:extLst>
      <p:ext uri="{BB962C8B-B14F-4D97-AF65-F5344CB8AC3E}">
        <p14:creationId xmlns:p14="http://schemas.microsoft.com/office/powerpoint/2010/main" val="70295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68426"/>
            <a:ext cx="8229600" cy="1470025"/>
          </a:xfrm>
        </p:spPr>
        <p:txBody>
          <a:bodyPr/>
          <a:lstStyle/>
          <a:p>
            <a:r>
              <a:rPr lang="en-US"/>
              <a:t>Click to edit Master title style</a:t>
            </a:r>
          </a:p>
        </p:txBody>
      </p:sp>
      <p:sp>
        <p:nvSpPr>
          <p:cNvPr id="3" name="Subtitle 2"/>
          <p:cNvSpPr>
            <a:spLocks noGrp="1"/>
          </p:cNvSpPr>
          <p:nvPr>
            <p:ph type="subTitle" idx="1"/>
          </p:nvPr>
        </p:nvSpPr>
        <p:spPr>
          <a:xfrm>
            <a:off x="457200" y="3124200"/>
            <a:ext cx="82296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60B8B9-4C04-4DDF-9AFD-B2E02D82F36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328111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0B8B9-4C04-4DDF-9AFD-B2E02D82F36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406987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0B8B9-4C04-4DDF-9AFD-B2E02D82F36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004855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000" y="3517901"/>
            <a:ext cx="4509000" cy="1409700"/>
          </a:xfrm>
          <a:solidFill>
            <a:schemeClr val="tx1"/>
          </a:solidFill>
        </p:spPr>
        <p:txBody>
          <a:bodyPr lIns="288000" rIns="432000" bIns="144000" anchor="b"/>
          <a:lstStyle>
            <a:lvl1pPr algn="r">
              <a:defRPr sz="3150" spc="-113">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3000" y="4927601"/>
            <a:ext cx="4509000" cy="1845743"/>
          </a:xfrm>
          <a:solidFill>
            <a:schemeClr val="tx1">
              <a:lumMod val="85000"/>
              <a:lumOff val="15000"/>
            </a:schemeClr>
          </a:solidFill>
        </p:spPr>
        <p:txBody>
          <a:bodyPr lIns="288000" tIns="144000" rIns="432000"/>
          <a:lstStyle>
            <a:lvl1pPr marL="0" indent="0" algn="r">
              <a:buNone/>
              <a:defRPr sz="15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a:endParaRPr lang="en-US" sz="9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63000" y="86715"/>
            <a:ext cx="4506964" cy="3431187"/>
          </a:xfrm>
          <a:solidFill>
            <a:srgbClr val="333333"/>
          </a:solidFill>
        </p:spPr>
        <p:txBody>
          <a:bodyPr lIns="0" tIns="0" anchor="ctr"/>
          <a:lstStyle>
            <a:lvl1pPr marL="0" indent="0" algn="ctr">
              <a:buNone/>
              <a:defRPr sz="825"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4848225" y="1152000"/>
            <a:ext cx="3980775"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5735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rge Image and Text">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a:endParaRPr lang="en-US" sz="900" noProof="0" dirty="0">
              <a:solidFill>
                <a:schemeClr val="tx1">
                  <a:lumMod val="75000"/>
                  <a:lumOff val="25000"/>
                </a:schemeClr>
              </a:solidFill>
              <a:latin typeface="+mn-lt"/>
            </a:endParaRPr>
          </a:p>
        </p:txBody>
      </p:sp>
      <p:sp>
        <p:nvSpPr>
          <p:cNvPr id="8" name="Title 1">
            <a:extLst>
              <a:ext uri="{FF2B5EF4-FFF2-40B4-BE49-F238E27FC236}">
                <a16:creationId xmlns:a16="http://schemas.microsoft.com/office/drawing/2014/main" id="{1FC1F21E-38EA-4DFA-A7B3-F9C1604F7933}"/>
              </a:ext>
            </a:extLst>
          </p:cNvPr>
          <p:cNvSpPr>
            <a:spLocks noGrp="1"/>
          </p:cNvSpPr>
          <p:nvPr>
            <p:ph type="ctrTitle" hasCustomPrompt="1"/>
          </p:nvPr>
        </p:nvSpPr>
        <p:spPr>
          <a:xfrm>
            <a:off x="63000" y="0"/>
            <a:ext cx="9081000" cy="6858000"/>
          </a:xfrm>
          <a:solidFill>
            <a:schemeClr val="tx1"/>
          </a:solidFill>
        </p:spPr>
        <p:txBody>
          <a:bodyPr lIns="288000" rIns="432000" bIns="144000" anchor="ctr" anchorCtr="0"/>
          <a:lstStyle>
            <a:lvl1pPr algn="ctr">
              <a:defRPr sz="3150" spc="-113">
                <a:solidFill>
                  <a:schemeClr val="bg1"/>
                </a:solidFill>
              </a:defRPr>
            </a:lvl1pPr>
          </a:lstStyle>
          <a:p>
            <a:r>
              <a:rPr lang="en-US" noProof="0" dirty="0"/>
              <a:t>Click to edit </a:t>
            </a:r>
            <a:br>
              <a:rPr lang="en-US" noProof="0" dirty="0"/>
            </a:br>
            <a:r>
              <a:rPr lang="en-US" noProof="0" dirty="0"/>
              <a:t>Master title style</a:t>
            </a:r>
          </a:p>
        </p:txBody>
      </p:sp>
    </p:spTree>
    <p:extLst>
      <p:ext uri="{BB962C8B-B14F-4D97-AF65-F5344CB8AC3E}">
        <p14:creationId xmlns:p14="http://schemas.microsoft.com/office/powerpoint/2010/main" val="155619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081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60B8B9-4C04-4DDF-9AFD-B2E02D82F36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136890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0B8B9-4C04-4DDF-9AFD-B2E02D82F36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6715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226CF3E8-C9B2-47ED-BD2D-CA93D528D8DC}"/>
              </a:ext>
            </a:extLst>
          </p:cNvPr>
          <p:cNvSpPr>
            <a:spLocks noGrp="1"/>
          </p:cNvSpPr>
          <p:nvPr>
            <p:ph type="dt" sz="half" idx="10"/>
          </p:nvPr>
        </p:nvSpPr>
        <p:spPr/>
        <p:txBody>
          <a:bodyPr/>
          <a:lstStyle/>
          <a:p>
            <a:fld id="{8960B8B9-4C04-4DDF-9AFD-B2E02D82F36D}" type="datetimeFigureOut">
              <a:rPr lang="en-US" smtClean="0"/>
              <a:t>5/31/2022</a:t>
            </a:fld>
            <a:endParaRPr lang="en-US"/>
          </a:p>
        </p:txBody>
      </p:sp>
      <p:sp>
        <p:nvSpPr>
          <p:cNvPr id="14" name="Footer Placeholder 13">
            <a:extLst>
              <a:ext uri="{FF2B5EF4-FFF2-40B4-BE49-F238E27FC236}">
                <a16:creationId xmlns:a16="http://schemas.microsoft.com/office/drawing/2014/main" id="{85A13260-C76C-4991-9405-D9324024FB0D}"/>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4802D399-11D9-431A-B59A-244F884C4F7B}"/>
              </a:ext>
            </a:extLst>
          </p:cNvPr>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63807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0B8B9-4C04-4DDF-9AFD-B2E02D82F36D}" type="datetimeFigureOut">
              <a:rPr lang="en-US" smtClean="0"/>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76725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0B8B9-4C04-4DDF-9AFD-B2E02D82F36D}" type="datetimeFigureOut">
              <a:rPr lang="en-US" smtClean="0"/>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34623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60B8B9-4C04-4DDF-9AFD-B2E02D82F36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139620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60B8B9-4C04-4DDF-9AFD-B2E02D82F36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316956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0B8B9-4C04-4DDF-9AFD-B2E02D82F36D}" type="datetimeFigureOut">
              <a:rPr lang="en-US" smtClean="0"/>
              <a:t>5/31/2022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1E8CB-FECB-4480-A50A-D9FF92647189}" type="slidenum">
              <a:rPr lang="en-US" smtClean="0"/>
              <a:t>‹#›</a:t>
            </a:fld>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4800" y="6374283"/>
            <a:ext cx="1865801" cy="329259"/>
          </a:xfrm>
          <a:prstGeom prst="rect">
            <a:avLst/>
          </a:prstGeom>
        </p:spPr>
      </p:pic>
      <p:pic>
        <p:nvPicPr>
          <p:cNvPr id="9" name="Picture 8" descr="A picture containing text, container&#10;&#10;Description automatically generated">
            <a:extLst>
              <a:ext uri="{FF2B5EF4-FFF2-40B4-BE49-F238E27FC236}">
                <a16:creationId xmlns:a16="http://schemas.microsoft.com/office/drawing/2014/main" id="{4F9C344E-870F-456C-A88C-2504C5F5E7F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96200" y="6126164"/>
            <a:ext cx="632868" cy="618101"/>
          </a:xfrm>
          <a:prstGeom prst="rect">
            <a:avLst/>
          </a:prstGeom>
        </p:spPr>
      </p:pic>
    </p:spTree>
    <p:extLst>
      <p:ext uri="{BB962C8B-B14F-4D97-AF65-F5344CB8AC3E}">
        <p14:creationId xmlns:p14="http://schemas.microsoft.com/office/powerpoint/2010/main" val="296515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p:txStyles>
    <p:titleStyle>
      <a:lvl1pPr algn="ctr" defTabSz="914400" rtl="0" eaLnBrk="1" latinLnBrk="0" hangingPunct="1">
        <a:spcBef>
          <a:spcPct val="0"/>
        </a:spcBef>
        <a:buNone/>
        <a:defRPr sz="4400" b="0"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ky, outdoor, grass, nature&#10;&#10;Description automatically generated">
            <a:extLst>
              <a:ext uri="{FF2B5EF4-FFF2-40B4-BE49-F238E27FC236}">
                <a16:creationId xmlns:a16="http://schemas.microsoft.com/office/drawing/2014/main" id="{E02F19C8-75A2-423E-92D9-07E455DBF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2">
            <a:extLst>
              <a:ext uri="{FF2B5EF4-FFF2-40B4-BE49-F238E27FC236}">
                <a16:creationId xmlns:a16="http://schemas.microsoft.com/office/drawing/2014/main" id="{9C5A43AE-D5D2-4E52-8A40-6984EF96B453}"/>
              </a:ext>
            </a:extLst>
          </p:cNvPr>
          <p:cNvSpPr/>
          <p:nvPr/>
        </p:nvSpPr>
        <p:spPr>
          <a:xfrm>
            <a:off x="3200399" y="3853537"/>
            <a:ext cx="5943600" cy="1251863"/>
          </a:xfrm>
          <a:prstGeom prst="rect">
            <a:avLst/>
          </a:prstGeom>
          <a:solidFill>
            <a:schemeClr val="bg2">
              <a:lumMod val="10000"/>
              <a:alpha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A55AC22B-02F5-451C-8104-398D5E215F06}"/>
              </a:ext>
            </a:extLst>
          </p:cNvPr>
          <p:cNvSpPr/>
          <p:nvPr/>
        </p:nvSpPr>
        <p:spPr>
          <a:xfrm>
            <a:off x="3200398" y="1981200"/>
            <a:ext cx="5943600" cy="1872337"/>
          </a:xfrm>
          <a:prstGeom prst="rect">
            <a:avLst/>
          </a:prstGeom>
          <a:solidFill>
            <a:schemeClr val="bg2">
              <a:lumMod val="10000"/>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13097AC8-D42F-4BC7-BD1D-2F0C94DFAC6C}"/>
              </a:ext>
            </a:extLst>
          </p:cNvPr>
          <p:cNvSpPr txBox="1">
            <a:spLocks/>
          </p:cNvSpPr>
          <p:nvPr/>
        </p:nvSpPr>
        <p:spPr>
          <a:xfrm>
            <a:off x="3238500" y="2087322"/>
            <a:ext cx="5943600" cy="16419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kern="1200" baseline="0">
                <a:solidFill>
                  <a:schemeClr val="tx1"/>
                </a:solidFill>
                <a:latin typeface="Arial" panose="020B0604020202020204" pitchFamily="34" charset="0"/>
                <a:ea typeface="+mj-ea"/>
                <a:cs typeface="+mj-cs"/>
              </a:defRPr>
            </a:lvl1pPr>
          </a:lstStyle>
          <a:p>
            <a:pPr algn="l"/>
            <a:r>
              <a:rPr lang="en-US" sz="2100" b="1" dirty="0">
                <a:solidFill>
                  <a:schemeClr val="bg1"/>
                </a:solidFill>
                <a:latin typeface="Swis721 BT" panose="020B0504020202020204" pitchFamily="34" charset="0"/>
              </a:rPr>
              <a:t>MASHPEE LOCAL COMPREHENSIVE PLAN </a:t>
            </a:r>
            <a:br>
              <a:rPr lang="en-US" sz="2400" b="1" dirty="0">
                <a:solidFill>
                  <a:schemeClr val="bg1"/>
                </a:solidFill>
                <a:latin typeface="Swis721 BT" panose="020B0504020202020204" pitchFamily="34" charset="0"/>
              </a:rPr>
            </a:br>
            <a:r>
              <a:rPr lang="en-US" sz="2400" dirty="0">
                <a:solidFill>
                  <a:schemeClr val="bg1"/>
                </a:solidFill>
                <a:latin typeface="Swis721 BT" panose="020B0504020202020204" pitchFamily="34" charset="0"/>
              </a:rPr>
              <a:t>Planning Board Meeting </a:t>
            </a:r>
          </a:p>
          <a:p>
            <a:pPr algn="l"/>
            <a:r>
              <a:rPr lang="en-US" sz="2000" dirty="0">
                <a:solidFill>
                  <a:schemeClr val="bg1"/>
                </a:solidFill>
                <a:latin typeface="Swis721 BT" panose="020B0504020202020204" pitchFamily="34" charset="0"/>
              </a:rPr>
              <a:t>June 1, 2022</a:t>
            </a:r>
          </a:p>
        </p:txBody>
      </p:sp>
      <p:grpSp>
        <p:nvGrpSpPr>
          <p:cNvPr id="5" name="Group 4">
            <a:extLst>
              <a:ext uri="{FF2B5EF4-FFF2-40B4-BE49-F238E27FC236}">
                <a16:creationId xmlns:a16="http://schemas.microsoft.com/office/drawing/2014/main" id="{493AF82D-D2FC-448C-ACE6-BC871AFF52C5}"/>
              </a:ext>
            </a:extLst>
          </p:cNvPr>
          <p:cNvGrpSpPr/>
          <p:nvPr/>
        </p:nvGrpSpPr>
        <p:grpSpPr>
          <a:xfrm>
            <a:off x="3667672" y="4102131"/>
            <a:ext cx="2756696" cy="660328"/>
            <a:chOff x="262464" y="4153578"/>
            <a:chExt cx="3436778" cy="788054"/>
          </a:xfrm>
        </p:grpSpPr>
        <p:pic>
          <p:nvPicPr>
            <p:cNvPr id="6" name="Picture 5">
              <a:extLst>
                <a:ext uri="{FF2B5EF4-FFF2-40B4-BE49-F238E27FC236}">
                  <a16:creationId xmlns:a16="http://schemas.microsoft.com/office/drawing/2014/main" id="{A9965B39-52D9-4BE2-9A80-08C878FB7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64" y="4153578"/>
              <a:ext cx="1990987" cy="663662"/>
            </a:xfrm>
            <a:prstGeom prst="rect">
              <a:avLst/>
            </a:prstGeom>
          </p:spPr>
        </p:pic>
        <p:pic>
          <p:nvPicPr>
            <p:cNvPr id="7" name="Picture 6">
              <a:extLst>
                <a:ext uri="{FF2B5EF4-FFF2-40B4-BE49-F238E27FC236}">
                  <a16:creationId xmlns:a16="http://schemas.microsoft.com/office/drawing/2014/main" id="{5BEF5083-377D-472B-ADC9-896E632FC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8255" y="4153578"/>
              <a:ext cx="1990987" cy="663662"/>
            </a:xfrm>
            <a:prstGeom prst="rect">
              <a:avLst/>
            </a:prstGeom>
          </p:spPr>
        </p:pic>
        <p:pic>
          <p:nvPicPr>
            <p:cNvPr id="8" name="Picture 7">
              <a:extLst>
                <a:ext uri="{FF2B5EF4-FFF2-40B4-BE49-F238E27FC236}">
                  <a16:creationId xmlns:a16="http://schemas.microsoft.com/office/drawing/2014/main" id="{5AA0EB3B-0DD0-44D5-9CBE-D442B36809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311" y="4692847"/>
              <a:ext cx="2211428" cy="248785"/>
            </a:xfrm>
            <a:prstGeom prst="rect">
              <a:avLst/>
            </a:prstGeom>
          </p:spPr>
        </p:pic>
      </p:grpSp>
      <p:pic>
        <p:nvPicPr>
          <p:cNvPr id="11" name="Picture 10" descr="A picture containing text, container&#10;&#10;Description automatically generated">
            <a:extLst>
              <a:ext uri="{FF2B5EF4-FFF2-40B4-BE49-F238E27FC236}">
                <a16:creationId xmlns:a16="http://schemas.microsoft.com/office/drawing/2014/main" id="{859E28AD-4B09-426F-AEB7-E047586B88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5164" y="4032539"/>
            <a:ext cx="890495" cy="869717"/>
          </a:xfrm>
          <a:prstGeom prst="rect">
            <a:avLst/>
          </a:prstGeom>
        </p:spPr>
      </p:pic>
      <p:sp>
        <p:nvSpPr>
          <p:cNvPr id="14" name="TextBox 13">
            <a:extLst>
              <a:ext uri="{FF2B5EF4-FFF2-40B4-BE49-F238E27FC236}">
                <a16:creationId xmlns:a16="http://schemas.microsoft.com/office/drawing/2014/main" id="{12599335-9A44-44B4-B413-FA720BB64EFC}"/>
              </a:ext>
            </a:extLst>
          </p:cNvPr>
          <p:cNvSpPr txBox="1"/>
          <p:nvPr/>
        </p:nvSpPr>
        <p:spPr>
          <a:xfrm>
            <a:off x="4572000" y="6248400"/>
            <a:ext cx="4191000" cy="307777"/>
          </a:xfrm>
          <a:prstGeom prst="rect">
            <a:avLst/>
          </a:prstGeom>
          <a:solidFill>
            <a:srgbClr val="000000">
              <a:alpha val="14902"/>
            </a:srgbClr>
          </a:solidFill>
        </p:spPr>
        <p:txBody>
          <a:bodyPr wrap="square" rtlCol="0">
            <a:spAutoFit/>
          </a:bodyPr>
          <a:lstStyle/>
          <a:p>
            <a:pPr algn="r"/>
            <a:r>
              <a:rPr lang="en-US" sz="1400" dirty="0">
                <a:solidFill>
                  <a:schemeClr val="bg1"/>
                </a:solidFill>
              </a:rPr>
              <a:t>Photo by Christopher Ryan on Unsplash </a:t>
            </a:r>
          </a:p>
        </p:txBody>
      </p:sp>
    </p:spTree>
    <p:extLst>
      <p:ext uri="{BB962C8B-B14F-4D97-AF65-F5344CB8AC3E}">
        <p14:creationId xmlns:p14="http://schemas.microsoft.com/office/powerpoint/2010/main" val="159926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79D-17E5-4407-86A1-C02B918EA557}"/>
              </a:ext>
            </a:extLst>
          </p:cNvPr>
          <p:cNvSpPr>
            <a:spLocks noGrp="1"/>
          </p:cNvSpPr>
          <p:nvPr>
            <p:ph type="title"/>
          </p:nvPr>
        </p:nvSpPr>
        <p:spPr>
          <a:xfrm>
            <a:off x="447675" y="104776"/>
            <a:ext cx="8229600" cy="885824"/>
          </a:xfrm>
        </p:spPr>
        <p:txBody>
          <a:bodyPr>
            <a:normAutofit fontScale="90000"/>
          </a:bodyPr>
          <a:lstStyle/>
          <a:p>
            <a:r>
              <a:rPr lang="en-US" sz="4000" b="1" dirty="0">
                <a:solidFill>
                  <a:srgbClr val="133895"/>
                </a:solidFill>
              </a:rPr>
              <a:t>Example Layouts</a:t>
            </a:r>
            <a:br>
              <a:rPr lang="en-US" sz="4000" b="1" dirty="0">
                <a:solidFill>
                  <a:srgbClr val="133895"/>
                </a:solidFill>
              </a:rPr>
            </a:br>
            <a:r>
              <a:rPr lang="en-US" sz="2200" b="1" dirty="0">
                <a:solidFill>
                  <a:srgbClr val="133895"/>
                </a:solidFill>
              </a:rPr>
              <a:t>Beverly, MA</a:t>
            </a:r>
          </a:p>
        </p:txBody>
      </p:sp>
      <p:pic>
        <p:nvPicPr>
          <p:cNvPr id="4" name="Picture 3">
            <a:extLst>
              <a:ext uri="{FF2B5EF4-FFF2-40B4-BE49-F238E27FC236}">
                <a16:creationId xmlns:a16="http://schemas.microsoft.com/office/drawing/2014/main" id="{867CCCB2-DD48-BC45-B251-176F4F4B367F}"/>
              </a:ext>
            </a:extLst>
          </p:cNvPr>
          <p:cNvPicPr>
            <a:picLocks noChangeAspect="1"/>
          </p:cNvPicPr>
          <p:nvPr/>
        </p:nvPicPr>
        <p:blipFill>
          <a:blip r:embed="rId3"/>
          <a:stretch>
            <a:fillRect/>
          </a:stretch>
        </p:blipFill>
        <p:spPr>
          <a:xfrm>
            <a:off x="166209" y="1066800"/>
            <a:ext cx="4218575" cy="3257181"/>
          </a:xfrm>
          <a:prstGeom prst="rect">
            <a:avLst/>
          </a:prstGeom>
        </p:spPr>
      </p:pic>
      <p:pic>
        <p:nvPicPr>
          <p:cNvPr id="6" name="Picture 5">
            <a:extLst>
              <a:ext uri="{FF2B5EF4-FFF2-40B4-BE49-F238E27FC236}">
                <a16:creationId xmlns:a16="http://schemas.microsoft.com/office/drawing/2014/main" id="{71F91157-6BF1-D8EC-3001-924D30798AB5}"/>
              </a:ext>
            </a:extLst>
          </p:cNvPr>
          <p:cNvPicPr>
            <a:picLocks noChangeAspect="1"/>
          </p:cNvPicPr>
          <p:nvPr/>
        </p:nvPicPr>
        <p:blipFill>
          <a:blip r:embed="rId4"/>
          <a:stretch>
            <a:fillRect/>
          </a:stretch>
        </p:blipFill>
        <p:spPr>
          <a:xfrm>
            <a:off x="2895600" y="3441774"/>
            <a:ext cx="4218574" cy="3282875"/>
          </a:xfrm>
          <a:prstGeom prst="rect">
            <a:avLst/>
          </a:prstGeom>
        </p:spPr>
      </p:pic>
      <p:pic>
        <p:nvPicPr>
          <p:cNvPr id="9" name="Picture 8">
            <a:extLst>
              <a:ext uri="{FF2B5EF4-FFF2-40B4-BE49-F238E27FC236}">
                <a16:creationId xmlns:a16="http://schemas.microsoft.com/office/drawing/2014/main" id="{B75533C4-8B69-B845-7415-255AD150A293}"/>
              </a:ext>
            </a:extLst>
          </p:cNvPr>
          <p:cNvPicPr>
            <a:picLocks noChangeAspect="1"/>
          </p:cNvPicPr>
          <p:nvPr/>
        </p:nvPicPr>
        <p:blipFill>
          <a:blip r:embed="rId5"/>
          <a:stretch>
            <a:fillRect/>
          </a:stretch>
        </p:blipFill>
        <p:spPr>
          <a:xfrm>
            <a:off x="4759218" y="990600"/>
            <a:ext cx="4151182" cy="3206788"/>
          </a:xfrm>
          <a:prstGeom prst="rect">
            <a:avLst/>
          </a:prstGeom>
        </p:spPr>
      </p:pic>
    </p:spTree>
    <p:extLst>
      <p:ext uri="{BB962C8B-B14F-4D97-AF65-F5344CB8AC3E}">
        <p14:creationId xmlns:p14="http://schemas.microsoft.com/office/powerpoint/2010/main" val="173347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ssy area with trees and water in the background&#10;&#10;Description automatically generated with low confidence">
            <a:extLst>
              <a:ext uri="{FF2B5EF4-FFF2-40B4-BE49-F238E27FC236}">
                <a16:creationId xmlns:a16="http://schemas.microsoft.com/office/drawing/2014/main" id="{B25E5F69-C96B-4FDA-8F5D-4D41C893C99E}"/>
              </a:ext>
            </a:extLst>
          </p:cNvPr>
          <p:cNvPicPr>
            <a:picLocks noChangeAspect="1"/>
          </p:cNvPicPr>
          <p:nvPr/>
        </p:nvPicPr>
        <p:blipFill rotWithShape="1">
          <a:blip r:embed="rId2">
            <a:extLst>
              <a:ext uri="{28A0092B-C50C-407E-A947-70E740481C1C}">
                <a14:useLocalDpi xmlns:a14="http://schemas.microsoft.com/office/drawing/2010/main" val="0"/>
              </a:ext>
            </a:extLst>
          </a:blip>
          <a:srcRect r="7356"/>
          <a:stretch/>
        </p:blipFill>
        <p:spPr>
          <a:xfrm>
            <a:off x="0" y="0"/>
            <a:ext cx="9144000" cy="6858000"/>
          </a:xfrm>
          <a:prstGeom prst="rect">
            <a:avLst/>
          </a:prstGeom>
        </p:spPr>
      </p:pic>
      <p:sp>
        <p:nvSpPr>
          <p:cNvPr id="2" name="TextBox 1"/>
          <p:cNvSpPr txBox="1"/>
          <p:nvPr/>
        </p:nvSpPr>
        <p:spPr>
          <a:xfrm>
            <a:off x="56961" y="773419"/>
            <a:ext cx="9144000" cy="1015663"/>
          </a:xfrm>
          <a:prstGeom prst="rect">
            <a:avLst/>
          </a:prstGeom>
          <a:noFill/>
        </p:spPr>
        <p:txBody>
          <a:bodyPr wrap="square" rtlCol="0">
            <a:spAutoFit/>
          </a:bodyPr>
          <a:lstStyle/>
          <a:p>
            <a:pPr algn="ctr"/>
            <a:r>
              <a:rPr lang="en-US" sz="6000" b="1" dirty="0">
                <a:solidFill>
                  <a:srgbClr val="002060"/>
                </a:solidFill>
                <a:latin typeface="Swis721 BT" panose="020B0504020202020204" pitchFamily="34" charset="0"/>
                <a:cs typeface="Arial" panose="020B0604020202020204" pitchFamily="34" charset="0"/>
              </a:rPr>
              <a:t>thank you</a:t>
            </a:r>
          </a:p>
        </p:txBody>
      </p:sp>
      <p:grpSp>
        <p:nvGrpSpPr>
          <p:cNvPr id="10" name="Group 9">
            <a:extLst>
              <a:ext uri="{FF2B5EF4-FFF2-40B4-BE49-F238E27FC236}">
                <a16:creationId xmlns:a16="http://schemas.microsoft.com/office/drawing/2014/main" id="{1CE60FDB-F528-494F-9B0A-022D0107F19D}"/>
              </a:ext>
            </a:extLst>
          </p:cNvPr>
          <p:cNvGrpSpPr/>
          <p:nvPr/>
        </p:nvGrpSpPr>
        <p:grpSpPr>
          <a:xfrm>
            <a:off x="3189083" y="1780783"/>
            <a:ext cx="2879756" cy="660328"/>
            <a:chOff x="262464" y="4153578"/>
            <a:chExt cx="3436778" cy="788054"/>
          </a:xfrm>
        </p:grpSpPr>
        <p:pic>
          <p:nvPicPr>
            <p:cNvPr id="11" name="Picture 10">
              <a:extLst>
                <a:ext uri="{FF2B5EF4-FFF2-40B4-BE49-F238E27FC236}">
                  <a16:creationId xmlns:a16="http://schemas.microsoft.com/office/drawing/2014/main" id="{D974A054-C21E-4732-B3BC-5508B4DD5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64" y="4153578"/>
              <a:ext cx="1990987" cy="663662"/>
            </a:xfrm>
            <a:prstGeom prst="rect">
              <a:avLst/>
            </a:prstGeom>
          </p:spPr>
        </p:pic>
        <p:pic>
          <p:nvPicPr>
            <p:cNvPr id="12" name="Picture 11">
              <a:extLst>
                <a:ext uri="{FF2B5EF4-FFF2-40B4-BE49-F238E27FC236}">
                  <a16:creationId xmlns:a16="http://schemas.microsoft.com/office/drawing/2014/main" id="{8532C952-D63B-42D0-80DF-B50843BBEE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8255" y="4153578"/>
              <a:ext cx="1990987" cy="663662"/>
            </a:xfrm>
            <a:prstGeom prst="rect">
              <a:avLst/>
            </a:prstGeom>
          </p:spPr>
        </p:pic>
        <p:pic>
          <p:nvPicPr>
            <p:cNvPr id="13" name="Picture 12">
              <a:extLst>
                <a:ext uri="{FF2B5EF4-FFF2-40B4-BE49-F238E27FC236}">
                  <a16:creationId xmlns:a16="http://schemas.microsoft.com/office/drawing/2014/main" id="{F5126680-ED41-408C-9CA8-A8282D5569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311" y="4692847"/>
              <a:ext cx="2211428" cy="248785"/>
            </a:xfrm>
            <a:prstGeom prst="rect">
              <a:avLst/>
            </a:prstGeom>
          </p:spPr>
        </p:pic>
      </p:grpSp>
      <p:sp>
        <p:nvSpPr>
          <p:cNvPr id="14" name="TextBox 13">
            <a:extLst>
              <a:ext uri="{FF2B5EF4-FFF2-40B4-BE49-F238E27FC236}">
                <a16:creationId xmlns:a16="http://schemas.microsoft.com/office/drawing/2014/main" id="{DAF1500D-ABFE-498B-BE9A-567B8AE120E0}"/>
              </a:ext>
            </a:extLst>
          </p:cNvPr>
          <p:cNvSpPr txBox="1"/>
          <p:nvPr/>
        </p:nvSpPr>
        <p:spPr>
          <a:xfrm>
            <a:off x="4542183" y="6324600"/>
            <a:ext cx="4373217" cy="307777"/>
          </a:xfrm>
          <a:prstGeom prst="rect">
            <a:avLst/>
          </a:prstGeom>
          <a:solidFill>
            <a:srgbClr val="000000">
              <a:alpha val="10196"/>
            </a:srgbClr>
          </a:solidFill>
        </p:spPr>
        <p:txBody>
          <a:bodyPr wrap="square">
            <a:spAutoFit/>
          </a:bodyPr>
          <a:lstStyle/>
          <a:p>
            <a:pPr algn="r"/>
            <a:r>
              <a:rPr lang="en-US" sz="1400" b="0" dirty="0">
                <a:solidFill>
                  <a:schemeClr val="bg1"/>
                </a:solidFill>
                <a:effectLst/>
                <a:latin typeface="Helvetica Neue"/>
              </a:rPr>
              <a:t>Photo by </a:t>
            </a:r>
            <a:r>
              <a:rPr lang="en-US" sz="1400" b="0" i="0" dirty="0">
                <a:solidFill>
                  <a:schemeClr val="bg1"/>
                </a:solidFill>
                <a:effectLst/>
                <a:latin typeface="Helvetica Neue"/>
              </a:rPr>
              <a:t>U.S. Fish and Wildlife Service.</a:t>
            </a:r>
            <a:endParaRPr lang="en-US" sz="1400" dirty="0">
              <a:solidFill>
                <a:schemeClr val="bg1"/>
              </a:solidFill>
            </a:endParaRPr>
          </a:p>
        </p:txBody>
      </p:sp>
    </p:spTree>
    <p:extLst>
      <p:ext uri="{BB962C8B-B14F-4D97-AF65-F5344CB8AC3E}">
        <p14:creationId xmlns:p14="http://schemas.microsoft.com/office/powerpoint/2010/main" val="384608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645A1B7-8B88-4D90-983D-BAA2E9AAFFD3}"/>
              </a:ext>
            </a:extLst>
          </p:cNvPr>
          <p:cNvSpPr>
            <a:spLocks noGrp="1"/>
          </p:cNvSpPr>
          <p:nvPr>
            <p:ph idx="15"/>
          </p:nvPr>
        </p:nvSpPr>
        <p:spPr>
          <a:xfrm>
            <a:off x="4876800" y="2111797"/>
            <a:ext cx="3980775" cy="2634406"/>
          </a:xfrm>
        </p:spPr>
        <p:txBody>
          <a:bodyPr>
            <a:noAutofit/>
          </a:bodyPr>
          <a:lstStyle/>
          <a:p>
            <a:pPr marL="457200" indent="-457200">
              <a:lnSpc>
                <a:spcPct val="120000"/>
              </a:lnSpc>
              <a:spcBef>
                <a:spcPts val="600"/>
              </a:spcBef>
              <a:spcAft>
                <a:spcPts val="600"/>
              </a:spcAft>
              <a:buFont typeface="+mj-lt"/>
              <a:buAutoNum type="arabicPeriod"/>
            </a:pPr>
            <a:r>
              <a:rPr lang="en-US" dirty="0">
                <a:solidFill>
                  <a:srgbClr val="133895"/>
                </a:solidFill>
                <a:latin typeface="Swis721 BT" panose="020B0504020202020204" pitchFamily="34" charset="0"/>
              </a:rPr>
              <a:t>Comprehensive Plan Framework</a:t>
            </a:r>
          </a:p>
          <a:p>
            <a:pPr marL="457200" indent="-457200">
              <a:lnSpc>
                <a:spcPct val="120000"/>
              </a:lnSpc>
              <a:spcBef>
                <a:spcPts val="600"/>
              </a:spcBef>
              <a:spcAft>
                <a:spcPts val="600"/>
              </a:spcAft>
              <a:buFont typeface="+mj-lt"/>
              <a:buAutoNum type="arabicPeriod"/>
            </a:pPr>
            <a:r>
              <a:rPr lang="en-US" dirty="0">
                <a:solidFill>
                  <a:srgbClr val="133895"/>
                </a:solidFill>
                <a:latin typeface="Swis721 BT" panose="020B0504020202020204" pitchFamily="34" charset="0"/>
              </a:rPr>
              <a:t>Project Approach</a:t>
            </a:r>
          </a:p>
          <a:p>
            <a:pPr marL="457200" indent="-457200">
              <a:lnSpc>
                <a:spcPct val="120000"/>
              </a:lnSpc>
              <a:spcBef>
                <a:spcPts val="600"/>
              </a:spcBef>
              <a:spcAft>
                <a:spcPts val="600"/>
              </a:spcAft>
              <a:buFont typeface="+mj-lt"/>
              <a:buAutoNum type="arabicPeriod"/>
            </a:pPr>
            <a:r>
              <a:rPr lang="en-US" dirty="0">
                <a:solidFill>
                  <a:srgbClr val="133895"/>
                </a:solidFill>
                <a:latin typeface="Swis721 BT" panose="020B0504020202020204" pitchFamily="34" charset="0"/>
              </a:rPr>
              <a:t>Examples</a:t>
            </a:r>
          </a:p>
        </p:txBody>
      </p:sp>
      <p:pic>
        <p:nvPicPr>
          <p:cNvPr id="1028" name="Picture 4">
            <a:extLst>
              <a:ext uri="{FF2B5EF4-FFF2-40B4-BE49-F238E27FC236}">
                <a16:creationId xmlns:a16="http://schemas.microsoft.com/office/drawing/2014/main" id="{7529CCF5-15E7-4EF6-9A93-C9ABEE1A818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757" r="48577"/>
          <a:stretch/>
        </p:blipFill>
        <p:spPr bwMode="auto">
          <a:xfrm>
            <a:off x="0" y="0"/>
            <a:ext cx="46329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a:lstStyle/>
          <a:p>
            <a:fld id="{19B51A1E-902D-48AF-9020-955120F399B6}" type="slidenum">
              <a:rPr lang="en-US" smtClean="0"/>
              <a:pPr/>
              <a:t>2</a:t>
            </a:fld>
            <a:endParaRPr lang="en-US" dirty="0"/>
          </a:p>
        </p:txBody>
      </p:sp>
      <p:sp>
        <p:nvSpPr>
          <p:cNvPr id="11" name="Title 10">
            <a:extLst>
              <a:ext uri="{FF2B5EF4-FFF2-40B4-BE49-F238E27FC236}">
                <a16:creationId xmlns:a16="http://schemas.microsoft.com/office/drawing/2014/main" id="{F65059BB-E2BC-491B-8217-4855E0FA1D76}"/>
              </a:ext>
            </a:extLst>
          </p:cNvPr>
          <p:cNvSpPr>
            <a:spLocks noGrp="1"/>
          </p:cNvSpPr>
          <p:nvPr>
            <p:ph type="ctrTitle"/>
          </p:nvPr>
        </p:nvSpPr>
        <p:spPr>
          <a:xfrm>
            <a:off x="3417" y="4572000"/>
            <a:ext cx="4632930" cy="1066800"/>
          </a:xfrm>
        </p:spPr>
        <p:txBody>
          <a:bodyPr/>
          <a:lstStyle/>
          <a:p>
            <a:r>
              <a:rPr lang="en-US" dirty="0"/>
              <a:t>Agenda</a:t>
            </a:r>
          </a:p>
        </p:txBody>
      </p:sp>
      <p:sp>
        <p:nvSpPr>
          <p:cNvPr id="15" name="TextBox 14">
            <a:extLst>
              <a:ext uri="{FF2B5EF4-FFF2-40B4-BE49-F238E27FC236}">
                <a16:creationId xmlns:a16="http://schemas.microsoft.com/office/drawing/2014/main" id="{150549F2-628B-4E5F-9D85-61661BE2F942}"/>
              </a:ext>
            </a:extLst>
          </p:cNvPr>
          <p:cNvSpPr txBox="1"/>
          <p:nvPr/>
        </p:nvSpPr>
        <p:spPr>
          <a:xfrm>
            <a:off x="41052" y="6538913"/>
            <a:ext cx="4572000" cy="276999"/>
          </a:xfrm>
          <a:prstGeom prst="rect">
            <a:avLst/>
          </a:prstGeom>
          <a:solidFill>
            <a:srgbClr val="000000">
              <a:alpha val="20000"/>
            </a:srgbClr>
          </a:solidFill>
        </p:spPr>
        <p:txBody>
          <a:bodyPr wrap="square">
            <a:spAutoFit/>
          </a:bodyPr>
          <a:lstStyle/>
          <a:p>
            <a:r>
              <a:rPr lang="en-US" sz="1200" dirty="0">
                <a:solidFill>
                  <a:schemeClr val="bg1"/>
                </a:solidFill>
              </a:rPr>
              <a:t>Photo by John Phelan - Own work, CC BY-SA 3.0, Wikimedia Commons</a:t>
            </a:r>
          </a:p>
        </p:txBody>
      </p:sp>
    </p:spTree>
    <p:extLst>
      <p:ext uri="{BB962C8B-B14F-4D97-AF65-F5344CB8AC3E}">
        <p14:creationId xmlns:p14="http://schemas.microsoft.com/office/powerpoint/2010/main" val="79575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79D-17E5-4407-86A1-C02B918EA557}"/>
              </a:ext>
            </a:extLst>
          </p:cNvPr>
          <p:cNvSpPr>
            <a:spLocks noGrp="1"/>
          </p:cNvSpPr>
          <p:nvPr>
            <p:ph type="title"/>
          </p:nvPr>
        </p:nvSpPr>
        <p:spPr>
          <a:xfrm>
            <a:off x="457200" y="228600"/>
            <a:ext cx="8229600" cy="1143000"/>
          </a:xfrm>
        </p:spPr>
        <p:txBody>
          <a:bodyPr>
            <a:normAutofit fontScale="90000"/>
          </a:bodyPr>
          <a:lstStyle/>
          <a:p>
            <a:r>
              <a:rPr lang="en-US" sz="4000" b="1" dirty="0">
                <a:solidFill>
                  <a:srgbClr val="133895"/>
                </a:solidFill>
              </a:rPr>
              <a:t>Comprehensive Plans and Planning Process</a:t>
            </a:r>
          </a:p>
        </p:txBody>
      </p:sp>
      <p:sp>
        <p:nvSpPr>
          <p:cNvPr id="3" name="Content Placeholder 2">
            <a:extLst>
              <a:ext uri="{FF2B5EF4-FFF2-40B4-BE49-F238E27FC236}">
                <a16:creationId xmlns:a16="http://schemas.microsoft.com/office/drawing/2014/main" id="{97842D9B-1110-44F2-AB60-42A1BDA3AA63}"/>
              </a:ext>
            </a:extLst>
          </p:cNvPr>
          <p:cNvSpPr>
            <a:spLocks noGrp="1"/>
          </p:cNvSpPr>
          <p:nvPr>
            <p:ph sz="half" idx="1"/>
          </p:nvPr>
        </p:nvSpPr>
        <p:spPr>
          <a:xfrm>
            <a:off x="533400" y="1295400"/>
            <a:ext cx="8077200" cy="4525963"/>
          </a:xfrm>
        </p:spPr>
        <p:txBody>
          <a:bodyPr>
            <a:normAutofit/>
          </a:bodyPr>
          <a:lstStyle/>
          <a:p>
            <a:pPr marL="0" indent="0">
              <a:buNone/>
            </a:pPr>
            <a:r>
              <a:rPr lang="en-US" sz="3200" b="1" dirty="0">
                <a:solidFill>
                  <a:schemeClr val="accent6">
                    <a:lumMod val="60000"/>
                    <a:lumOff val="40000"/>
                  </a:schemeClr>
                </a:solidFill>
              </a:rPr>
              <a:t>Traditional</a:t>
            </a:r>
          </a:p>
          <a:p>
            <a:pPr marL="457200" indent="-228600"/>
            <a:r>
              <a:rPr lang="en-US" dirty="0"/>
              <a:t>Chapter oriented</a:t>
            </a:r>
          </a:p>
          <a:p>
            <a:pPr marL="457200" indent="-228600"/>
            <a:r>
              <a:rPr lang="en-US" dirty="0"/>
              <a:t>Text heavy</a:t>
            </a:r>
          </a:p>
          <a:p>
            <a:pPr marL="457200" indent="-228600"/>
            <a:r>
              <a:rPr lang="en-US" dirty="0"/>
              <a:t>Technical writing approach</a:t>
            </a:r>
          </a:p>
          <a:p>
            <a:pPr marL="457200" indent="-228600"/>
            <a:r>
              <a:rPr lang="en-US" dirty="0"/>
              <a:t>Data driven (as opposed to public opinion)</a:t>
            </a:r>
          </a:p>
          <a:p>
            <a:pPr marL="457200" indent="-228600"/>
            <a:r>
              <a:rPr lang="en-US" dirty="0"/>
              <a:t>Limited public participation</a:t>
            </a:r>
          </a:p>
          <a:p>
            <a:pPr marL="457200" indent="-228600"/>
            <a:r>
              <a:rPr lang="en-US" dirty="0"/>
              <a:t>Lack specific direction for implementation</a:t>
            </a:r>
          </a:p>
          <a:p>
            <a:pPr marL="457200" indent="-228600"/>
            <a:r>
              <a:rPr lang="en-US" dirty="0"/>
              <a:t>Difficulty transcending jurisdictional borders</a:t>
            </a:r>
          </a:p>
        </p:txBody>
      </p:sp>
    </p:spTree>
    <p:extLst>
      <p:ext uri="{BB962C8B-B14F-4D97-AF65-F5344CB8AC3E}">
        <p14:creationId xmlns:p14="http://schemas.microsoft.com/office/powerpoint/2010/main" val="24083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79D-17E5-4407-86A1-C02B918EA557}"/>
              </a:ext>
            </a:extLst>
          </p:cNvPr>
          <p:cNvSpPr>
            <a:spLocks noGrp="1"/>
          </p:cNvSpPr>
          <p:nvPr>
            <p:ph type="title"/>
          </p:nvPr>
        </p:nvSpPr>
        <p:spPr>
          <a:xfrm>
            <a:off x="457200" y="304800"/>
            <a:ext cx="8229600" cy="1143000"/>
          </a:xfrm>
        </p:spPr>
        <p:txBody>
          <a:bodyPr>
            <a:normAutofit fontScale="90000"/>
          </a:bodyPr>
          <a:lstStyle/>
          <a:p>
            <a:r>
              <a:rPr lang="en-US" sz="4000" b="1" dirty="0">
                <a:solidFill>
                  <a:srgbClr val="133895"/>
                </a:solidFill>
              </a:rPr>
              <a:t>Comprehensive Plans and Planning Process</a:t>
            </a:r>
          </a:p>
        </p:txBody>
      </p:sp>
      <p:sp>
        <p:nvSpPr>
          <p:cNvPr id="3" name="Content Placeholder 2">
            <a:extLst>
              <a:ext uri="{FF2B5EF4-FFF2-40B4-BE49-F238E27FC236}">
                <a16:creationId xmlns:a16="http://schemas.microsoft.com/office/drawing/2014/main" id="{97842D9B-1110-44F2-AB60-42A1BDA3AA63}"/>
              </a:ext>
            </a:extLst>
          </p:cNvPr>
          <p:cNvSpPr>
            <a:spLocks noGrp="1"/>
          </p:cNvSpPr>
          <p:nvPr>
            <p:ph sz="half" idx="1"/>
          </p:nvPr>
        </p:nvSpPr>
        <p:spPr>
          <a:xfrm>
            <a:off x="533400" y="1295400"/>
            <a:ext cx="8077200" cy="4525963"/>
          </a:xfrm>
        </p:spPr>
        <p:txBody>
          <a:bodyPr>
            <a:normAutofit fontScale="92500"/>
          </a:bodyPr>
          <a:lstStyle/>
          <a:p>
            <a:pPr marL="0" indent="0">
              <a:buNone/>
            </a:pPr>
            <a:r>
              <a:rPr lang="en-US" sz="3200" b="1" dirty="0">
                <a:solidFill>
                  <a:schemeClr val="accent6">
                    <a:lumMod val="60000"/>
                    <a:lumOff val="40000"/>
                  </a:schemeClr>
                </a:solidFill>
              </a:rPr>
              <a:t>Modern</a:t>
            </a:r>
          </a:p>
          <a:p>
            <a:pPr marL="457200" indent="-228600"/>
            <a:r>
              <a:rPr lang="en-US" dirty="0"/>
              <a:t>System oriented</a:t>
            </a:r>
          </a:p>
          <a:p>
            <a:pPr marL="457200" indent="-228600"/>
            <a:r>
              <a:rPr lang="en-US" dirty="0"/>
              <a:t>Visual</a:t>
            </a:r>
          </a:p>
          <a:p>
            <a:pPr marL="457200" indent="-228600"/>
            <a:r>
              <a:rPr lang="en-US" dirty="0"/>
              <a:t>Easy to read</a:t>
            </a:r>
          </a:p>
          <a:p>
            <a:pPr marL="457200" indent="-228600"/>
            <a:r>
              <a:rPr lang="en-US" dirty="0"/>
              <a:t>Easy to understand</a:t>
            </a:r>
          </a:p>
          <a:p>
            <a:pPr marL="457200" indent="-228600"/>
            <a:r>
              <a:rPr lang="en-US" dirty="0"/>
              <a:t>Policy and action driven (data in the background)</a:t>
            </a:r>
          </a:p>
          <a:p>
            <a:pPr marL="457200" indent="-228600"/>
            <a:r>
              <a:rPr lang="en-US" dirty="0"/>
              <a:t>Focus on public participation</a:t>
            </a:r>
          </a:p>
          <a:p>
            <a:pPr marL="457200" indent="-228600"/>
            <a:r>
              <a:rPr lang="en-US" dirty="0"/>
              <a:t>Scalable</a:t>
            </a:r>
          </a:p>
          <a:p>
            <a:pPr marL="457200" indent="-228600"/>
            <a:r>
              <a:rPr lang="en-US" dirty="0"/>
              <a:t>Visionary and anticipating of change</a:t>
            </a:r>
          </a:p>
        </p:txBody>
      </p:sp>
    </p:spTree>
    <p:extLst>
      <p:ext uri="{BB962C8B-B14F-4D97-AF65-F5344CB8AC3E}">
        <p14:creationId xmlns:p14="http://schemas.microsoft.com/office/powerpoint/2010/main" val="27599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79D-17E5-4407-86A1-C02B918EA557}"/>
              </a:ext>
            </a:extLst>
          </p:cNvPr>
          <p:cNvSpPr>
            <a:spLocks noGrp="1"/>
          </p:cNvSpPr>
          <p:nvPr>
            <p:ph type="title"/>
          </p:nvPr>
        </p:nvSpPr>
        <p:spPr/>
        <p:txBody>
          <a:bodyPr>
            <a:normAutofit fontScale="90000"/>
          </a:bodyPr>
          <a:lstStyle/>
          <a:p>
            <a:r>
              <a:rPr lang="en-US" sz="4000" b="1" dirty="0">
                <a:solidFill>
                  <a:srgbClr val="133895"/>
                </a:solidFill>
              </a:rPr>
              <a:t>How to Accomplish this in Mashpee</a:t>
            </a:r>
          </a:p>
        </p:txBody>
      </p:sp>
      <p:sp>
        <p:nvSpPr>
          <p:cNvPr id="3" name="Content Placeholder 2">
            <a:extLst>
              <a:ext uri="{FF2B5EF4-FFF2-40B4-BE49-F238E27FC236}">
                <a16:creationId xmlns:a16="http://schemas.microsoft.com/office/drawing/2014/main" id="{97842D9B-1110-44F2-AB60-42A1BDA3AA63}"/>
              </a:ext>
            </a:extLst>
          </p:cNvPr>
          <p:cNvSpPr>
            <a:spLocks noGrp="1"/>
          </p:cNvSpPr>
          <p:nvPr>
            <p:ph sz="half" idx="1"/>
          </p:nvPr>
        </p:nvSpPr>
        <p:spPr>
          <a:xfrm>
            <a:off x="609600" y="1219201"/>
            <a:ext cx="8077200" cy="4724402"/>
          </a:xfrm>
        </p:spPr>
        <p:txBody>
          <a:bodyPr>
            <a:normAutofit/>
          </a:bodyPr>
          <a:lstStyle/>
          <a:p>
            <a:pPr>
              <a:spcBef>
                <a:spcPts val="300"/>
              </a:spcBef>
              <a:spcAft>
                <a:spcPts val="300"/>
              </a:spcAft>
            </a:pPr>
            <a:r>
              <a:rPr lang="en-US" dirty="0"/>
              <a:t>Review existing chapters and update facts and figures</a:t>
            </a:r>
          </a:p>
          <a:p>
            <a:pPr>
              <a:spcBef>
                <a:spcPts val="300"/>
              </a:spcBef>
              <a:spcAft>
                <a:spcPts val="300"/>
              </a:spcAft>
            </a:pPr>
            <a:r>
              <a:rPr lang="en-US" dirty="0"/>
              <a:t>Reorganize in a more readable and user-friendly manner</a:t>
            </a:r>
          </a:p>
          <a:p>
            <a:pPr>
              <a:spcBef>
                <a:spcPts val="300"/>
              </a:spcBef>
              <a:spcAft>
                <a:spcPts val="300"/>
              </a:spcAft>
            </a:pPr>
            <a:r>
              <a:rPr lang="en-US" dirty="0"/>
              <a:t>Highlight public participation and link the results to actionable items (both previous and new)</a:t>
            </a:r>
          </a:p>
          <a:p>
            <a:pPr>
              <a:spcBef>
                <a:spcPts val="300"/>
              </a:spcBef>
              <a:spcAft>
                <a:spcPts val="300"/>
              </a:spcAft>
            </a:pPr>
            <a:r>
              <a:rPr lang="en-US" dirty="0"/>
              <a:t>Include appropriate and relevant links to the Cape Cod Commission </a:t>
            </a:r>
          </a:p>
          <a:p>
            <a:pPr>
              <a:spcBef>
                <a:spcPts val="300"/>
              </a:spcBef>
              <a:spcAft>
                <a:spcPts val="300"/>
              </a:spcAft>
            </a:pPr>
            <a:r>
              <a:rPr lang="en-US" dirty="0"/>
              <a:t>Include new and emerging topics (climate change, resiliency, energy, etc.)</a:t>
            </a:r>
          </a:p>
          <a:p>
            <a:endParaRPr lang="en-US" dirty="0"/>
          </a:p>
        </p:txBody>
      </p:sp>
    </p:spTree>
    <p:extLst>
      <p:ext uri="{BB962C8B-B14F-4D97-AF65-F5344CB8AC3E}">
        <p14:creationId xmlns:p14="http://schemas.microsoft.com/office/powerpoint/2010/main" val="49882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347D-A264-4499-B2B7-F6DE3C8C3C75}"/>
              </a:ext>
            </a:extLst>
          </p:cNvPr>
          <p:cNvSpPr>
            <a:spLocks noGrp="1"/>
          </p:cNvSpPr>
          <p:nvPr>
            <p:ph type="title"/>
          </p:nvPr>
        </p:nvSpPr>
        <p:spPr>
          <a:xfrm>
            <a:off x="457200" y="190501"/>
            <a:ext cx="8229600" cy="1143000"/>
          </a:xfrm>
        </p:spPr>
        <p:txBody>
          <a:bodyPr anchor="ctr">
            <a:normAutofit/>
          </a:bodyPr>
          <a:lstStyle/>
          <a:p>
            <a:r>
              <a:rPr lang="en-US" sz="4000" b="1" dirty="0">
                <a:solidFill>
                  <a:srgbClr val="133895"/>
                </a:solidFill>
              </a:rPr>
              <a:t>Existing Conditions</a:t>
            </a:r>
          </a:p>
        </p:txBody>
      </p:sp>
      <p:graphicFrame>
        <p:nvGraphicFramePr>
          <p:cNvPr id="5" name="Content Placeholder 2">
            <a:extLst>
              <a:ext uri="{FF2B5EF4-FFF2-40B4-BE49-F238E27FC236}">
                <a16:creationId xmlns:a16="http://schemas.microsoft.com/office/drawing/2014/main" id="{25251CC1-D27E-4DBB-9E49-58CC73233C93}"/>
              </a:ext>
            </a:extLst>
          </p:cNvPr>
          <p:cNvGraphicFramePr>
            <a:graphicFrameLocks noGrp="1"/>
          </p:cNvGraphicFramePr>
          <p:nvPr>
            <p:ph sz="half" idx="2"/>
            <p:extLst>
              <p:ext uri="{D42A27DB-BD31-4B8C-83A1-F6EECF244321}">
                <p14:modId xmlns:p14="http://schemas.microsoft.com/office/powerpoint/2010/main" val="1783038860"/>
              </p:ext>
            </p:extLst>
          </p:nvPr>
        </p:nvGraphicFramePr>
        <p:xfrm>
          <a:off x="762000" y="1219200"/>
          <a:ext cx="7772400"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53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79D-17E5-4407-86A1-C02B918EA557}"/>
              </a:ext>
            </a:extLst>
          </p:cNvPr>
          <p:cNvSpPr>
            <a:spLocks noGrp="1"/>
          </p:cNvSpPr>
          <p:nvPr>
            <p:ph type="title"/>
          </p:nvPr>
        </p:nvSpPr>
        <p:spPr/>
        <p:txBody>
          <a:bodyPr>
            <a:normAutofit/>
          </a:bodyPr>
          <a:lstStyle/>
          <a:p>
            <a:r>
              <a:rPr lang="en-US" sz="4000" b="1" dirty="0">
                <a:solidFill>
                  <a:srgbClr val="133895"/>
                </a:solidFill>
              </a:rPr>
              <a:t>Existing Conditions Approach</a:t>
            </a:r>
          </a:p>
        </p:txBody>
      </p:sp>
      <p:sp>
        <p:nvSpPr>
          <p:cNvPr id="3" name="Content Placeholder 2">
            <a:extLst>
              <a:ext uri="{FF2B5EF4-FFF2-40B4-BE49-F238E27FC236}">
                <a16:creationId xmlns:a16="http://schemas.microsoft.com/office/drawing/2014/main" id="{97842D9B-1110-44F2-AB60-42A1BDA3AA63}"/>
              </a:ext>
            </a:extLst>
          </p:cNvPr>
          <p:cNvSpPr>
            <a:spLocks noGrp="1"/>
          </p:cNvSpPr>
          <p:nvPr>
            <p:ph sz="half" idx="1"/>
          </p:nvPr>
        </p:nvSpPr>
        <p:spPr>
          <a:xfrm>
            <a:off x="609600" y="1219201"/>
            <a:ext cx="8077200" cy="4724402"/>
          </a:xfrm>
        </p:spPr>
        <p:txBody>
          <a:bodyPr>
            <a:normAutofit/>
          </a:bodyPr>
          <a:lstStyle/>
          <a:p>
            <a:r>
              <a:rPr lang="en-US" dirty="0"/>
              <a:t>Review existing chapters</a:t>
            </a:r>
          </a:p>
          <a:p>
            <a:r>
              <a:rPr lang="en-US" dirty="0"/>
              <a:t>Reuse and reorganize relevant information</a:t>
            </a:r>
          </a:p>
          <a:p>
            <a:r>
              <a:rPr lang="en-US" dirty="0"/>
              <a:t>Update existing information based on the most recent data available</a:t>
            </a:r>
          </a:p>
          <a:p>
            <a:endParaRPr lang="en-US" dirty="0"/>
          </a:p>
        </p:txBody>
      </p:sp>
      <p:pic>
        <p:nvPicPr>
          <p:cNvPr id="5" name="Graphic 4" descr="Share with solid fill">
            <a:extLst>
              <a:ext uri="{FF2B5EF4-FFF2-40B4-BE49-F238E27FC236}">
                <a16:creationId xmlns:a16="http://schemas.microsoft.com/office/drawing/2014/main" id="{166ABF06-F26B-3A63-7A46-3275E50BBE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6674" y="4057649"/>
            <a:ext cx="914400" cy="914400"/>
          </a:xfrm>
          <a:prstGeom prst="rect">
            <a:avLst/>
          </a:prstGeom>
        </p:spPr>
      </p:pic>
      <p:pic>
        <p:nvPicPr>
          <p:cNvPr id="7" name="Graphic 6" descr="Document with solid fill">
            <a:extLst>
              <a:ext uri="{FF2B5EF4-FFF2-40B4-BE49-F238E27FC236}">
                <a16:creationId xmlns:a16="http://schemas.microsoft.com/office/drawing/2014/main" id="{DD53D3F9-AF51-478E-E68B-5933BE76C8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5000" y="3829048"/>
            <a:ext cx="1333500" cy="1333500"/>
          </a:xfrm>
          <a:prstGeom prst="rect">
            <a:avLst/>
          </a:prstGeom>
        </p:spPr>
      </p:pic>
      <p:pic>
        <p:nvPicPr>
          <p:cNvPr id="9" name="Graphic 8" descr="Checklist with solid fill">
            <a:extLst>
              <a:ext uri="{FF2B5EF4-FFF2-40B4-BE49-F238E27FC236}">
                <a16:creationId xmlns:a16="http://schemas.microsoft.com/office/drawing/2014/main" id="{346971AA-3227-56E7-F0B6-66F3ED041C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2553" y="3848100"/>
            <a:ext cx="1333498" cy="1333498"/>
          </a:xfrm>
          <a:prstGeom prst="rect">
            <a:avLst/>
          </a:prstGeom>
        </p:spPr>
      </p:pic>
    </p:spTree>
    <p:extLst>
      <p:ext uri="{BB962C8B-B14F-4D97-AF65-F5344CB8AC3E}">
        <p14:creationId xmlns:p14="http://schemas.microsoft.com/office/powerpoint/2010/main" val="282112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79D-17E5-4407-86A1-C02B918EA557}"/>
              </a:ext>
            </a:extLst>
          </p:cNvPr>
          <p:cNvSpPr>
            <a:spLocks noGrp="1"/>
          </p:cNvSpPr>
          <p:nvPr>
            <p:ph type="title"/>
          </p:nvPr>
        </p:nvSpPr>
        <p:spPr>
          <a:xfrm>
            <a:off x="447675" y="104776"/>
            <a:ext cx="8229600" cy="1143000"/>
          </a:xfrm>
        </p:spPr>
        <p:txBody>
          <a:bodyPr>
            <a:normAutofit/>
          </a:bodyPr>
          <a:lstStyle/>
          <a:p>
            <a:r>
              <a:rPr lang="en-US" sz="4000" b="1" dirty="0">
                <a:solidFill>
                  <a:srgbClr val="133895"/>
                </a:solidFill>
              </a:rPr>
              <a:t>Policy and Actions Approach</a:t>
            </a:r>
          </a:p>
        </p:txBody>
      </p:sp>
      <p:sp>
        <p:nvSpPr>
          <p:cNvPr id="3" name="Content Placeholder 2">
            <a:extLst>
              <a:ext uri="{FF2B5EF4-FFF2-40B4-BE49-F238E27FC236}">
                <a16:creationId xmlns:a16="http://schemas.microsoft.com/office/drawing/2014/main" id="{97842D9B-1110-44F2-AB60-42A1BDA3AA63}"/>
              </a:ext>
            </a:extLst>
          </p:cNvPr>
          <p:cNvSpPr>
            <a:spLocks noGrp="1"/>
          </p:cNvSpPr>
          <p:nvPr>
            <p:ph sz="half" idx="1"/>
          </p:nvPr>
        </p:nvSpPr>
        <p:spPr>
          <a:xfrm>
            <a:off x="819150" y="1066799"/>
            <a:ext cx="8077200" cy="4724402"/>
          </a:xfrm>
        </p:spPr>
        <p:txBody>
          <a:bodyPr>
            <a:normAutofit/>
          </a:bodyPr>
          <a:lstStyle/>
          <a:p>
            <a:r>
              <a:rPr lang="en-US" dirty="0"/>
              <a:t>Gather public feedback through public engagement tools.</a:t>
            </a:r>
          </a:p>
          <a:p>
            <a:r>
              <a:rPr lang="en-US" dirty="0"/>
              <a:t>Gather staff and board and commission feedback through interviews and meetings.</a:t>
            </a:r>
          </a:p>
          <a:p>
            <a:r>
              <a:rPr lang="en-US" dirty="0"/>
              <a:t>Review existing policies and actions through the lens of feedback and information collected.</a:t>
            </a:r>
          </a:p>
          <a:p>
            <a:r>
              <a:rPr lang="en-US" dirty="0"/>
              <a:t>Move forward relevant publicly supported policies and actions.</a:t>
            </a:r>
          </a:p>
          <a:p>
            <a:r>
              <a:rPr lang="en-US" dirty="0"/>
              <a:t>Formulate new policies and actions based on feedback and information collected.</a:t>
            </a:r>
          </a:p>
          <a:p>
            <a:endParaRPr lang="en-US" dirty="0"/>
          </a:p>
        </p:txBody>
      </p:sp>
      <p:pic>
        <p:nvPicPr>
          <p:cNvPr id="4" name="Graphic 3" descr="Customer review with solid fill">
            <a:extLst>
              <a:ext uri="{FF2B5EF4-FFF2-40B4-BE49-F238E27FC236}">
                <a16:creationId xmlns:a16="http://schemas.microsoft.com/office/drawing/2014/main" id="{F32C4D97-3981-59EF-2B04-8287761A97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750" y="1143000"/>
            <a:ext cx="1143000" cy="1143000"/>
          </a:xfrm>
          <a:prstGeom prst="rect">
            <a:avLst/>
          </a:prstGeom>
        </p:spPr>
      </p:pic>
      <p:pic>
        <p:nvPicPr>
          <p:cNvPr id="5" name="Graphic 4" descr="Boardroom with solid fill">
            <a:extLst>
              <a:ext uri="{FF2B5EF4-FFF2-40B4-BE49-F238E27FC236}">
                <a16:creationId xmlns:a16="http://schemas.microsoft.com/office/drawing/2014/main" id="{89F69EF8-98CF-D38A-5F62-C0E3521677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1950" y="5505451"/>
            <a:ext cx="1371600" cy="1371600"/>
          </a:xfrm>
          <a:prstGeom prst="rect">
            <a:avLst/>
          </a:prstGeom>
        </p:spPr>
      </p:pic>
    </p:spTree>
    <p:extLst>
      <p:ext uri="{BB962C8B-B14F-4D97-AF65-F5344CB8AC3E}">
        <p14:creationId xmlns:p14="http://schemas.microsoft.com/office/powerpoint/2010/main" val="203676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79D-17E5-4407-86A1-C02B918EA557}"/>
              </a:ext>
            </a:extLst>
          </p:cNvPr>
          <p:cNvSpPr>
            <a:spLocks noGrp="1"/>
          </p:cNvSpPr>
          <p:nvPr>
            <p:ph type="title"/>
          </p:nvPr>
        </p:nvSpPr>
        <p:spPr>
          <a:xfrm>
            <a:off x="447675" y="104776"/>
            <a:ext cx="8229600" cy="885824"/>
          </a:xfrm>
        </p:spPr>
        <p:txBody>
          <a:bodyPr>
            <a:normAutofit fontScale="90000"/>
          </a:bodyPr>
          <a:lstStyle/>
          <a:p>
            <a:r>
              <a:rPr lang="en-US" sz="4000" b="1" dirty="0">
                <a:solidFill>
                  <a:srgbClr val="133895"/>
                </a:solidFill>
              </a:rPr>
              <a:t>Example Layouts</a:t>
            </a:r>
            <a:br>
              <a:rPr lang="en-US" sz="4000" b="1" dirty="0">
                <a:solidFill>
                  <a:srgbClr val="133895"/>
                </a:solidFill>
              </a:rPr>
            </a:br>
            <a:r>
              <a:rPr lang="en-US" sz="2200" b="1" dirty="0">
                <a:solidFill>
                  <a:srgbClr val="133895"/>
                </a:solidFill>
              </a:rPr>
              <a:t>Scituate, MA</a:t>
            </a:r>
          </a:p>
        </p:txBody>
      </p:sp>
      <p:pic>
        <p:nvPicPr>
          <p:cNvPr id="7" name="Picture 6">
            <a:extLst>
              <a:ext uri="{FF2B5EF4-FFF2-40B4-BE49-F238E27FC236}">
                <a16:creationId xmlns:a16="http://schemas.microsoft.com/office/drawing/2014/main" id="{0FBE47D1-1FB7-1EF8-29C8-F43DE87C4390}"/>
              </a:ext>
            </a:extLst>
          </p:cNvPr>
          <p:cNvPicPr>
            <a:picLocks noChangeAspect="1"/>
          </p:cNvPicPr>
          <p:nvPr/>
        </p:nvPicPr>
        <p:blipFill>
          <a:blip r:embed="rId3"/>
          <a:stretch>
            <a:fillRect/>
          </a:stretch>
        </p:blipFill>
        <p:spPr>
          <a:xfrm>
            <a:off x="87416" y="1219200"/>
            <a:ext cx="2913351" cy="3745738"/>
          </a:xfrm>
          <a:prstGeom prst="rect">
            <a:avLst/>
          </a:prstGeom>
        </p:spPr>
      </p:pic>
      <p:pic>
        <p:nvPicPr>
          <p:cNvPr id="11" name="Picture 10">
            <a:extLst>
              <a:ext uri="{FF2B5EF4-FFF2-40B4-BE49-F238E27FC236}">
                <a16:creationId xmlns:a16="http://schemas.microsoft.com/office/drawing/2014/main" id="{654B788F-DFCD-548A-9372-4433F6999A5E}"/>
              </a:ext>
            </a:extLst>
          </p:cNvPr>
          <p:cNvPicPr>
            <a:picLocks noChangeAspect="1"/>
          </p:cNvPicPr>
          <p:nvPr/>
        </p:nvPicPr>
        <p:blipFill>
          <a:blip r:embed="rId4"/>
          <a:stretch>
            <a:fillRect/>
          </a:stretch>
        </p:blipFill>
        <p:spPr>
          <a:xfrm>
            <a:off x="3085787" y="2819400"/>
            <a:ext cx="2913351" cy="3764373"/>
          </a:xfrm>
          <a:prstGeom prst="rect">
            <a:avLst/>
          </a:prstGeom>
        </p:spPr>
      </p:pic>
      <p:pic>
        <p:nvPicPr>
          <p:cNvPr id="13" name="Picture 12">
            <a:extLst>
              <a:ext uri="{FF2B5EF4-FFF2-40B4-BE49-F238E27FC236}">
                <a16:creationId xmlns:a16="http://schemas.microsoft.com/office/drawing/2014/main" id="{276306A6-6B45-4C1C-1B91-4349196C6350}"/>
              </a:ext>
            </a:extLst>
          </p:cNvPr>
          <p:cNvPicPr>
            <a:picLocks noChangeAspect="1"/>
          </p:cNvPicPr>
          <p:nvPr/>
        </p:nvPicPr>
        <p:blipFill>
          <a:blip r:embed="rId5"/>
          <a:stretch>
            <a:fillRect/>
          </a:stretch>
        </p:blipFill>
        <p:spPr>
          <a:xfrm>
            <a:off x="6055583" y="1219200"/>
            <a:ext cx="3010526" cy="3886200"/>
          </a:xfrm>
          <a:prstGeom prst="rect">
            <a:avLst/>
          </a:prstGeom>
        </p:spPr>
      </p:pic>
    </p:spTree>
    <p:extLst>
      <p:ext uri="{BB962C8B-B14F-4D97-AF65-F5344CB8AC3E}">
        <p14:creationId xmlns:p14="http://schemas.microsoft.com/office/powerpoint/2010/main" val="1465567787"/>
      </p:ext>
    </p:extLst>
  </p:cSld>
  <p:clrMapOvr>
    <a:masterClrMapping/>
  </p:clrMapOvr>
</p:sld>
</file>

<file path=ppt/theme/theme1.xml><?xml version="1.0" encoding="utf-8"?>
<a:theme xmlns:a="http://schemas.openxmlformats.org/drawingml/2006/main" name="2017d">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WST2016-07-27 STD WHITE PP (ANIMATED)</Template>
  <TotalTime>1179</TotalTime>
  <Words>1105</Words>
  <Application>Microsoft Office PowerPoint</Application>
  <PresentationFormat>On-screen Show (4:3)</PresentationFormat>
  <Paragraphs>73</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 Neue</vt:lpstr>
      <vt:lpstr>Swis721 BT</vt:lpstr>
      <vt:lpstr>Times New Roman</vt:lpstr>
      <vt:lpstr>2017d</vt:lpstr>
      <vt:lpstr>PowerPoint Presentation</vt:lpstr>
      <vt:lpstr>Agenda</vt:lpstr>
      <vt:lpstr>Comprehensive Plans and Planning Process</vt:lpstr>
      <vt:lpstr>Comprehensive Plans and Planning Process</vt:lpstr>
      <vt:lpstr>How to Accomplish this in Mashpee</vt:lpstr>
      <vt:lpstr>Existing Conditions</vt:lpstr>
      <vt:lpstr>Existing Conditions Approach</vt:lpstr>
      <vt:lpstr>Policy and Actions Approach</vt:lpstr>
      <vt:lpstr>Example Layouts Scituate, MA</vt:lpstr>
      <vt:lpstr>Example Layouts Beverly, MA</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Riordan, James</dc:creator>
  <cp:lastModifiedBy>Sweet, Ashley</cp:lastModifiedBy>
  <cp:revision>71</cp:revision>
  <cp:lastPrinted>2022-01-19T16:52:44Z</cp:lastPrinted>
  <dcterms:created xsi:type="dcterms:W3CDTF">2018-11-12T15:15:43Z</dcterms:created>
  <dcterms:modified xsi:type="dcterms:W3CDTF">2022-05-31T18:12:00Z</dcterms:modified>
</cp:coreProperties>
</file>