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24" r:id="rId3"/>
  </p:sldMasterIdLst>
  <p:notesMasterIdLst>
    <p:notesMasterId r:id="rId20"/>
  </p:notesMasterIdLst>
  <p:sldIdLst>
    <p:sldId id="312" r:id="rId4"/>
    <p:sldId id="261" r:id="rId5"/>
    <p:sldId id="313" r:id="rId6"/>
    <p:sldId id="318" r:id="rId7"/>
    <p:sldId id="316" r:id="rId8"/>
    <p:sldId id="319" r:id="rId9"/>
    <p:sldId id="323" r:id="rId10"/>
    <p:sldId id="320" r:id="rId11"/>
    <p:sldId id="322" r:id="rId12"/>
    <p:sldId id="314" r:id="rId13"/>
    <p:sldId id="324" r:id="rId14"/>
    <p:sldId id="277" r:id="rId15"/>
    <p:sldId id="281" r:id="rId16"/>
    <p:sldId id="326" r:id="rId17"/>
    <p:sldId id="325" r:id="rId18"/>
    <p:sldId id="260" r:id="rId19"/>
  </p:sldIdLst>
  <p:sldSz cx="9144000" cy="5143500" type="screen16x9"/>
  <p:notesSz cx="6858000" cy="9144000"/>
  <p:defaultTextStyle/>
  <p:extLst>
    <p:ext uri="{521415D9-36F7-43E2-AB2F-B90AF26B5E84}">
      <p14:sectionLst xmlns:p14="http://schemas.microsoft.com/office/powerpoint/2010/main">
        <p14:section name="Default Section" id="{96E89D2C-76D5-4648-948B-673815F2B49B}">
          <p14:sldIdLst>
            <p14:sldId id="312"/>
            <p14:sldId id="261"/>
            <p14:sldId id="313"/>
            <p14:sldId id="318"/>
            <p14:sldId id="316"/>
            <p14:sldId id="319"/>
            <p14:sldId id="323"/>
            <p14:sldId id="320"/>
            <p14:sldId id="322"/>
            <p14:sldId id="314"/>
            <p14:sldId id="324"/>
            <p14:sldId id="277"/>
            <p14:sldId id="281"/>
            <p14:sldId id="326"/>
            <p14:sldId id="32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7B"/>
    <a:srgbClr val="303083"/>
    <a:srgbClr val="64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6B595-33E5-40AD-975B-3E07FA47E9D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087AC8-9486-40D4-9C5C-02794AC4F19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Climate Change</a:t>
          </a:r>
        </a:p>
      </dgm:t>
    </dgm:pt>
    <dgm:pt modelId="{C7B0A876-9C34-44D3-989D-51737F2F0C69}" type="parTrans" cxnId="{8F631799-ADE5-412C-AF58-D5B71EF3859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C45CB-1AA5-4B52-A044-261ED4B1AF49}" type="sibTrans" cxnId="{8F631799-ADE5-412C-AF58-D5B71EF3859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B901A-43E5-4ECF-BDD9-65A621B63AB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Nearly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55%</a:t>
          </a:r>
          <a:r>
            <a:rPr lang="en-US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participants voted that they were “very concerned” about climate change and related impacts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0A7D3-11BB-4DDC-BE59-F1940423B6F2}" type="parTrans" cxnId="{DB929BC3-53C4-4679-A69E-8D79EE56EB99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5E983-B791-48F0-B83D-313B0BE60120}" type="sibTrans" cxnId="{DB929BC3-53C4-4679-A69E-8D79EE56EB99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3C3B6-987E-499B-8B08-182D1A950D5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Water Resources</a:t>
          </a:r>
        </a:p>
      </dgm:t>
    </dgm:pt>
    <dgm:pt modelId="{9769A1D2-F6DB-4909-A6B0-9F5C6F62F136}" type="parTrans" cxnId="{EF72CFB7-9B30-496B-90A5-362CC7D599B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C805-0794-4046-9CDE-CCCD95F2CDD3}" type="sibTrans" cxnId="{EF72CFB7-9B30-496B-90A5-362CC7D599B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FE31B-A736-4E6D-9CBC-F53F3C4B276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Forestry</a:t>
          </a:r>
        </a:p>
      </dgm:t>
    </dgm:pt>
    <dgm:pt modelId="{C86DBEF5-98AA-438A-A1E5-4AAAE20ACD59}" type="parTrans" cxnId="{3B07C0A2-9DFF-45FF-8B29-4959B920C5E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8993E-FE8B-4234-A0B2-747D61FB72AF}" type="sibTrans" cxnId="{3B07C0A2-9DFF-45FF-8B29-4959B920C5E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AFC16-7DC7-457C-87AA-C9A897F8A4BA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62% </a:t>
          </a: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would support the town budgeting for a street tree program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0649B3-8392-431F-A0C2-0CD9A795A44F}" type="parTrans" cxnId="{1B8D6FAD-CB4B-48D5-BCEB-B441132553B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D9F06-4202-408D-9B58-4EF79258FBD5}" type="sibTrans" cxnId="{1B8D6FAD-CB4B-48D5-BCEB-B441132553B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0FE01-E67E-437C-9DD8-F8E7FB8B34A4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552,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541</a:t>
          </a: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participants voted that “ensuring clean and reliable drinking water” is somewhat or very important</a:t>
          </a:r>
          <a:endParaRPr lang="en-US" sz="1100" kern="120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0F5717-A746-42A5-96D0-07F04DF8F54E}" type="parTrans" cxnId="{6663DA16-8324-4757-A997-CEF8CBA68FE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184E6-072A-406F-9623-6800800D969E}" type="sibTrans" cxnId="{6663DA16-8324-4757-A997-CEF8CBA68FE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FA5D4-6831-47AB-BC55-B2A1822D4C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</dgm:t>
    </dgm:pt>
    <dgm:pt modelId="{D16EF011-1377-41AD-AB2A-5801EA8B4D49}" type="parTrans" cxnId="{EED88CCA-61E3-4E06-8A01-A21886063E6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7784A-3584-45D7-B4A9-C8B462F689BB}" type="sibTrans" cxnId="{EED88CCA-61E3-4E06-8A01-A21886063E6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03E40-B81D-404D-8001-D5BFE5F1BFE4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50% </a:t>
          </a: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would support the adoption of a town-wide tree bylaw 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C4120C9-ED6B-43C4-85EF-1FA3677EEA92}" type="parTrans" cxnId="{338424E6-50BE-4DB2-AA96-FB30CE88BD52}">
      <dgm:prSet/>
      <dgm:spPr/>
      <dgm:t>
        <a:bodyPr/>
        <a:lstStyle/>
        <a:p>
          <a:endParaRPr lang="en-US"/>
        </a:p>
      </dgm:t>
    </dgm:pt>
    <dgm:pt modelId="{5BCD8475-DAC9-46F3-8A50-9CEE025A66FD}" type="sibTrans" cxnId="{338424E6-50BE-4DB2-AA96-FB30CE88BD52}">
      <dgm:prSet/>
      <dgm:spPr/>
      <dgm:t>
        <a:bodyPr/>
        <a:lstStyle/>
        <a:p>
          <a:endParaRPr lang="en-US"/>
        </a:p>
      </dgm:t>
    </dgm:pt>
    <dgm:pt modelId="{E3C2E750-92BB-409D-ADE8-188CC95A313B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228600" indent="0">
            <a:buFont typeface="Arial" panose="020B0604020202020204" pitchFamily="34" charset="0"/>
            <a:buNone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	1. Construction in the flood zone</a:t>
          </a:r>
        </a:p>
      </dgm:t>
    </dgm:pt>
    <dgm:pt modelId="{0819F1E4-8665-4627-84C0-997BAF49CF98}" type="parTrans" cxnId="{F737F5E0-AFC7-42DB-BF74-31A56AEA9AFA}">
      <dgm:prSet/>
      <dgm:spPr/>
      <dgm:t>
        <a:bodyPr/>
        <a:lstStyle/>
        <a:p>
          <a:endParaRPr lang="en-US"/>
        </a:p>
      </dgm:t>
    </dgm:pt>
    <dgm:pt modelId="{9D2FBE37-2A17-4B86-AF0D-B9A2CD6F105A}" type="sibTrans" cxnId="{F737F5E0-AFC7-42DB-BF74-31A56AEA9AFA}">
      <dgm:prSet/>
      <dgm:spPr/>
      <dgm:t>
        <a:bodyPr/>
        <a:lstStyle/>
        <a:p>
          <a:endParaRPr lang="en-US"/>
        </a:p>
      </dgm:t>
    </dgm:pt>
    <dgm:pt modelId="{9F5969A5-824E-4CA8-B15D-744888F8FAA4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228600" indent="0">
            <a:buFont typeface="Arial" panose="020B0604020202020204" pitchFamily="34" charset="0"/>
            <a:buNone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	2. Pesticide</a:t>
          </a:r>
        </a:p>
      </dgm:t>
    </dgm:pt>
    <dgm:pt modelId="{700504B5-EF09-42A6-9321-DE9B0C7AF10E}" type="parTrans" cxnId="{C5BE3EDC-12CC-422A-8370-28D3ACE9FFE7}">
      <dgm:prSet/>
      <dgm:spPr/>
      <dgm:t>
        <a:bodyPr/>
        <a:lstStyle/>
        <a:p>
          <a:endParaRPr lang="en-US"/>
        </a:p>
      </dgm:t>
    </dgm:pt>
    <dgm:pt modelId="{7A87C9A7-F920-4BCE-886A-90BB3B123148}" type="sibTrans" cxnId="{C5BE3EDC-12CC-422A-8370-28D3ACE9FFE7}">
      <dgm:prSet/>
      <dgm:spPr/>
      <dgm:t>
        <a:bodyPr/>
        <a:lstStyle/>
        <a:p>
          <a:endParaRPr lang="en-US"/>
        </a:p>
      </dgm:t>
    </dgm:pt>
    <dgm:pt modelId="{0EB1D11C-BF4D-4BE8-A590-82735F924AEB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228600" indent="0">
            <a:buFont typeface="Arial" panose="020B0604020202020204" pitchFamily="34" charset="0"/>
            <a:buNone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	3. Chemical fertilizer</a:t>
          </a:r>
        </a:p>
      </dgm:t>
    </dgm:pt>
    <dgm:pt modelId="{E16A56EB-555C-47F0-9F5F-EC09992A6907}" type="parTrans" cxnId="{1A3CE3A3-E814-4EA0-9883-0BB8BC6E85FD}">
      <dgm:prSet/>
      <dgm:spPr/>
      <dgm:t>
        <a:bodyPr/>
        <a:lstStyle/>
        <a:p>
          <a:endParaRPr lang="en-US"/>
        </a:p>
      </dgm:t>
    </dgm:pt>
    <dgm:pt modelId="{BF39BE75-2198-46FC-80BA-AD65AEE823C6}" type="sibTrans" cxnId="{1A3CE3A3-E814-4EA0-9883-0BB8BC6E85FD}">
      <dgm:prSet/>
      <dgm:spPr/>
      <dgm:t>
        <a:bodyPr/>
        <a:lstStyle/>
        <a:p>
          <a:endParaRPr lang="en-US"/>
        </a:p>
      </dgm:t>
    </dgm:pt>
    <dgm:pt modelId="{6CC52A08-E663-49E5-85D4-5AB65265761F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indent="0">
            <a:buFont typeface="Arial" panose="020B0604020202020204" pitchFamily="34" charset="0"/>
            <a:buNone/>
          </a:pPr>
          <a:endParaRPr lang="en-US" sz="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C60A0-8A97-4514-A00A-104E4511D969}" type="parTrans" cxnId="{F1BE7BF9-5E68-4E44-A1A9-E54D00747495}">
      <dgm:prSet/>
      <dgm:spPr/>
      <dgm:t>
        <a:bodyPr/>
        <a:lstStyle/>
        <a:p>
          <a:endParaRPr lang="en-US"/>
        </a:p>
      </dgm:t>
    </dgm:pt>
    <dgm:pt modelId="{2026A415-0B0E-4EBB-A8F1-79D68390FCB4}" type="sibTrans" cxnId="{F1BE7BF9-5E68-4E44-A1A9-E54D00747495}">
      <dgm:prSet/>
      <dgm:spPr/>
      <dgm:t>
        <a:bodyPr/>
        <a:lstStyle/>
        <a:p>
          <a:endParaRPr lang="en-US"/>
        </a:p>
      </dgm:t>
    </dgm:pt>
    <dgm:pt modelId="{609E9400-26F2-45AB-AE44-ACB196F14CA6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Between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38% </a:t>
          </a:r>
          <a:r>
            <a:rPr lang="en-US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54%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participants voted that they strongly support prohibitions on:</a:t>
          </a:r>
        </a:p>
      </dgm:t>
    </dgm:pt>
    <dgm:pt modelId="{90543700-8292-43A5-BCE9-40505C5D8A3C}" type="sibTrans" cxnId="{83D86359-3AFE-4244-B2B3-0F938BA6758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66ECE-15B8-4490-9550-DED7CE53519C}" type="parTrans" cxnId="{83D86359-3AFE-4244-B2B3-0F938BA6758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DFB1A-E4AA-419C-997B-9EEE782A7BC6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228600" indent="0">
            <a:buFont typeface="Arial" panose="020B0604020202020204" pitchFamily="34" charset="0"/>
            <a:buNone/>
          </a:pP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A6CDA-19DE-48C7-A245-5DB7B51713E1}" type="parTrans" cxnId="{EDFAF773-76A4-4262-A143-352C19BB5B98}">
      <dgm:prSet/>
      <dgm:spPr/>
      <dgm:t>
        <a:bodyPr/>
        <a:lstStyle/>
        <a:p>
          <a:endParaRPr lang="en-US"/>
        </a:p>
      </dgm:t>
    </dgm:pt>
    <dgm:pt modelId="{14D9043A-34F7-4756-8B25-FCE7DA7A4CA4}" type="sibTrans" cxnId="{EDFAF773-76A4-4262-A143-352C19BB5B98}">
      <dgm:prSet/>
      <dgm:spPr/>
      <dgm:t>
        <a:bodyPr/>
        <a:lstStyle/>
        <a:p>
          <a:endParaRPr lang="en-US"/>
        </a:p>
      </dgm:t>
    </dgm:pt>
    <dgm:pt modelId="{9E586D89-623B-4A5D-93A5-363A1C65C8E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However, almost </a:t>
          </a:r>
          <a:r>
            <a:rPr lang="en-US" sz="12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10% </a:t>
          </a: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believed education on climate change and sustainability was “totally unimportant”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0E79D-0154-42C7-8147-AD2D6DA9127F}" type="sibTrans" cxnId="{EF28A99A-9B04-47B3-824F-0329B2F8B178}">
      <dgm:prSet/>
      <dgm:spPr/>
      <dgm:t>
        <a:bodyPr/>
        <a:lstStyle/>
        <a:p>
          <a:endParaRPr lang="en-US"/>
        </a:p>
      </dgm:t>
    </dgm:pt>
    <dgm:pt modelId="{155A2878-0FC9-47DA-871F-50CD545D2A13}" type="parTrans" cxnId="{EF28A99A-9B04-47B3-824F-0329B2F8B178}">
      <dgm:prSet/>
      <dgm:spPr/>
      <dgm:t>
        <a:bodyPr/>
        <a:lstStyle/>
        <a:p>
          <a:endParaRPr lang="en-US"/>
        </a:p>
      </dgm:t>
    </dgm:pt>
    <dgm:pt modelId="{FD3A2E5D-0F45-4BB4-8033-4BCF3286F99E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About </a:t>
          </a:r>
          <a:r>
            <a:rPr lang="en-US" sz="12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60% </a:t>
          </a: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were also concerned with improving stormwater management and reducing landfill waste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7B19FE-0689-4AF9-A835-632DE4395B65}" type="sibTrans" cxnId="{20DA0CC8-9836-46A4-96EC-9FC833269682}">
      <dgm:prSet/>
      <dgm:spPr/>
      <dgm:t>
        <a:bodyPr/>
        <a:lstStyle/>
        <a:p>
          <a:endParaRPr lang="en-US"/>
        </a:p>
      </dgm:t>
    </dgm:pt>
    <dgm:pt modelId="{8FE45A09-8F2E-4D1F-8E94-56A28C7F58AA}" type="parTrans" cxnId="{20DA0CC8-9836-46A4-96EC-9FC833269682}">
      <dgm:prSet/>
      <dgm:spPr/>
      <dgm:t>
        <a:bodyPr/>
        <a:lstStyle/>
        <a:p>
          <a:endParaRPr lang="en-US"/>
        </a:p>
      </dgm:t>
    </dgm:pt>
    <dgm:pt modelId="{03F2283B-E6E8-452D-ABAD-F59AEE19A061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Only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2%-5%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participants responded with strong opposition to each of these statements</a:t>
          </a:r>
        </a:p>
      </dgm:t>
    </dgm:pt>
    <dgm:pt modelId="{B8F2A707-259B-4120-B690-E20BE5461907}" type="sibTrans" cxnId="{8F432699-9DF9-48B2-AD69-DC4F53FB3F22}">
      <dgm:prSet/>
      <dgm:spPr/>
      <dgm:t>
        <a:bodyPr/>
        <a:lstStyle/>
        <a:p>
          <a:endParaRPr lang="en-US"/>
        </a:p>
      </dgm:t>
    </dgm:pt>
    <dgm:pt modelId="{8F0A0FD5-BBAD-4FE3-BAA6-8C92050ED87D}" type="parTrans" cxnId="{8F432699-9DF9-48B2-AD69-DC4F53FB3F22}">
      <dgm:prSet/>
      <dgm:spPr/>
      <dgm:t>
        <a:bodyPr/>
        <a:lstStyle/>
        <a:p>
          <a:endParaRPr lang="en-US"/>
        </a:p>
      </dgm:t>
    </dgm:pt>
    <dgm:pt modelId="{7DDA8C2B-A904-499D-A7DE-FD2D0321655A}" type="pres">
      <dgm:prSet presAssocID="{2806B595-33E5-40AD-975B-3E07FA47E9D5}" presName="Name0" presStyleCnt="0">
        <dgm:presLayoutVars>
          <dgm:dir/>
          <dgm:animLvl val="lvl"/>
          <dgm:resizeHandles val="exact"/>
        </dgm:presLayoutVars>
      </dgm:prSet>
      <dgm:spPr/>
    </dgm:pt>
    <dgm:pt modelId="{B2699D34-1296-4209-9284-E4C1AD360500}" type="pres">
      <dgm:prSet presAssocID="{F7087AC8-9486-40D4-9C5C-02794AC4F19A}" presName="linNode" presStyleCnt="0"/>
      <dgm:spPr/>
    </dgm:pt>
    <dgm:pt modelId="{1AFA10F2-8F9A-48FB-B2AF-2B275791C258}" type="pres">
      <dgm:prSet presAssocID="{F7087AC8-9486-40D4-9C5C-02794AC4F19A}" presName="parentText" presStyleLbl="node1" presStyleIdx="0" presStyleCnt="4" custScaleY="62559">
        <dgm:presLayoutVars>
          <dgm:chMax val="1"/>
          <dgm:bulletEnabled val="1"/>
        </dgm:presLayoutVars>
      </dgm:prSet>
      <dgm:spPr/>
    </dgm:pt>
    <dgm:pt modelId="{5E1271D1-50C8-4BD1-9EA5-BF4055893825}" type="pres">
      <dgm:prSet presAssocID="{F7087AC8-9486-40D4-9C5C-02794AC4F19A}" presName="descendantText" presStyleLbl="alignAccFollowNode1" presStyleIdx="0" presStyleCnt="4" custScaleY="90795">
        <dgm:presLayoutVars>
          <dgm:bulletEnabled val="1"/>
        </dgm:presLayoutVars>
      </dgm:prSet>
      <dgm:spPr/>
    </dgm:pt>
    <dgm:pt modelId="{AFDA85B8-F079-4F0C-A23F-A0E46D7EAD09}" type="pres">
      <dgm:prSet presAssocID="{4E2C45CB-1AA5-4B52-A044-261ED4B1AF49}" presName="sp" presStyleCnt="0"/>
      <dgm:spPr/>
    </dgm:pt>
    <dgm:pt modelId="{5D8B5F98-3C02-408C-AB9C-325EA2EEB836}" type="pres">
      <dgm:prSet presAssocID="{4553C3B6-987E-499B-8B08-182D1A950D55}" presName="linNode" presStyleCnt="0"/>
      <dgm:spPr/>
    </dgm:pt>
    <dgm:pt modelId="{7C5F6532-A714-4B22-8270-A0417951FB81}" type="pres">
      <dgm:prSet presAssocID="{4553C3B6-987E-499B-8B08-182D1A950D55}" presName="parentText" presStyleLbl="node1" presStyleIdx="1" presStyleCnt="4" custScaleY="61604">
        <dgm:presLayoutVars>
          <dgm:chMax val="1"/>
          <dgm:bulletEnabled val="1"/>
        </dgm:presLayoutVars>
      </dgm:prSet>
      <dgm:spPr/>
    </dgm:pt>
    <dgm:pt modelId="{AC600C7B-9204-4B1F-A42A-D10A4DA97171}" type="pres">
      <dgm:prSet presAssocID="{4553C3B6-987E-499B-8B08-182D1A950D55}" presName="descendantText" presStyleLbl="alignAccFollowNode1" presStyleIdx="1" presStyleCnt="4" custScaleY="82809">
        <dgm:presLayoutVars>
          <dgm:bulletEnabled val="1"/>
        </dgm:presLayoutVars>
      </dgm:prSet>
      <dgm:spPr/>
    </dgm:pt>
    <dgm:pt modelId="{573A6A00-8330-4BC5-97B3-AEE51305CB01}" type="pres">
      <dgm:prSet presAssocID="{535CC805-0794-4046-9CDE-CCCD95F2CDD3}" presName="sp" presStyleCnt="0"/>
      <dgm:spPr/>
    </dgm:pt>
    <dgm:pt modelId="{81283187-1A3C-4F90-9A22-8F3E13F94AB8}" type="pres">
      <dgm:prSet presAssocID="{D3FFE31B-A736-4E6D-9CBC-F53F3C4B276D}" presName="linNode" presStyleCnt="0"/>
      <dgm:spPr/>
    </dgm:pt>
    <dgm:pt modelId="{5C11E653-7459-4D2E-A899-6085AF1C1260}" type="pres">
      <dgm:prSet presAssocID="{D3FFE31B-A736-4E6D-9CBC-F53F3C4B276D}" presName="parentText" presStyleLbl="node1" presStyleIdx="2" presStyleCnt="4" custScaleY="52515">
        <dgm:presLayoutVars>
          <dgm:chMax val="1"/>
          <dgm:bulletEnabled val="1"/>
        </dgm:presLayoutVars>
      </dgm:prSet>
      <dgm:spPr/>
    </dgm:pt>
    <dgm:pt modelId="{8D0A9E43-E19E-49D2-ACB9-C8C93E816AFB}" type="pres">
      <dgm:prSet presAssocID="{D3FFE31B-A736-4E6D-9CBC-F53F3C4B276D}" presName="descendantText" presStyleLbl="alignAccFollowNode1" presStyleIdx="2" presStyleCnt="4" custScaleY="80529">
        <dgm:presLayoutVars>
          <dgm:bulletEnabled val="1"/>
        </dgm:presLayoutVars>
      </dgm:prSet>
      <dgm:spPr/>
    </dgm:pt>
    <dgm:pt modelId="{7CA15B20-2F91-41CB-92D8-90FBA2866E4C}" type="pres">
      <dgm:prSet presAssocID="{1E68993E-FE8B-4234-A0B2-747D61FB72AF}" presName="sp" presStyleCnt="0"/>
      <dgm:spPr/>
    </dgm:pt>
    <dgm:pt modelId="{1157E284-E433-429E-8C56-011409E84DDD}" type="pres">
      <dgm:prSet presAssocID="{858FA5D4-6831-47AB-BC55-B2A1822D4C4E}" presName="linNode" presStyleCnt="0"/>
      <dgm:spPr/>
    </dgm:pt>
    <dgm:pt modelId="{447E57D0-53C3-49BE-ABFB-F96726F18437}" type="pres">
      <dgm:prSet presAssocID="{858FA5D4-6831-47AB-BC55-B2A1822D4C4E}" presName="parentText" presStyleLbl="node1" presStyleIdx="3" presStyleCnt="4" custScaleY="43372">
        <dgm:presLayoutVars>
          <dgm:chMax val="1"/>
          <dgm:bulletEnabled val="1"/>
        </dgm:presLayoutVars>
      </dgm:prSet>
      <dgm:spPr/>
    </dgm:pt>
    <dgm:pt modelId="{96A7A555-03F8-41D7-AA56-A0A49AAE83F9}" type="pres">
      <dgm:prSet presAssocID="{858FA5D4-6831-47AB-BC55-B2A1822D4C4E}" presName="descendantText" presStyleLbl="alignAccFollowNode1" presStyleIdx="3" presStyleCnt="4" custScaleY="128133">
        <dgm:presLayoutVars>
          <dgm:bulletEnabled val="1"/>
        </dgm:presLayoutVars>
      </dgm:prSet>
      <dgm:spPr/>
    </dgm:pt>
  </dgm:ptLst>
  <dgm:cxnLst>
    <dgm:cxn modelId="{ED555403-9393-4889-B813-6999E68E982A}" type="presOf" srcId="{023B901A-43E5-4ECF-BDD9-65A621B63ABD}" destId="{5E1271D1-50C8-4BD1-9EA5-BF4055893825}" srcOrd="0" destOrd="0" presId="urn:microsoft.com/office/officeart/2005/8/layout/vList5"/>
    <dgm:cxn modelId="{21C9DE03-5EBE-4D74-B993-101530067899}" type="presOf" srcId="{0D4AFC16-7DC7-457C-87AA-C9A897F8A4BA}" destId="{8D0A9E43-E19E-49D2-ACB9-C8C93E816AFB}" srcOrd="0" destOrd="0" presId="urn:microsoft.com/office/officeart/2005/8/layout/vList5"/>
    <dgm:cxn modelId="{6663DA16-8324-4757-A997-CEF8CBA68FE7}" srcId="{4553C3B6-987E-499B-8B08-182D1A950D55}" destId="{4870FE01-E67E-437C-9DD8-F8E7FB8B34A4}" srcOrd="0" destOrd="0" parTransId="{F90F5717-A746-42A5-96D0-07F04DF8F54E}" sibTransId="{E7D184E6-072A-406F-9623-6800800D969E}"/>
    <dgm:cxn modelId="{BB8F352B-E412-4765-8416-B0663D8E729D}" type="presOf" srcId="{6CC52A08-E663-49E5-85D4-5AB65265761F}" destId="{96A7A555-03F8-41D7-AA56-A0A49AAE83F9}" srcOrd="0" destOrd="0" presId="urn:microsoft.com/office/officeart/2005/8/layout/vList5"/>
    <dgm:cxn modelId="{7F2AE930-4775-4976-B29C-F49829E03C93}" type="presOf" srcId="{B1E03E40-B81D-404D-8001-D5BFE5F1BFE4}" destId="{8D0A9E43-E19E-49D2-ACB9-C8C93E816AFB}" srcOrd="0" destOrd="1" presId="urn:microsoft.com/office/officeart/2005/8/layout/vList5"/>
    <dgm:cxn modelId="{8BEA723C-77BE-42FC-A17F-CAD86772F539}" type="presOf" srcId="{9E586D89-623B-4A5D-93A5-363A1C65C8ED}" destId="{5E1271D1-50C8-4BD1-9EA5-BF4055893825}" srcOrd="0" destOrd="1" presId="urn:microsoft.com/office/officeart/2005/8/layout/vList5"/>
    <dgm:cxn modelId="{CCE55C43-DDDD-4A97-B59D-371081736D4C}" type="presOf" srcId="{D3FFE31B-A736-4E6D-9CBC-F53F3C4B276D}" destId="{5C11E653-7459-4D2E-A899-6085AF1C1260}" srcOrd="0" destOrd="0" presId="urn:microsoft.com/office/officeart/2005/8/layout/vList5"/>
    <dgm:cxn modelId="{EBAE0246-7975-4915-8CAF-4FBCA22D0334}" type="presOf" srcId="{31CDFB1A-E4AA-419C-997B-9EEE782A7BC6}" destId="{96A7A555-03F8-41D7-AA56-A0A49AAE83F9}" srcOrd="0" destOrd="5" presId="urn:microsoft.com/office/officeart/2005/8/layout/vList5"/>
    <dgm:cxn modelId="{8A4F4866-747F-420E-BA54-5D706BB09790}" type="presOf" srcId="{4870FE01-E67E-437C-9DD8-F8E7FB8B34A4}" destId="{AC600C7B-9204-4B1F-A42A-D10A4DA97171}" srcOrd="0" destOrd="0" presId="urn:microsoft.com/office/officeart/2005/8/layout/vList5"/>
    <dgm:cxn modelId="{46E0A34A-65A0-4C14-9CF2-69D1EF4A0D01}" type="presOf" srcId="{E3C2E750-92BB-409D-ADE8-188CC95A313B}" destId="{96A7A555-03F8-41D7-AA56-A0A49AAE83F9}" srcOrd="0" destOrd="2" presId="urn:microsoft.com/office/officeart/2005/8/layout/vList5"/>
    <dgm:cxn modelId="{88386A4D-62BA-41E5-A371-DF14A6F4BB89}" type="presOf" srcId="{609E9400-26F2-45AB-AE44-ACB196F14CA6}" destId="{96A7A555-03F8-41D7-AA56-A0A49AAE83F9}" srcOrd="0" destOrd="1" presId="urn:microsoft.com/office/officeart/2005/8/layout/vList5"/>
    <dgm:cxn modelId="{209F9C6D-AB08-49FC-AB27-301185113AA5}" type="presOf" srcId="{2806B595-33E5-40AD-975B-3E07FA47E9D5}" destId="{7DDA8C2B-A904-499D-A7DE-FD2D0321655A}" srcOrd="0" destOrd="0" presId="urn:microsoft.com/office/officeart/2005/8/layout/vList5"/>
    <dgm:cxn modelId="{EDFAF773-76A4-4262-A143-352C19BB5B98}" srcId="{9F5969A5-824E-4CA8-B15D-744888F8FAA4}" destId="{31CDFB1A-E4AA-419C-997B-9EEE782A7BC6}" srcOrd="1" destOrd="0" parTransId="{1CBA6CDA-19DE-48C7-A245-5DB7B51713E1}" sibTransId="{14D9043A-34F7-4756-8B25-FCE7DA7A4CA4}"/>
    <dgm:cxn modelId="{83D86359-3AFE-4244-B2B3-0F938BA67580}" srcId="{858FA5D4-6831-47AB-BC55-B2A1822D4C4E}" destId="{609E9400-26F2-45AB-AE44-ACB196F14CA6}" srcOrd="1" destOrd="0" parTransId="{89266ECE-15B8-4490-9550-DED7CE53519C}" sibTransId="{90543700-8292-43A5-BCE9-40505C5D8A3C}"/>
    <dgm:cxn modelId="{09219D92-0723-461A-974C-B21605D79FC7}" type="presOf" srcId="{4553C3B6-987E-499B-8B08-182D1A950D55}" destId="{7C5F6532-A714-4B22-8270-A0417951FB81}" srcOrd="0" destOrd="0" presId="urn:microsoft.com/office/officeart/2005/8/layout/vList5"/>
    <dgm:cxn modelId="{53661197-8F43-4F39-A9A8-67AB7A813142}" type="presOf" srcId="{858FA5D4-6831-47AB-BC55-B2A1822D4C4E}" destId="{447E57D0-53C3-49BE-ABFB-F96726F18437}" srcOrd="0" destOrd="0" presId="urn:microsoft.com/office/officeart/2005/8/layout/vList5"/>
    <dgm:cxn modelId="{60A0E798-A1EC-4CAB-B32A-D9DCF5A4D6D5}" type="presOf" srcId="{FD3A2E5D-0F45-4BB4-8033-4BCF3286F99E}" destId="{AC600C7B-9204-4B1F-A42A-D10A4DA97171}" srcOrd="0" destOrd="1" presId="urn:microsoft.com/office/officeart/2005/8/layout/vList5"/>
    <dgm:cxn modelId="{8F631799-ADE5-412C-AF58-D5B71EF38596}" srcId="{2806B595-33E5-40AD-975B-3E07FA47E9D5}" destId="{F7087AC8-9486-40D4-9C5C-02794AC4F19A}" srcOrd="0" destOrd="0" parTransId="{C7B0A876-9C34-44D3-989D-51737F2F0C69}" sibTransId="{4E2C45CB-1AA5-4B52-A044-261ED4B1AF49}"/>
    <dgm:cxn modelId="{8F432699-9DF9-48B2-AD69-DC4F53FB3F22}" srcId="{858FA5D4-6831-47AB-BC55-B2A1822D4C4E}" destId="{03F2283B-E6E8-452D-ABAD-F59AEE19A061}" srcOrd="2" destOrd="0" parTransId="{8F0A0FD5-BBAD-4FE3-BAA6-8C92050ED87D}" sibTransId="{B8F2A707-259B-4120-B690-E20BE5461907}"/>
    <dgm:cxn modelId="{EF28A99A-9B04-47B3-824F-0329B2F8B178}" srcId="{F7087AC8-9486-40D4-9C5C-02794AC4F19A}" destId="{9E586D89-623B-4A5D-93A5-363A1C65C8ED}" srcOrd="1" destOrd="0" parTransId="{155A2878-0FC9-47DA-871F-50CD545D2A13}" sibTransId="{F360E79D-0154-42C7-8147-AD2D6DA9127F}"/>
    <dgm:cxn modelId="{3B07C0A2-9DFF-45FF-8B29-4959B920C5E5}" srcId="{2806B595-33E5-40AD-975B-3E07FA47E9D5}" destId="{D3FFE31B-A736-4E6D-9CBC-F53F3C4B276D}" srcOrd="2" destOrd="0" parTransId="{C86DBEF5-98AA-438A-A1E5-4AAAE20ACD59}" sibTransId="{1E68993E-FE8B-4234-A0B2-747D61FB72AF}"/>
    <dgm:cxn modelId="{1A3CE3A3-E814-4EA0-9883-0BB8BC6E85FD}" srcId="{9F5969A5-824E-4CA8-B15D-744888F8FAA4}" destId="{0EB1D11C-BF4D-4BE8-A590-82735F924AEB}" srcOrd="0" destOrd="0" parTransId="{E16A56EB-555C-47F0-9F5F-EC09992A6907}" sibTransId="{BF39BE75-2198-46FC-80BA-AD65AEE823C6}"/>
    <dgm:cxn modelId="{1B8D6FAD-CB4B-48D5-BCEB-B441132553B2}" srcId="{D3FFE31B-A736-4E6D-9CBC-F53F3C4B276D}" destId="{0D4AFC16-7DC7-457C-87AA-C9A897F8A4BA}" srcOrd="0" destOrd="0" parTransId="{130649B3-8392-431F-A0C2-0CD9A795A44F}" sibTransId="{A83D9F06-4202-408D-9B58-4EF79258FBD5}"/>
    <dgm:cxn modelId="{EF72CFB7-9B30-496B-90A5-362CC7D599B2}" srcId="{2806B595-33E5-40AD-975B-3E07FA47E9D5}" destId="{4553C3B6-987E-499B-8B08-182D1A950D55}" srcOrd="1" destOrd="0" parTransId="{9769A1D2-F6DB-4909-A6B0-9F5C6F62F136}" sibTransId="{535CC805-0794-4046-9CDE-CCCD95F2CDD3}"/>
    <dgm:cxn modelId="{DB929BC3-53C4-4679-A69E-8D79EE56EB99}" srcId="{F7087AC8-9486-40D4-9C5C-02794AC4F19A}" destId="{023B901A-43E5-4ECF-BDD9-65A621B63ABD}" srcOrd="0" destOrd="0" parTransId="{8890A7D3-11BB-4DDC-BE59-F1940423B6F2}" sibTransId="{FB85E983-B791-48F0-B83D-313B0BE60120}"/>
    <dgm:cxn modelId="{20DA0CC8-9836-46A4-96EC-9FC833269682}" srcId="{4553C3B6-987E-499B-8B08-182D1A950D55}" destId="{FD3A2E5D-0F45-4BB4-8033-4BCF3286F99E}" srcOrd="1" destOrd="0" parTransId="{8FE45A09-8F2E-4D1F-8E94-56A28C7F58AA}" sibTransId="{E97B19FE-0689-4AF9-A835-632DE4395B65}"/>
    <dgm:cxn modelId="{EED88CCA-61E3-4E06-8A01-A21886063E62}" srcId="{2806B595-33E5-40AD-975B-3E07FA47E9D5}" destId="{858FA5D4-6831-47AB-BC55-B2A1822D4C4E}" srcOrd="3" destOrd="0" parTransId="{D16EF011-1377-41AD-AB2A-5801EA8B4D49}" sibTransId="{95C7784A-3584-45D7-B4A9-C8B462F689BB}"/>
    <dgm:cxn modelId="{C5BE3EDC-12CC-422A-8370-28D3ACE9FFE7}" srcId="{E3C2E750-92BB-409D-ADE8-188CC95A313B}" destId="{9F5969A5-824E-4CA8-B15D-744888F8FAA4}" srcOrd="0" destOrd="0" parTransId="{700504B5-EF09-42A6-9321-DE9B0C7AF10E}" sibTransId="{7A87C9A7-F920-4BCE-886A-90BB3B123148}"/>
    <dgm:cxn modelId="{E6CBF3E0-3144-4555-9E1D-B01D5FAA8D90}" type="presOf" srcId="{9F5969A5-824E-4CA8-B15D-744888F8FAA4}" destId="{96A7A555-03F8-41D7-AA56-A0A49AAE83F9}" srcOrd="0" destOrd="3" presId="urn:microsoft.com/office/officeart/2005/8/layout/vList5"/>
    <dgm:cxn modelId="{F737F5E0-AFC7-42DB-BF74-31A56AEA9AFA}" srcId="{609E9400-26F2-45AB-AE44-ACB196F14CA6}" destId="{E3C2E750-92BB-409D-ADE8-188CC95A313B}" srcOrd="0" destOrd="0" parTransId="{0819F1E4-8665-4627-84C0-997BAF49CF98}" sibTransId="{9D2FBE37-2A17-4B86-AF0D-B9A2CD6F105A}"/>
    <dgm:cxn modelId="{338424E6-50BE-4DB2-AA96-FB30CE88BD52}" srcId="{D3FFE31B-A736-4E6D-9CBC-F53F3C4B276D}" destId="{B1E03E40-B81D-404D-8001-D5BFE5F1BFE4}" srcOrd="1" destOrd="0" parTransId="{3C4120C9-ED6B-43C4-85EF-1FA3677EEA92}" sibTransId="{5BCD8475-DAC9-46F3-8A50-9CEE025A66FD}"/>
    <dgm:cxn modelId="{1A0B00E9-A1AC-42F1-B142-F7CD7E63497A}" type="presOf" srcId="{03F2283B-E6E8-452D-ABAD-F59AEE19A061}" destId="{96A7A555-03F8-41D7-AA56-A0A49AAE83F9}" srcOrd="0" destOrd="6" presId="urn:microsoft.com/office/officeart/2005/8/layout/vList5"/>
    <dgm:cxn modelId="{D6BDC9F3-6E6D-4EF9-9376-965E28A83135}" type="presOf" srcId="{0EB1D11C-BF4D-4BE8-A590-82735F924AEB}" destId="{96A7A555-03F8-41D7-AA56-A0A49AAE83F9}" srcOrd="0" destOrd="4" presId="urn:microsoft.com/office/officeart/2005/8/layout/vList5"/>
    <dgm:cxn modelId="{F1BE7BF9-5E68-4E44-A1A9-E54D00747495}" srcId="{858FA5D4-6831-47AB-BC55-B2A1822D4C4E}" destId="{6CC52A08-E663-49E5-85D4-5AB65265761F}" srcOrd="0" destOrd="0" parTransId="{57CC60A0-8A97-4514-A00A-104E4511D969}" sibTransId="{2026A415-0B0E-4EBB-A8F1-79D68390FCB4}"/>
    <dgm:cxn modelId="{EDFC89F9-5362-46EF-96B0-D838B72EAF0E}" type="presOf" srcId="{F7087AC8-9486-40D4-9C5C-02794AC4F19A}" destId="{1AFA10F2-8F9A-48FB-B2AF-2B275791C258}" srcOrd="0" destOrd="0" presId="urn:microsoft.com/office/officeart/2005/8/layout/vList5"/>
    <dgm:cxn modelId="{2171CAC9-6D6B-453A-B156-DC2D726F8D22}" type="presParOf" srcId="{7DDA8C2B-A904-499D-A7DE-FD2D0321655A}" destId="{B2699D34-1296-4209-9284-E4C1AD360500}" srcOrd="0" destOrd="0" presId="urn:microsoft.com/office/officeart/2005/8/layout/vList5"/>
    <dgm:cxn modelId="{96D2D101-2E21-4E14-BF7F-82A974A09E76}" type="presParOf" srcId="{B2699D34-1296-4209-9284-E4C1AD360500}" destId="{1AFA10F2-8F9A-48FB-B2AF-2B275791C258}" srcOrd="0" destOrd="0" presId="urn:microsoft.com/office/officeart/2005/8/layout/vList5"/>
    <dgm:cxn modelId="{2D621DE9-575A-48F9-84A1-D00AD7FA7283}" type="presParOf" srcId="{B2699D34-1296-4209-9284-E4C1AD360500}" destId="{5E1271D1-50C8-4BD1-9EA5-BF4055893825}" srcOrd="1" destOrd="0" presId="urn:microsoft.com/office/officeart/2005/8/layout/vList5"/>
    <dgm:cxn modelId="{423A4E7D-C6F6-45FA-9EF5-7CA37F9F72B6}" type="presParOf" srcId="{7DDA8C2B-A904-499D-A7DE-FD2D0321655A}" destId="{AFDA85B8-F079-4F0C-A23F-A0E46D7EAD09}" srcOrd="1" destOrd="0" presId="urn:microsoft.com/office/officeart/2005/8/layout/vList5"/>
    <dgm:cxn modelId="{ABABEDEE-0764-46E4-8935-39B7E230CE13}" type="presParOf" srcId="{7DDA8C2B-A904-499D-A7DE-FD2D0321655A}" destId="{5D8B5F98-3C02-408C-AB9C-325EA2EEB836}" srcOrd="2" destOrd="0" presId="urn:microsoft.com/office/officeart/2005/8/layout/vList5"/>
    <dgm:cxn modelId="{B85F63EA-A313-4D8C-AF53-312D16FC5657}" type="presParOf" srcId="{5D8B5F98-3C02-408C-AB9C-325EA2EEB836}" destId="{7C5F6532-A714-4B22-8270-A0417951FB81}" srcOrd="0" destOrd="0" presId="urn:microsoft.com/office/officeart/2005/8/layout/vList5"/>
    <dgm:cxn modelId="{69138F51-8A44-4504-B689-D4140F8C98AF}" type="presParOf" srcId="{5D8B5F98-3C02-408C-AB9C-325EA2EEB836}" destId="{AC600C7B-9204-4B1F-A42A-D10A4DA97171}" srcOrd="1" destOrd="0" presId="urn:microsoft.com/office/officeart/2005/8/layout/vList5"/>
    <dgm:cxn modelId="{E091AACF-0F94-4341-B439-668F4B2CF4C1}" type="presParOf" srcId="{7DDA8C2B-A904-499D-A7DE-FD2D0321655A}" destId="{573A6A00-8330-4BC5-97B3-AEE51305CB01}" srcOrd="3" destOrd="0" presId="urn:microsoft.com/office/officeart/2005/8/layout/vList5"/>
    <dgm:cxn modelId="{C96E9347-7968-4A64-BE7C-1C4459F8BC4B}" type="presParOf" srcId="{7DDA8C2B-A904-499D-A7DE-FD2D0321655A}" destId="{81283187-1A3C-4F90-9A22-8F3E13F94AB8}" srcOrd="4" destOrd="0" presId="urn:microsoft.com/office/officeart/2005/8/layout/vList5"/>
    <dgm:cxn modelId="{2C8E3C9C-6058-4DB0-A462-D1D36B028CC7}" type="presParOf" srcId="{81283187-1A3C-4F90-9A22-8F3E13F94AB8}" destId="{5C11E653-7459-4D2E-A899-6085AF1C1260}" srcOrd="0" destOrd="0" presId="urn:microsoft.com/office/officeart/2005/8/layout/vList5"/>
    <dgm:cxn modelId="{9EEEF7C6-1E7B-4831-8D73-34BD767AB0A8}" type="presParOf" srcId="{81283187-1A3C-4F90-9A22-8F3E13F94AB8}" destId="{8D0A9E43-E19E-49D2-ACB9-C8C93E816AFB}" srcOrd="1" destOrd="0" presId="urn:microsoft.com/office/officeart/2005/8/layout/vList5"/>
    <dgm:cxn modelId="{80A40F53-D207-4B3E-AAF0-24D5EEF3E7AF}" type="presParOf" srcId="{7DDA8C2B-A904-499D-A7DE-FD2D0321655A}" destId="{7CA15B20-2F91-41CB-92D8-90FBA2866E4C}" srcOrd="5" destOrd="0" presId="urn:microsoft.com/office/officeart/2005/8/layout/vList5"/>
    <dgm:cxn modelId="{D464138A-DC4A-4302-A8EC-299E168CF471}" type="presParOf" srcId="{7DDA8C2B-A904-499D-A7DE-FD2D0321655A}" destId="{1157E284-E433-429E-8C56-011409E84DDD}" srcOrd="6" destOrd="0" presId="urn:microsoft.com/office/officeart/2005/8/layout/vList5"/>
    <dgm:cxn modelId="{6B6BCBC1-EB7A-499E-8D62-5BE0B710460C}" type="presParOf" srcId="{1157E284-E433-429E-8C56-011409E84DDD}" destId="{447E57D0-53C3-49BE-ABFB-F96726F18437}" srcOrd="0" destOrd="0" presId="urn:microsoft.com/office/officeart/2005/8/layout/vList5"/>
    <dgm:cxn modelId="{01FD9FA3-4EEE-4426-817F-479D11261246}" type="presParOf" srcId="{1157E284-E433-429E-8C56-011409E84DDD}" destId="{96A7A555-03F8-41D7-AA56-A0A49AAE83F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103AB-6D19-49E3-A642-9A13F834DC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2B8C0-EA91-4F95-8C48-3A47F76EAF2C}">
      <dgm:prSet phldrT="[Text]" custT="1"/>
      <dgm:spPr>
        <a:solidFill>
          <a:schemeClr val="accent4">
            <a:lumMod val="75000"/>
          </a:schemeClr>
        </a:solidFill>
        <a:ln w="28575"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Water and Wastewater</a:t>
          </a:r>
        </a:p>
      </dgm:t>
    </dgm:pt>
    <dgm:pt modelId="{097D88B4-E9DE-4F32-A6BF-7470A5680ADE}" type="parTrans" cxnId="{8F0D92B0-CCEC-4316-88A4-B9F646DB4D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71AEA-9DFD-4F4D-99F0-969FEB2FE08E}" type="sibTrans" cxnId="{8F0D92B0-CCEC-4316-88A4-B9F646DB4D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18538-6D69-41A9-8DD1-1825BE16EE9E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2/3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of participants say there should be an update to the Town’s wastewater management plan</a:t>
          </a:r>
        </a:p>
      </dgm:t>
    </dgm:pt>
    <dgm:pt modelId="{676461F4-F42E-4FC6-90DE-F0D9BBCBD09E}" type="parTrans" cxnId="{2685A555-D62F-4BDE-AA68-CA1F92A5753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12363-ED0D-4BE3-A362-47EC050E0185}" type="sibTrans" cxnId="{2685A555-D62F-4BDE-AA68-CA1F92A5753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2BDE1-27FD-4F28-A7BA-5DCB13570FE9}">
      <dgm:prSet phldrT="[Text]" custT="1"/>
      <dgm:spPr>
        <a:solidFill>
          <a:schemeClr val="accent4">
            <a:lumMod val="75000"/>
          </a:schemeClr>
        </a:solidFill>
        <a:ln w="28575"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Recreation</a:t>
          </a:r>
        </a:p>
      </dgm:t>
    </dgm:pt>
    <dgm:pt modelId="{E3687FA7-F825-41AF-B6EC-5CE0E148DAF7}" type="parTrans" cxnId="{F304D27D-8381-45F6-A554-668F384CD40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448C1-48B2-4102-8A6F-A1C341A41C1C}" type="sibTrans" cxnId="{F304D27D-8381-45F6-A554-668F384CD40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01277-D7A2-4F36-8351-4BC3C3DECC08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Participants agreed that ocean beaches and parks meet their needs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(~60%)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3F6DE-D194-429D-A118-540B42046189}" type="parTrans" cxnId="{AF1768F4-C3A0-4506-9D66-B2B27DB196B1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7E5BD-07A6-4A24-928B-8B61F112E2BE}" type="sibTrans" cxnId="{AF1768F4-C3A0-4506-9D66-B2B27DB196B1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0A377-C05B-402A-8257-AFC5249DE75B}">
      <dgm:prSet phldrT="[Text]" custT="1"/>
      <dgm:spPr>
        <a:solidFill>
          <a:schemeClr val="accent4">
            <a:lumMod val="75000"/>
          </a:schemeClr>
        </a:solidFill>
        <a:ln w="28575">
          <a:noFill/>
        </a:ln>
      </dgm:spPr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Other Government Services</a:t>
          </a:r>
        </a:p>
      </dgm:t>
    </dgm:pt>
    <dgm:pt modelId="{1DBBEF06-D75A-4B30-8775-8E11920388A4}" type="parTrans" cxnId="{6CB3386B-3D2A-4381-A1AF-C28843A313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8CB69-E3B4-4E96-982B-822C0E237247}" type="sibTrans" cxnId="{6CB3386B-3D2A-4381-A1AF-C28843A313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10E1C-74E5-484A-8E9B-B4DBDF499D5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Roughly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75%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participants are at least satisfied with first responder services (fire, police, ambulance services)</a:t>
          </a:r>
        </a:p>
      </dgm:t>
    </dgm:pt>
    <dgm:pt modelId="{0F3FD291-D6A0-43E8-9F52-C05D7C8DAA8A}" type="parTrans" cxnId="{5D098C54-F705-4AE4-A81D-ED0B32F751D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40CF2-FCAC-49B1-A35E-3607ACF47478}" type="sibTrans" cxnId="{5D098C54-F705-4AE4-A81D-ED0B32F751D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BA526-2CA7-4FA1-8F4C-AD62EEBF3C4E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1/2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of participants support expanding the Town sewer system and addressing PFAS issues</a:t>
          </a:r>
        </a:p>
      </dgm:t>
    </dgm:pt>
    <dgm:pt modelId="{EB8CB493-FE40-4A48-8750-EE0D3FF6A25A}" type="parTrans" cxnId="{79C0D984-FB30-409C-ACD8-E709E4F967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4CF86-652F-4112-8ADC-8275F32CD93A}" type="sibTrans" cxnId="{79C0D984-FB30-409C-ACD8-E709E4F967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A523B-A153-468A-A99C-00CFC76BD8E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Almost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1/2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of all participants expressed interest in an indoor swimming pool and Town marina</a:t>
          </a:r>
        </a:p>
      </dgm:t>
    </dgm:pt>
    <dgm:pt modelId="{C66FCE6E-CBF7-41DC-AC1F-6B683C5B3B02}" type="parTrans" cxnId="{1B45C070-D389-4C78-8664-946B47265B86}">
      <dgm:prSet/>
      <dgm:spPr/>
      <dgm:t>
        <a:bodyPr/>
        <a:lstStyle/>
        <a:p>
          <a:endParaRPr lang="en-US"/>
        </a:p>
      </dgm:t>
    </dgm:pt>
    <dgm:pt modelId="{6F900048-064D-449E-BEAE-C986EABD6DCE}" type="sibTrans" cxnId="{1B45C070-D389-4C78-8664-946B47265B86}">
      <dgm:prSet/>
      <dgm:spPr/>
      <dgm:t>
        <a:bodyPr/>
        <a:lstStyle/>
        <a:p>
          <a:endParaRPr lang="en-US"/>
        </a:p>
      </dgm:t>
    </dgm:pt>
    <dgm:pt modelId="{45278771-2F99-4214-ABE8-A754FF4AB20C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More than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3/4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of participants were strongly supportive of improving Town beach facilities including concessions and restrooms </a:t>
          </a:r>
        </a:p>
      </dgm:t>
    </dgm:pt>
    <dgm:pt modelId="{2C49808B-8B0B-49D4-904E-57EED4D2A3D6}" type="parTrans" cxnId="{035873A3-95AA-44B4-ABB5-C6F0C5FF7948}">
      <dgm:prSet/>
      <dgm:spPr/>
      <dgm:t>
        <a:bodyPr/>
        <a:lstStyle/>
        <a:p>
          <a:endParaRPr lang="en-US"/>
        </a:p>
      </dgm:t>
    </dgm:pt>
    <dgm:pt modelId="{2791CED2-1215-42E0-9D03-F1E2B806ECFA}" type="sibTrans" cxnId="{035873A3-95AA-44B4-ABB5-C6F0C5FF7948}">
      <dgm:prSet/>
      <dgm:spPr/>
      <dgm:t>
        <a:bodyPr/>
        <a:lstStyle/>
        <a:p>
          <a:endParaRPr lang="en-US"/>
        </a:p>
      </dgm:t>
    </dgm:pt>
    <dgm:pt modelId="{B53947EC-A6FE-4AFD-9438-5BA8F003E01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The library is viewed as the most satisfactory public facility, with almost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84%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participants voting that they are “very satisfied” with it</a:t>
          </a:r>
        </a:p>
      </dgm:t>
    </dgm:pt>
    <dgm:pt modelId="{14388882-551C-4053-BFE5-D7986657200B}" type="parTrans" cxnId="{06951103-2685-4CEC-B3DD-56518641F953}">
      <dgm:prSet/>
      <dgm:spPr/>
      <dgm:t>
        <a:bodyPr/>
        <a:lstStyle/>
        <a:p>
          <a:endParaRPr lang="en-US"/>
        </a:p>
      </dgm:t>
    </dgm:pt>
    <dgm:pt modelId="{075A8946-19EE-4932-9349-03F8E2884432}" type="sibTrans" cxnId="{06951103-2685-4CEC-B3DD-56518641F953}">
      <dgm:prSet/>
      <dgm:spPr/>
      <dgm:t>
        <a:bodyPr/>
        <a:lstStyle/>
        <a:p>
          <a:endParaRPr lang="en-US"/>
        </a:p>
      </dgm:t>
    </dgm:pt>
    <dgm:pt modelId="{D3C88733-3A53-495A-B1C5-FB94C500A45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Between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15%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of participants were unsatisfied with beaches and parking lots, road conditions, and public housing</a:t>
          </a:r>
        </a:p>
      </dgm:t>
    </dgm:pt>
    <dgm:pt modelId="{F612511A-01B4-4F54-9BD3-745A1CE8DCE4}" type="parTrans" cxnId="{8B7B7E42-B53D-4735-BA46-A758A54CE9FC}">
      <dgm:prSet/>
      <dgm:spPr/>
      <dgm:t>
        <a:bodyPr/>
        <a:lstStyle/>
        <a:p>
          <a:endParaRPr lang="en-US"/>
        </a:p>
      </dgm:t>
    </dgm:pt>
    <dgm:pt modelId="{113ED61A-3C3F-4800-B50C-04EC7F11AAF9}" type="sibTrans" cxnId="{8B7B7E42-B53D-4735-BA46-A758A54CE9FC}">
      <dgm:prSet/>
      <dgm:spPr/>
      <dgm:t>
        <a:bodyPr/>
        <a:lstStyle/>
        <a:p>
          <a:endParaRPr lang="en-US"/>
        </a:p>
      </dgm:t>
    </dgm:pt>
    <dgm:pt modelId="{B9848048-4833-46B4-A409-AD520C8F9D5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112713" indent="-112713">
            <a:buFont typeface="Arial" panose="020B0604020202020204" pitchFamily="34" charset="0"/>
            <a:buChar char="•"/>
          </a:pP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Roughly </a:t>
          </a:r>
          <a:r>
            <a:rPr lang="en-U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40%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of bike trails fail to meet participant expectations</a:t>
          </a:r>
        </a:p>
      </dgm:t>
    </dgm:pt>
    <dgm:pt modelId="{99C7423C-FA50-4335-A13B-CDDC552C1C47}" type="parTrans" cxnId="{65A4E2AE-0CEA-4FCC-9AD7-F04E9E7857A8}">
      <dgm:prSet/>
      <dgm:spPr/>
      <dgm:t>
        <a:bodyPr/>
        <a:lstStyle/>
        <a:p>
          <a:endParaRPr lang="en-US"/>
        </a:p>
      </dgm:t>
    </dgm:pt>
    <dgm:pt modelId="{FFE561A9-4451-47C0-ABB7-3414EC4D7C49}" type="sibTrans" cxnId="{65A4E2AE-0CEA-4FCC-9AD7-F04E9E7857A8}">
      <dgm:prSet/>
      <dgm:spPr/>
      <dgm:t>
        <a:bodyPr/>
        <a:lstStyle/>
        <a:p>
          <a:endParaRPr lang="en-US"/>
        </a:p>
      </dgm:t>
    </dgm:pt>
    <dgm:pt modelId="{2A0483B5-D869-4613-A842-2FB3E8CFD978}" type="pres">
      <dgm:prSet presAssocID="{6F1103AB-6D19-49E3-A642-9A13F834DCEC}" presName="Name0" presStyleCnt="0">
        <dgm:presLayoutVars>
          <dgm:dir/>
          <dgm:animLvl val="lvl"/>
          <dgm:resizeHandles val="exact"/>
        </dgm:presLayoutVars>
      </dgm:prSet>
      <dgm:spPr/>
    </dgm:pt>
    <dgm:pt modelId="{90DB3166-F46A-44BE-965F-F35DC043B41E}" type="pres">
      <dgm:prSet presAssocID="{F5C2B8C0-EA91-4F95-8C48-3A47F76EAF2C}" presName="linNode" presStyleCnt="0"/>
      <dgm:spPr/>
    </dgm:pt>
    <dgm:pt modelId="{A1360BF5-B906-42DD-9DED-98169BE84FFD}" type="pres">
      <dgm:prSet presAssocID="{F5C2B8C0-EA91-4F95-8C48-3A47F76EAF2C}" presName="parentText" presStyleLbl="node1" presStyleIdx="0" presStyleCnt="3" custScaleX="85233" custLinFactNeighborX="-2835">
        <dgm:presLayoutVars>
          <dgm:chMax val="1"/>
          <dgm:bulletEnabled val="1"/>
        </dgm:presLayoutVars>
      </dgm:prSet>
      <dgm:spPr/>
    </dgm:pt>
    <dgm:pt modelId="{4D64C79D-D7A6-438D-A9E3-89A30355274D}" type="pres">
      <dgm:prSet presAssocID="{F5C2B8C0-EA91-4F95-8C48-3A47F76EAF2C}" presName="descendantText" presStyleLbl="alignAccFollowNode1" presStyleIdx="0" presStyleCnt="3" custScaleY="99586" custLinFactNeighborX="-1434" custLinFactNeighborY="2640">
        <dgm:presLayoutVars>
          <dgm:bulletEnabled val="1"/>
        </dgm:presLayoutVars>
      </dgm:prSet>
      <dgm:spPr/>
    </dgm:pt>
    <dgm:pt modelId="{8D1065CA-1B97-445D-801A-85EE9F272DE9}" type="pres">
      <dgm:prSet presAssocID="{CD871AEA-9DFD-4F4D-99F0-969FEB2FE08E}" presName="sp" presStyleCnt="0"/>
      <dgm:spPr/>
    </dgm:pt>
    <dgm:pt modelId="{F0309751-5588-4494-8E94-324B8C06090E}" type="pres">
      <dgm:prSet presAssocID="{BE82BDE1-27FD-4F28-A7BA-5DCB13570FE9}" presName="linNode" presStyleCnt="0"/>
      <dgm:spPr/>
    </dgm:pt>
    <dgm:pt modelId="{361F2970-49B2-41EB-B26D-15BE57C41C56}" type="pres">
      <dgm:prSet presAssocID="{BE82BDE1-27FD-4F28-A7BA-5DCB13570FE9}" presName="parentText" presStyleLbl="node1" presStyleIdx="1" presStyleCnt="3" custScaleX="86762" custLinFactNeighborX="-2850">
        <dgm:presLayoutVars>
          <dgm:chMax val="1"/>
          <dgm:bulletEnabled val="1"/>
        </dgm:presLayoutVars>
      </dgm:prSet>
      <dgm:spPr/>
    </dgm:pt>
    <dgm:pt modelId="{DF45D441-9AFE-45AE-9BF7-D1CE8C5A7E8F}" type="pres">
      <dgm:prSet presAssocID="{BE82BDE1-27FD-4F28-A7BA-5DCB13570FE9}" presName="descendantText" presStyleLbl="alignAccFollowNode1" presStyleIdx="1" presStyleCnt="3" custScaleY="188902" custLinFactNeighborX="-2534" custLinFactNeighborY="105">
        <dgm:presLayoutVars>
          <dgm:bulletEnabled val="1"/>
        </dgm:presLayoutVars>
      </dgm:prSet>
      <dgm:spPr/>
    </dgm:pt>
    <dgm:pt modelId="{3955B4D4-F402-4F90-9089-9EB7F85D74BE}" type="pres">
      <dgm:prSet presAssocID="{17D448C1-48B2-4102-8A6F-A1C341A41C1C}" presName="sp" presStyleCnt="0"/>
      <dgm:spPr/>
    </dgm:pt>
    <dgm:pt modelId="{1C52B751-9D8E-4502-832D-09EA9909396C}" type="pres">
      <dgm:prSet presAssocID="{0230A377-C05B-402A-8257-AFC5249DE75B}" presName="linNode" presStyleCnt="0"/>
      <dgm:spPr/>
    </dgm:pt>
    <dgm:pt modelId="{735F8A31-4B65-44DC-8C8E-D96466E6CAA8}" type="pres">
      <dgm:prSet presAssocID="{0230A377-C05B-402A-8257-AFC5249DE75B}" presName="parentText" presStyleLbl="node1" presStyleIdx="2" presStyleCnt="3" custScaleX="84499" custLinFactNeighborX="-2852" custLinFactNeighborY="1776">
        <dgm:presLayoutVars>
          <dgm:chMax val="1"/>
          <dgm:bulletEnabled val="1"/>
        </dgm:presLayoutVars>
      </dgm:prSet>
      <dgm:spPr/>
    </dgm:pt>
    <dgm:pt modelId="{62739640-E950-4B9C-846E-D91507284BD7}" type="pres">
      <dgm:prSet presAssocID="{0230A377-C05B-402A-8257-AFC5249DE75B}" presName="descendantText" presStyleLbl="alignAccFollowNode1" presStyleIdx="2" presStyleCnt="3" custScaleY="189187" custLinFactNeighborX="27" custLinFactNeighborY="217">
        <dgm:presLayoutVars>
          <dgm:bulletEnabled val="1"/>
        </dgm:presLayoutVars>
      </dgm:prSet>
      <dgm:spPr/>
    </dgm:pt>
  </dgm:ptLst>
  <dgm:cxnLst>
    <dgm:cxn modelId="{DE027F00-1DA1-48ED-9550-3A7AE3B9C7ED}" type="presOf" srcId="{F5C2B8C0-EA91-4F95-8C48-3A47F76EAF2C}" destId="{A1360BF5-B906-42DD-9DED-98169BE84FFD}" srcOrd="0" destOrd="0" presId="urn:microsoft.com/office/officeart/2005/8/layout/vList5"/>
    <dgm:cxn modelId="{06951103-2685-4CEC-B3DD-56518641F953}" srcId="{0230A377-C05B-402A-8257-AFC5249DE75B}" destId="{B53947EC-A6FE-4AFD-9438-5BA8F003E01D}" srcOrd="1" destOrd="0" parTransId="{14388882-551C-4053-BFE5-D7986657200B}" sibTransId="{075A8946-19EE-4932-9349-03F8E2884432}"/>
    <dgm:cxn modelId="{22F01503-5695-48C3-9241-A83F0EBB2451}" type="presOf" srcId="{45278771-2F99-4214-ABE8-A754FF4AB20C}" destId="{DF45D441-9AFE-45AE-9BF7-D1CE8C5A7E8F}" srcOrd="0" destOrd="2" presId="urn:microsoft.com/office/officeart/2005/8/layout/vList5"/>
    <dgm:cxn modelId="{D35CA510-1C60-4DDF-A3D8-38345D8088B4}" type="presOf" srcId="{37E18538-6D69-41A9-8DD1-1825BE16EE9E}" destId="{4D64C79D-D7A6-438D-A9E3-89A30355274D}" srcOrd="0" destOrd="0" presId="urn:microsoft.com/office/officeart/2005/8/layout/vList5"/>
    <dgm:cxn modelId="{4B54AD20-A98C-4B2E-B625-9E501C49928A}" type="presOf" srcId="{87BA523B-A153-468A-A99C-00CFC76BD8E2}" destId="{DF45D441-9AFE-45AE-9BF7-D1CE8C5A7E8F}" srcOrd="0" destOrd="3" presId="urn:microsoft.com/office/officeart/2005/8/layout/vList5"/>
    <dgm:cxn modelId="{303B925B-507C-4B2E-B8E1-307F673F5D84}" type="presOf" srcId="{6F1103AB-6D19-49E3-A642-9A13F834DCEC}" destId="{2A0483B5-D869-4613-A842-2FB3E8CFD978}" srcOrd="0" destOrd="0" presId="urn:microsoft.com/office/officeart/2005/8/layout/vList5"/>
    <dgm:cxn modelId="{6A0F5F62-8CCB-4B5B-AE1D-8FD2960A86B3}" type="presOf" srcId="{B9848048-4833-46B4-A409-AD520C8F9D5A}" destId="{DF45D441-9AFE-45AE-9BF7-D1CE8C5A7E8F}" srcOrd="0" destOrd="1" presId="urn:microsoft.com/office/officeart/2005/8/layout/vList5"/>
    <dgm:cxn modelId="{8B7B7E42-B53D-4735-BA46-A758A54CE9FC}" srcId="{0230A377-C05B-402A-8257-AFC5249DE75B}" destId="{D3C88733-3A53-495A-B1C5-FB94C500A45F}" srcOrd="2" destOrd="0" parTransId="{F612511A-01B4-4F54-9BD3-745A1CE8DCE4}" sibTransId="{113ED61A-3C3F-4800-B50C-04EC7F11AAF9}"/>
    <dgm:cxn modelId="{16D37246-C094-43AE-92D3-EF6BEC3E8AB8}" type="presOf" srcId="{5F710E1C-74E5-484A-8E9B-B4DBDF499D50}" destId="{62739640-E950-4B9C-846E-D91507284BD7}" srcOrd="0" destOrd="0" presId="urn:microsoft.com/office/officeart/2005/8/layout/vList5"/>
    <dgm:cxn modelId="{C9116467-E754-482A-8641-F80A716DCCAA}" type="presOf" srcId="{B53947EC-A6FE-4AFD-9438-5BA8F003E01D}" destId="{62739640-E950-4B9C-846E-D91507284BD7}" srcOrd="0" destOrd="1" presId="urn:microsoft.com/office/officeart/2005/8/layout/vList5"/>
    <dgm:cxn modelId="{6CB3386B-3D2A-4381-A1AF-C28843A3130E}" srcId="{6F1103AB-6D19-49E3-A642-9A13F834DCEC}" destId="{0230A377-C05B-402A-8257-AFC5249DE75B}" srcOrd="2" destOrd="0" parTransId="{1DBBEF06-D75A-4B30-8775-8E11920388A4}" sibTransId="{8AB8CB69-E3B4-4E96-982B-822C0E237247}"/>
    <dgm:cxn modelId="{1B45C070-D389-4C78-8664-946B47265B86}" srcId="{BE82BDE1-27FD-4F28-A7BA-5DCB13570FE9}" destId="{87BA523B-A153-468A-A99C-00CFC76BD8E2}" srcOrd="3" destOrd="0" parTransId="{C66FCE6E-CBF7-41DC-AC1F-6B683C5B3B02}" sibTransId="{6F900048-064D-449E-BEAE-C986EABD6DCE}"/>
    <dgm:cxn modelId="{5D098C54-F705-4AE4-A81D-ED0B32F751D5}" srcId="{0230A377-C05B-402A-8257-AFC5249DE75B}" destId="{5F710E1C-74E5-484A-8E9B-B4DBDF499D50}" srcOrd="0" destOrd="0" parTransId="{0F3FD291-D6A0-43E8-9F52-C05D7C8DAA8A}" sibTransId="{B5F40CF2-FCAC-49B1-A35E-3607ACF47478}"/>
    <dgm:cxn modelId="{2685A555-D62F-4BDE-AA68-CA1F92A5753C}" srcId="{F5C2B8C0-EA91-4F95-8C48-3A47F76EAF2C}" destId="{37E18538-6D69-41A9-8DD1-1825BE16EE9E}" srcOrd="0" destOrd="0" parTransId="{676461F4-F42E-4FC6-90DE-F0D9BBCBD09E}" sibTransId="{FE212363-ED0D-4BE3-A362-47EC050E0185}"/>
    <dgm:cxn modelId="{F304D27D-8381-45F6-A554-668F384CD402}" srcId="{6F1103AB-6D19-49E3-A642-9A13F834DCEC}" destId="{BE82BDE1-27FD-4F28-A7BA-5DCB13570FE9}" srcOrd="1" destOrd="0" parTransId="{E3687FA7-F825-41AF-B6EC-5CE0E148DAF7}" sibTransId="{17D448C1-48B2-4102-8A6F-A1C341A41C1C}"/>
    <dgm:cxn modelId="{98F98B83-11A5-4468-B3B9-209D5F444C20}" type="presOf" srcId="{0230A377-C05B-402A-8257-AFC5249DE75B}" destId="{735F8A31-4B65-44DC-8C8E-D96466E6CAA8}" srcOrd="0" destOrd="0" presId="urn:microsoft.com/office/officeart/2005/8/layout/vList5"/>
    <dgm:cxn modelId="{79C0D984-FB30-409C-ACD8-E709E4F96756}" srcId="{F5C2B8C0-EA91-4F95-8C48-3A47F76EAF2C}" destId="{8DEBA526-2CA7-4FA1-8F4C-AD62EEBF3C4E}" srcOrd="1" destOrd="0" parTransId="{EB8CB493-FE40-4A48-8750-EE0D3FF6A25A}" sibTransId="{2B04CF86-652F-4112-8ADC-8275F32CD93A}"/>
    <dgm:cxn modelId="{99E8C18F-E310-4D66-9DCF-3CEDFD504ADC}" type="presOf" srcId="{2D001277-D7A2-4F36-8351-4BC3C3DECC08}" destId="{DF45D441-9AFE-45AE-9BF7-D1CE8C5A7E8F}" srcOrd="0" destOrd="0" presId="urn:microsoft.com/office/officeart/2005/8/layout/vList5"/>
    <dgm:cxn modelId="{9F74B99B-C5F7-4AF2-A7C8-C29662999590}" type="presOf" srcId="{BE82BDE1-27FD-4F28-A7BA-5DCB13570FE9}" destId="{361F2970-49B2-41EB-B26D-15BE57C41C56}" srcOrd="0" destOrd="0" presId="urn:microsoft.com/office/officeart/2005/8/layout/vList5"/>
    <dgm:cxn modelId="{035873A3-95AA-44B4-ABB5-C6F0C5FF7948}" srcId="{BE82BDE1-27FD-4F28-A7BA-5DCB13570FE9}" destId="{45278771-2F99-4214-ABE8-A754FF4AB20C}" srcOrd="2" destOrd="0" parTransId="{2C49808B-8B0B-49D4-904E-57EED4D2A3D6}" sibTransId="{2791CED2-1215-42E0-9D03-F1E2B806ECFA}"/>
    <dgm:cxn modelId="{65A4E2AE-0CEA-4FCC-9AD7-F04E9E7857A8}" srcId="{BE82BDE1-27FD-4F28-A7BA-5DCB13570FE9}" destId="{B9848048-4833-46B4-A409-AD520C8F9D5A}" srcOrd="1" destOrd="0" parTransId="{99C7423C-FA50-4335-A13B-CDDC552C1C47}" sibTransId="{FFE561A9-4451-47C0-ABB7-3414EC4D7C49}"/>
    <dgm:cxn modelId="{8F0D92B0-CCEC-4316-88A4-B9F646DB4D0E}" srcId="{6F1103AB-6D19-49E3-A642-9A13F834DCEC}" destId="{F5C2B8C0-EA91-4F95-8C48-3A47F76EAF2C}" srcOrd="0" destOrd="0" parTransId="{097D88B4-E9DE-4F32-A6BF-7470A5680ADE}" sibTransId="{CD871AEA-9DFD-4F4D-99F0-969FEB2FE08E}"/>
    <dgm:cxn modelId="{0183F6C5-E1E4-463E-8FB1-A12C830D77AE}" type="presOf" srcId="{8DEBA526-2CA7-4FA1-8F4C-AD62EEBF3C4E}" destId="{4D64C79D-D7A6-438D-A9E3-89A30355274D}" srcOrd="0" destOrd="1" presId="urn:microsoft.com/office/officeart/2005/8/layout/vList5"/>
    <dgm:cxn modelId="{FC7932F2-B796-4576-B227-FC6085475365}" type="presOf" srcId="{D3C88733-3A53-495A-B1C5-FB94C500A45F}" destId="{62739640-E950-4B9C-846E-D91507284BD7}" srcOrd="0" destOrd="2" presId="urn:microsoft.com/office/officeart/2005/8/layout/vList5"/>
    <dgm:cxn modelId="{AF1768F4-C3A0-4506-9D66-B2B27DB196B1}" srcId="{BE82BDE1-27FD-4F28-A7BA-5DCB13570FE9}" destId="{2D001277-D7A2-4F36-8351-4BC3C3DECC08}" srcOrd="0" destOrd="0" parTransId="{C883F6DE-D194-429D-A118-540B42046189}" sibTransId="{F917E5BD-07A6-4A24-928B-8B61F112E2BE}"/>
    <dgm:cxn modelId="{9AFD728C-398E-4B01-9320-2D5BAFCA6A6E}" type="presParOf" srcId="{2A0483B5-D869-4613-A842-2FB3E8CFD978}" destId="{90DB3166-F46A-44BE-965F-F35DC043B41E}" srcOrd="0" destOrd="0" presId="urn:microsoft.com/office/officeart/2005/8/layout/vList5"/>
    <dgm:cxn modelId="{09D1E450-DFA6-4DB9-9359-DF6858627C24}" type="presParOf" srcId="{90DB3166-F46A-44BE-965F-F35DC043B41E}" destId="{A1360BF5-B906-42DD-9DED-98169BE84FFD}" srcOrd="0" destOrd="0" presId="urn:microsoft.com/office/officeart/2005/8/layout/vList5"/>
    <dgm:cxn modelId="{44C55F6F-24D4-4B3E-87C5-EC49BEAEAF10}" type="presParOf" srcId="{90DB3166-F46A-44BE-965F-F35DC043B41E}" destId="{4D64C79D-D7A6-438D-A9E3-89A30355274D}" srcOrd="1" destOrd="0" presId="urn:microsoft.com/office/officeart/2005/8/layout/vList5"/>
    <dgm:cxn modelId="{B9A02ED3-E13A-4747-88AF-A149884DCC75}" type="presParOf" srcId="{2A0483B5-D869-4613-A842-2FB3E8CFD978}" destId="{8D1065CA-1B97-445D-801A-85EE9F272DE9}" srcOrd="1" destOrd="0" presId="urn:microsoft.com/office/officeart/2005/8/layout/vList5"/>
    <dgm:cxn modelId="{9B2A1351-3429-4AEB-897B-947B041F5F7C}" type="presParOf" srcId="{2A0483B5-D869-4613-A842-2FB3E8CFD978}" destId="{F0309751-5588-4494-8E94-324B8C06090E}" srcOrd="2" destOrd="0" presId="urn:microsoft.com/office/officeart/2005/8/layout/vList5"/>
    <dgm:cxn modelId="{21849636-3A7F-4945-B208-0E94569882E6}" type="presParOf" srcId="{F0309751-5588-4494-8E94-324B8C06090E}" destId="{361F2970-49B2-41EB-B26D-15BE57C41C56}" srcOrd="0" destOrd="0" presId="urn:microsoft.com/office/officeart/2005/8/layout/vList5"/>
    <dgm:cxn modelId="{E215E6B6-82D5-494D-978A-166DF1BC3745}" type="presParOf" srcId="{F0309751-5588-4494-8E94-324B8C06090E}" destId="{DF45D441-9AFE-45AE-9BF7-D1CE8C5A7E8F}" srcOrd="1" destOrd="0" presId="urn:microsoft.com/office/officeart/2005/8/layout/vList5"/>
    <dgm:cxn modelId="{9632575B-DEDE-4813-B82B-7839034123F1}" type="presParOf" srcId="{2A0483B5-D869-4613-A842-2FB3E8CFD978}" destId="{3955B4D4-F402-4F90-9089-9EB7F85D74BE}" srcOrd="3" destOrd="0" presId="urn:microsoft.com/office/officeart/2005/8/layout/vList5"/>
    <dgm:cxn modelId="{0F2294B1-86B2-4C99-8319-1973120A937B}" type="presParOf" srcId="{2A0483B5-D869-4613-A842-2FB3E8CFD978}" destId="{1C52B751-9D8E-4502-832D-09EA9909396C}" srcOrd="4" destOrd="0" presId="urn:microsoft.com/office/officeart/2005/8/layout/vList5"/>
    <dgm:cxn modelId="{D01BC9D2-2441-40C1-A578-01A31736DC9B}" type="presParOf" srcId="{1C52B751-9D8E-4502-832D-09EA9909396C}" destId="{735F8A31-4B65-44DC-8C8E-D96466E6CAA8}" srcOrd="0" destOrd="0" presId="urn:microsoft.com/office/officeart/2005/8/layout/vList5"/>
    <dgm:cxn modelId="{9D58DF85-8E12-401F-A100-A43CE85B15BD}" type="presParOf" srcId="{1C52B751-9D8E-4502-832D-09EA9909396C}" destId="{62739640-E950-4B9C-846E-D91507284B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6B595-33E5-40AD-975B-3E07FA47E9D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087AC8-9486-40D4-9C5C-02794AC4F19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Vehicles</a:t>
          </a:r>
        </a:p>
      </dgm:t>
    </dgm:pt>
    <dgm:pt modelId="{C7B0A876-9C34-44D3-989D-51737F2F0C69}" type="parTrans" cxnId="{8F631799-ADE5-412C-AF58-D5B71EF385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C45CB-1AA5-4B52-A044-261ED4B1AF49}" type="sibTrans" cxnId="{8F631799-ADE5-412C-AF58-D5B71EF385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B901A-43E5-4ECF-BDD9-65A621B63AB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Over </a:t>
          </a:r>
          <a:r>
            <a:rPr lang="en-US" sz="12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en-US" sz="11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claimed that they are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0A7D3-11BB-4DDC-BE59-F1940423B6F2}" type="parTrans" cxnId="{DB929BC3-53C4-4679-A69E-8D79EE56EB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5E983-B791-48F0-B83D-313B0BE60120}" type="sibTrans" cxnId="{DB929BC3-53C4-4679-A69E-8D79EE56EB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3C3B6-987E-499B-8B08-182D1A950D5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Public Transportation</a:t>
          </a:r>
        </a:p>
      </dgm:t>
    </dgm:pt>
    <dgm:pt modelId="{9769A1D2-F6DB-4909-A6B0-9F5C6F62F136}" type="parTrans" cxnId="{EF72CFB7-9B30-496B-90A5-362CC7D599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C805-0794-4046-9CDE-CCCD95F2CDD3}" type="sibTrans" cxnId="{EF72CFB7-9B30-496B-90A5-362CC7D599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28418-A4D3-461F-9B1C-489C09F5DD29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More than</a:t>
          </a:r>
          <a:r>
            <a:rPr lang="en-US" sz="11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</a:t>
          </a:r>
          <a:r>
            <a:rPr lang="en-US" sz="12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agreed that</a:t>
          </a:r>
        </a:p>
      </dgm:t>
    </dgm:pt>
    <dgm:pt modelId="{022C230C-7786-4393-AD01-FD08E239F1C7}" type="parTrans" cxnId="{AC84FE7F-925A-451F-B77B-8686BBE2D8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A0F25-AD5D-44BA-A54F-90327E4B97CD}" type="sibTrans" cxnId="{AC84FE7F-925A-451F-B77B-8686BBE2D8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79B6F-E078-4C28-8234-E4C63CA70AB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gm:t>
    </dgm:pt>
    <dgm:pt modelId="{FBDA45D0-247C-4684-B816-9EBE1D5D209A}" type="sibTrans" cxnId="{761617A1-B37C-44B7-8A41-63E2FAA58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4830D-B687-4242-9A42-6E6C234CE88D}" type="parTrans" cxnId="{761617A1-B37C-44B7-8A41-63E2FAA58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FE31B-A736-4E6D-9CBC-F53F3C4B276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</dgm:t>
    </dgm:pt>
    <dgm:pt modelId="{C86DBEF5-98AA-438A-A1E5-4AAAE20ACD59}" type="parTrans" cxnId="{3B07C0A2-9DFF-45FF-8B29-4959B920C5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8993E-FE8B-4234-A0B2-747D61FB72AF}" type="sibTrans" cxnId="{3B07C0A2-9DFF-45FF-8B29-4959B920C5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AFC16-7DC7-457C-87AA-C9A897F8A4BA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80%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are neutral or</a:t>
          </a:r>
        </a:p>
      </dgm:t>
    </dgm:pt>
    <dgm:pt modelId="{130649B3-8392-431F-A0C2-0CD9A795A44F}" type="parTrans" cxnId="{1B8D6FAD-CB4B-48D5-BCEB-B441132553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D9F06-4202-408D-9B58-4EF79258FBD5}" type="sibTrans" cxnId="{1B8D6FAD-CB4B-48D5-BCEB-B441132553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0FE01-E67E-437C-9DD8-F8E7FB8B34A4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98%</a:t>
          </a:r>
          <a:r>
            <a:rPr lang="en-US" sz="14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claimed to “rarely” or</a:t>
          </a:r>
        </a:p>
      </dgm:t>
    </dgm:pt>
    <dgm:pt modelId="{F90F5717-A746-42A5-96D0-07F04DF8F54E}" type="parTrans" cxnId="{6663DA16-8324-4757-A997-CEF8CBA68FE7}">
      <dgm:prSet/>
      <dgm:spPr/>
      <dgm:t>
        <a:bodyPr/>
        <a:lstStyle/>
        <a:p>
          <a:endParaRPr lang="en-US"/>
        </a:p>
      </dgm:t>
    </dgm:pt>
    <dgm:pt modelId="{E7D184E6-072A-406F-9623-6800800D969E}" type="sibTrans" cxnId="{6663DA16-8324-4757-A997-CEF8CBA68FE7}">
      <dgm:prSet/>
      <dgm:spPr/>
      <dgm:t>
        <a:bodyPr/>
        <a:lstStyle/>
        <a:p>
          <a:endParaRPr lang="en-US"/>
        </a:p>
      </dgm:t>
    </dgm:pt>
    <dgm:pt modelId="{2F930794-F6F9-4EB2-BFD3-123CCA32C603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2/3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participants said they would support</a:t>
          </a:r>
        </a:p>
      </dgm:t>
    </dgm:pt>
    <dgm:pt modelId="{A2E86A23-ED83-41E5-A967-15B336DF42CE}" type="parTrans" cxnId="{5350228F-DBAE-4F15-A219-1BC857DE0116}">
      <dgm:prSet/>
      <dgm:spPr/>
      <dgm:t>
        <a:bodyPr/>
        <a:lstStyle/>
        <a:p>
          <a:endParaRPr lang="en-US"/>
        </a:p>
      </dgm:t>
    </dgm:pt>
    <dgm:pt modelId="{9B158EBF-2FE3-459D-9276-69433420D081}" type="sibTrans" cxnId="{5350228F-DBAE-4F15-A219-1BC857DE0116}">
      <dgm:prSet/>
      <dgm:spPr/>
      <dgm:t>
        <a:bodyPr/>
        <a:lstStyle/>
        <a:p>
          <a:endParaRPr lang="en-US"/>
        </a:p>
      </dgm:t>
    </dgm:pt>
    <dgm:pt modelId="{0904C14D-16D1-457F-96F5-657A1F5EB083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“never” take the local bus</a:t>
          </a:r>
        </a:p>
      </dgm:t>
    </dgm:pt>
    <dgm:pt modelId="{37D98B17-00A2-4CB2-B18D-3AE3FA698BF0}" type="parTrans" cxnId="{0A91136E-F552-4020-9F09-2D848131DBE6}">
      <dgm:prSet/>
      <dgm:spPr/>
      <dgm:t>
        <a:bodyPr/>
        <a:lstStyle/>
        <a:p>
          <a:endParaRPr lang="en-US"/>
        </a:p>
      </dgm:t>
    </dgm:pt>
    <dgm:pt modelId="{88787B8A-DB6B-4772-A3D7-126C1B7EB5E4}" type="sibTrans" cxnId="{0A91136E-F552-4020-9F09-2D848131DBE6}">
      <dgm:prSet/>
      <dgm:spPr/>
      <dgm:t>
        <a:bodyPr/>
        <a:lstStyle/>
        <a:p>
          <a:endParaRPr lang="en-US"/>
        </a:p>
      </dgm:t>
    </dgm:pt>
    <dgm:pt modelId="{53AB779B-C855-4FFE-8787-BDA28D3A630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unsatisfied with traffic congestion between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A2FC23-216E-402F-BA1E-C5A94C8655B4}" type="parTrans" cxnId="{662ECD93-D3A6-413D-BA45-D3186565F5C7}">
      <dgm:prSet/>
      <dgm:spPr/>
      <dgm:t>
        <a:bodyPr/>
        <a:lstStyle/>
        <a:p>
          <a:endParaRPr lang="en-US"/>
        </a:p>
      </dgm:t>
    </dgm:pt>
    <dgm:pt modelId="{6E73B98A-07D8-4CC3-A955-62F5826B6A8F}" type="sibTrans" cxnId="{662ECD93-D3A6-413D-BA45-D3186565F5C7}">
      <dgm:prSet/>
      <dgm:spPr/>
      <dgm:t>
        <a:bodyPr/>
        <a:lstStyle/>
        <a:p>
          <a:endParaRPr lang="en-US"/>
        </a:p>
      </dgm:t>
    </dgm:pt>
    <dgm:pt modelId="{AB62BDAB-42B6-4437-933A-742DD374C0E6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indent="0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Memorial Day and Labor Day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B5ACD-3EB4-4CDA-B2EC-FFCA5B34E9F6}" type="parTrans" cxnId="{F7CD03CC-CB01-4735-9A07-589624B8CEFC}">
      <dgm:prSet/>
      <dgm:spPr/>
      <dgm:t>
        <a:bodyPr/>
        <a:lstStyle/>
        <a:p>
          <a:endParaRPr lang="en-US"/>
        </a:p>
      </dgm:t>
    </dgm:pt>
    <dgm:pt modelId="{933EE0B2-4554-4913-983B-52A43BACDA72}" type="sibTrans" cxnId="{F7CD03CC-CB01-4735-9A07-589624B8CEFC}">
      <dgm:prSet/>
      <dgm:spPr/>
      <dgm:t>
        <a:bodyPr/>
        <a:lstStyle/>
        <a:p>
          <a:endParaRPr lang="en-US"/>
        </a:p>
      </dgm:t>
    </dgm:pt>
    <dgm:pt modelId="{E20EEC76-18B1-478B-807A-718D2EC4A38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Roughly </a:t>
          </a:r>
          <a:r>
            <a:rPr lang="en-US" sz="12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3/4</a:t>
          </a: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of participants are neutral or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A7F9E-A501-4B14-B27A-A9E80882218D}" type="parTrans" cxnId="{4F98257D-0008-4C63-9AAC-13DCEC8CA700}">
      <dgm:prSet/>
      <dgm:spPr/>
      <dgm:t>
        <a:bodyPr/>
        <a:lstStyle/>
        <a:p>
          <a:endParaRPr lang="en-US"/>
        </a:p>
      </dgm:t>
    </dgm:pt>
    <dgm:pt modelId="{43C0860B-9A37-4842-A215-78D0974DF7A8}" type="sibTrans" cxnId="{4F98257D-0008-4C63-9AAC-13DCEC8CA700}">
      <dgm:prSet/>
      <dgm:spPr/>
      <dgm:t>
        <a:bodyPr/>
        <a:lstStyle/>
        <a:p>
          <a:endParaRPr lang="en-US"/>
        </a:p>
      </dgm:t>
    </dgm:pt>
    <dgm:pt modelId="{4AE2BCD5-6C76-4181-AD0C-B9CA79F66FA4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The “Bus to Boston” was the only form of</a:t>
          </a:r>
        </a:p>
      </dgm:t>
    </dgm:pt>
    <dgm:pt modelId="{99E0938D-8496-4BD4-A36A-F510F4538A31}" type="parTrans" cxnId="{DEB13A87-51BF-4AFD-8A0F-1AB95490AD91}">
      <dgm:prSet/>
      <dgm:spPr/>
      <dgm:t>
        <a:bodyPr/>
        <a:lstStyle/>
        <a:p>
          <a:endParaRPr lang="en-US"/>
        </a:p>
      </dgm:t>
    </dgm:pt>
    <dgm:pt modelId="{80D08690-9CB1-4B8C-BD9A-DA4EDB54A5B0}" type="sibTrans" cxnId="{DEB13A87-51BF-4AFD-8A0F-1AB95490AD91}">
      <dgm:prSet/>
      <dgm:spPr/>
      <dgm:t>
        <a:bodyPr/>
        <a:lstStyle/>
        <a:p>
          <a:endParaRPr lang="en-US"/>
        </a:p>
      </dgm:t>
    </dgm:pt>
    <dgm:pt modelId="{6B4A6B5F-56FC-44DF-BA64-328BADAFFD0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sidewalks, crosswalks, and walking trails were</a:t>
          </a:r>
        </a:p>
      </dgm:t>
    </dgm:pt>
    <dgm:pt modelId="{BE4E4955-343C-44F3-B0AA-6FA55E922FA3}" type="parTrans" cxnId="{63C53A04-7BE7-4F2E-AB65-B811B51ABB88}">
      <dgm:prSet/>
      <dgm:spPr/>
      <dgm:t>
        <a:bodyPr/>
        <a:lstStyle/>
        <a:p>
          <a:endParaRPr lang="en-US"/>
        </a:p>
      </dgm:t>
    </dgm:pt>
    <dgm:pt modelId="{6C435DD4-8E6E-4E9D-8EA3-126AF3587068}" type="sibTrans" cxnId="{63C53A04-7BE7-4F2E-AB65-B811B51ABB88}">
      <dgm:prSet/>
      <dgm:spPr/>
      <dgm:t>
        <a:bodyPr/>
        <a:lstStyle/>
        <a:p>
          <a:endParaRPr lang="en-US"/>
        </a:p>
      </dgm:t>
    </dgm:pt>
    <dgm:pt modelId="{625E01F2-FEA8-492E-A192-79DDD85F1A35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“very important” to Mashpee</a:t>
          </a:r>
        </a:p>
      </dgm:t>
    </dgm:pt>
    <dgm:pt modelId="{D45AAE1F-CFA0-446A-898B-7794E8524D3F}" type="parTrans" cxnId="{7F98A0F2-4871-4FE6-80C7-6732C3389738}">
      <dgm:prSet/>
      <dgm:spPr/>
      <dgm:t>
        <a:bodyPr/>
        <a:lstStyle/>
        <a:p>
          <a:endParaRPr lang="en-US"/>
        </a:p>
      </dgm:t>
    </dgm:pt>
    <dgm:pt modelId="{53366769-81D7-4AA1-A74A-897AC5A54921}" type="sibTrans" cxnId="{7F98A0F2-4871-4FE6-80C7-6732C3389738}">
      <dgm:prSet/>
      <dgm:spPr/>
      <dgm:t>
        <a:bodyPr/>
        <a:lstStyle/>
        <a:p>
          <a:endParaRPr lang="en-US"/>
        </a:p>
      </dgm:t>
    </dgm:pt>
    <dgm:pt modelId="{3F35A1EF-9FED-4449-8441-48F4E78A6F6E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satisfied with road conditions, traffic safety, </a:t>
          </a:r>
        </a:p>
      </dgm:t>
    </dgm:pt>
    <dgm:pt modelId="{8064B0D9-747E-435E-9BD9-48AAFD63BA7E}" type="parTrans" cxnId="{69336F72-E52B-4400-A5D9-3C3A03BEE7B7}">
      <dgm:prSet/>
      <dgm:spPr/>
      <dgm:t>
        <a:bodyPr/>
        <a:lstStyle/>
        <a:p>
          <a:endParaRPr lang="en-US"/>
        </a:p>
      </dgm:t>
    </dgm:pt>
    <dgm:pt modelId="{35437C17-BDD5-468B-893B-5B3115C3AFCD}" type="sibTrans" cxnId="{69336F72-E52B-4400-A5D9-3C3A03BEE7B7}">
      <dgm:prSet/>
      <dgm:spPr/>
      <dgm:t>
        <a:bodyPr/>
        <a:lstStyle/>
        <a:p>
          <a:endParaRPr lang="en-US"/>
        </a:p>
      </dgm:t>
    </dgm:pt>
    <dgm:pt modelId="{EAA4A46F-111E-4655-82C5-3DC3D02BCD52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and wayfinding (street and directional signage) </a:t>
          </a:r>
        </a:p>
      </dgm:t>
    </dgm:pt>
    <dgm:pt modelId="{54D17D28-C6EE-4A67-9143-177EF74B7304}" type="parTrans" cxnId="{BCC6A65A-ABA8-44D9-AF49-170CDA8EF38F}">
      <dgm:prSet/>
      <dgm:spPr/>
      <dgm:t>
        <a:bodyPr/>
        <a:lstStyle/>
        <a:p>
          <a:endParaRPr lang="en-US"/>
        </a:p>
      </dgm:t>
    </dgm:pt>
    <dgm:pt modelId="{0E045C11-70C2-406E-B679-40D9A218C41B}" type="sibTrans" cxnId="{BCC6A65A-ABA8-44D9-AF49-170CDA8EF38F}">
      <dgm:prSet/>
      <dgm:spPr/>
      <dgm:t>
        <a:bodyPr/>
        <a:lstStyle/>
        <a:p>
          <a:endParaRPr lang="en-US"/>
        </a:p>
      </dgm:t>
    </dgm:pt>
    <dgm:pt modelId="{F7290F20-BFF9-4279-BDB7-89AAF6106C88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for Mashpee</a:t>
          </a:r>
        </a:p>
      </dgm:t>
    </dgm:pt>
    <dgm:pt modelId="{0075B998-07FC-48B1-8C90-1F29EBC61E47}" type="parTrans" cxnId="{C2C04F28-1AA2-4800-BA8B-44DE12D4B9C9}">
      <dgm:prSet/>
      <dgm:spPr/>
      <dgm:t>
        <a:bodyPr/>
        <a:lstStyle/>
        <a:p>
          <a:endParaRPr lang="en-US"/>
        </a:p>
      </dgm:t>
    </dgm:pt>
    <dgm:pt modelId="{D425045E-06EE-40CE-8C6B-AA572F7E2347}" type="sibTrans" cxnId="{C2C04F28-1AA2-4800-BA8B-44DE12D4B9C9}">
      <dgm:prSet/>
      <dgm:spPr/>
      <dgm:t>
        <a:bodyPr/>
        <a:lstStyle/>
        <a:p>
          <a:endParaRPr lang="en-US"/>
        </a:p>
      </dgm:t>
    </dgm:pt>
    <dgm:pt modelId="{DCBE8F90-EE29-48D9-888E-2175E9C8DE88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an update of the bicycle and pedestrian plan</a:t>
          </a:r>
        </a:p>
      </dgm:t>
    </dgm:pt>
    <dgm:pt modelId="{AA3DC5AC-9D5F-4DFA-AF2C-BD3532C3293D}" type="sibTrans" cxnId="{5EC4A4C2-0F4D-425A-9A25-F93CA0C700CB}">
      <dgm:prSet/>
      <dgm:spPr/>
      <dgm:t>
        <a:bodyPr/>
        <a:lstStyle/>
        <a:p>
          <a:endParaRPr lang="en-US"/>
        </a:p>
      </dgm:t>
    </dgm:pt>
    <dgm:pt modelId="{415E892D-84F8-441F-A8F0-FBFC20DB9359}" type="parTrans" cxnId="{5EC4A4C2-0F4D-425A-9A25-F93CA0C700CB}">
      <dgm:prSet/>
      <dgm:spPr/>
      <dgm:t>
        <a:bodyPr/>
        <a:lstStyle/>
        <a:p>
          <a:endParaRPr lang="en-US"/>
        </a:p>
      </dgm:t>
    </dgm:pt>
    <dgm:pt modelId="{F3198C00-B450-46CC-AE51-F47926EF77C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satisfied with off-season traffic congestion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676B9-8EDA-48D5-B50F-51160E244838}" type="parTrans" cxnId="{95A9CB25-225E-400E-8D39-465074B92C2A}">
      <dgm:prSet/>
      <dgm:spPr/>
      <dgm:t>
        <a:bodyPr/>
        <a:lstStyle/>
        <a:p>
          <a:endParaRPr lang="en-US"/>
        </a:p>
      </dgm:t>
    </dgm:pt>
    <dgm:pt modelId="{BCBAC353-9DFD-4C60-8A87-8C98CCE77897}" type="sibTrans" cxnId="{95A9CB25-225E-400E-8D39-465074B92C2A}">
      <dgm:prSet/>
      <dgm:spPr/>
      <dgm:t>
        <a:bodyPr/>
        <a:lstStyle/>
        <a:p>
          <a:endParaRPr lang="en-US"/>
        </a:p>
      </dgm:t>
    </dgm:pt>
    <dgm:pt modelId="{9418E7DE-E826-473D-8E06-107EF5A5459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public transportation that received more than</a:t>
          </a:r>
        </a:p>
      </dgm:t>
    </dgm:pt>
    <dgm:pt modelId="{119BD27C-FD83-43F1-89AE-B524BA8E7639}" type="parTrans" cxnId="{84CA0A57-9047-4100-BCD3-A7D998EDA828}">
      <dgm:prSet/>
      <dgm:spPr/>
      <dgm:t>
        <a:bodyPr/>
        <a:lstStyle/>
        <a:p>
          <a:endParaRPr lang="en-US"/>
        </a:p>
      </dgm:t>
    </dgm:pt>
    <dgm:pt modelId="{90488D32-5DC8-4ED0-B7C0-4073853E93B8}" type="sibTrans" cxnId="{84CA0A57-9047-4100-BCD3-A7D998EDA828}">
      <dgm:prSet/>
      <dgm:spPr/>
      <dgm:t>
        <a:bodyPr/>
        <a:lstStyle/>
        <a:p>
          <a:endParaRPr lang="en-US"/>
        </a:p>
      </dgm:t>
    </dgm:pt>
    <dgm:pt modelId="{FCB15246-1618-421D-A34A-816AA9182F3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1%</a:t>
          </a:r>
          <a:r>
            <a:rPr lang="en-US" sz="14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claiming they use it “very</a:t>
          </a:r>
        </a:p>
      </dgm:t>
    </dgm:pt>
    <dgm:pt modelId="{BE810AF6-6B6C-42FA-9745-E43466FE3057}" type="parTrans" cxnId="{DEFA4EAC-CE34-489F-AEE4-946099D1284D}">
      <dgm:prSet/>
      <dgm:spPr/>
      <dgm:t>
        <a:bodyPr/>
        <a:lstStyle/>
        <a:p>
          <a:endParaRPr lang="en-US"/>
        </a:p>
      </dgm:t>
    </dgm:pt>
    <dgm:pt modelId="{11F32EA0-7ACD-4391-92C5-155DE1041ECD}" type="sibTrans" cxnId="{DEFA4EAC-CE34-489F-AEE4-946099D1284D}">
      <dgm:prSet/>
      <dgm:spPr/>
      <dgm:t>
        <a:bodyPr/>
        <a:lstStyle/>
        <a:p>
          <a:endParaRPr lang="en-US"/>
        </a:p>
      </dgm:t>
    </dgm:pt>
    <dgm:pt modelId="{10019741-DD2A-4011-B559-5B1A354D7A3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often”</a:t>
          </a:r>
        </a:p>
      </dgm:t>
    </dgm:pt>
    <dgm:pt modelId="{8B9554A0-0BB4-4C14-BB93-1183F8A3C9F1}" type="parTrans" cxnId="{383ADBAF-BD81-45BE-AE09-F79D8C66FCCD}">
      <dgm:prSet/>
      <dgm:spPr/>
      <dgm:t>
        <a:bodyPr/>
        <a:lstStyle/>
        <a:p>
          <a:endParaRPr lang="en-US"/>
        </a:p>
      </dgm:t>
    </dgm:pt>
    <dgm:pt modelId="{1C1D0AC1-E13C-478B-8F0A-A9531351729B}" type="sibTrans" cxnId="{383ADBAF-BD81-45BE-AE09-F79D8C66FCCD}">
      <dgm:prSet/>
      <dgm:spPr/>
      <dgm:t>
        <a:bodyPr/>
        <a:lstStyle/>
        <a:p>
          <a:endParaRPr lang="en-US"/>
        </a:p>
      </dgm:t>
    </dgm:pt>
    <dgm:pt modelId="{7DDA8C2B-A904-499D-A7DE-FD2D0321655A}" type="pres">
      <dgm:prSet presAssocID="{2806B595-33E5-40AD-975B-3E07FA47E9D5}" presName="Name0" presStyleCnt="0">
        <dgm:presLayoutVars>
          <dgm:dir/>
          <dgm:animLvl val="lvl"/>
          <dgm:resizeHandles val="exact"/>
        </dgm:presLayoutVars>
      </dgm:prSet>
      <dgm:spPr/>
    </dgm:pt>
    <dgm:pt modelId="{B2699D34-1296-4209-9284-E4C1AD360500}" type="pres">
      <dgm:prSet presAssocID="{F7087AC8-9486-40D4-9C5C-02794AC4F19A}" presName="linNode" presStyleCnt="0"/>
      <dgm:spPr/>
    </dgm:pt>
    <dgm:pt modelId="{1AFA10F2-8F9A-48FB-B2AF-2B275791C258}" type="pres">
      <dgm:prSet presAssocID="{F7087AC8-9486-40D4-9C5C-02794AC4F19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E1271D1-50C8-4BD1-9EA5-BF4055893825}" type="pres">
      <dgm:prSet presAssocID="{F7087AC8-9486-40D4-9C5C-02794AC4F19A}" presName="descendantText" presStyleLbl="alignAccFollowNode1" presStyleIdx="0" presStyleCnt="4" custScaleY="130274">
        <dgm:presLayoutVars>
          <dgm:bulletEnabled val="1"/>
        </dgm:presLayoutVars>
      </dgm:prSet>
      <dgm:spPr/>
    </dgm:pt>
    <dgm:pt modelId="{AFDA85B8-F079-4F0C-A23F-A0E46D7EAD09}" type="pres">
      <dgm:prSet presAssocID="{4E2C45CB-1AA5-4B52-A044-261ED4B1AF49}" presName="sp" presStyleCnt="0"/>
      <dgm:spPr/>
    </dgm:pt>
    <dgm:pt modelId="{5D8B5F98-3C02-408C-AB9C-325EA2EEB836}" type="pres">
      <dgm:prSet presAssocID="{4553C3B6-987E-499B-8B08-182D1A950D55}" presName="linNode" presStyleCnt="0"/>
      <dgm:spPr/>
    </dgm:pt>
    <dgm:pt modelId="{7C5F6532-A714-4B22-8270-A0417951FB81}" type="pres">
      <dgm:prSet presAssocID="{4553C3B6-987E-499B-8B08-182D1A950D5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C600C7B-9204-4B1F-A42A-D10A4DA97171}" type="pres">
      <dgm:prSet presAssocID="{4553C3B6-987E-499B-8B08-182D1A950D55}" presName="descendantText" presStyleLbl="alignAccFollowNode1" presStyleIdx="1" presStyleCnt="4" custScaleY="149149">
        <dgm:presLayoutVars>
          <dgm:bulletEnabled val="1"/>
        </dgm:presLayoutVars>
      </dgm:prSet>
      <dgm:spPr/>
    </dgm:pt>
    <dgm:pt modelId="{573A6A00-8330-4BC5-97B3-AEE51305CB01}" type="pres">
      <dgm:prSet presAssocID="{535CC805-0794-4046-9CDE-CCCD95F2CDD3}" presName="sp" presStyleCnt="0"/>
      <dgm:spPr/>
    </dgm:pt>
    <dgm:pt modelId="{40FDDFF7-CAC3-40DC-94FC-A3F21BB3EAB9}" type="pres">
      <dgm:prSet presAssocID="{7D679B6F-E078-4C28-8234-E4C63CA70AB6}" presName="linNode" presStyleCnt="0"/>
      <dgm:spPr/>
    </dgm:pt>
    <dgm:pt modelId="{726C5887-E788-450D-8ED5-D8B06AB132FE}" type="pres">
      <dgm:prSet presAssocID="{7D679B6F-E078-4C28-8234-E4C63CA70AB6}" presName="parentText" presStyleLbl="node1" presStyleIdx="2" presStyleCnt="4" custLinFactNeighborX="0" custLinFactNeighborY="1306">
        <dgm:presLayoutVars>
          <dgm:chMax val="1"/>
          <dgm:bulletEnabled val="1"/>
        </dgm:presLayoutVars>
      </dgm:prSet>
      <dgm:spPr/>
    </dgm:pt>
    <dgm:pt modelId="{074779D7-285F-40BA-BE07-9B7352A135D7}" type="pres">
      <dgm:prSet presAssocID="{7D679B6F-E078-4C28-8234-E4C63CA70AB6}" presName="descendantText" presStyleLbl="alignAccFollowNode1" presStyleIdx="2" presStyleCnt="4" custScaleY="153385" custLinFactNeighborY="1537">
        <dgm:presLayoutVars>
          <dgm:bulletEnabled val="1"/>
        </dgm:presLayoutVars>
      </dgm:prSet>
      <dgm:spPr/>
    </dgm:pt>
    <dgm:pt modelId="{EDCA9CE5-7553-4331-9632-F5642E8019F4}" type="pres">
      <dgm:prSet presAssocID="{FBDA45D0-247C-4684-B816-9EBE1D5D209A}" presName="sp" presStyleCnt="0"/>
      <dgm:spPr/>
    </dgm:pt>
    <dgm:pt modelId="{81283187-1A3C-4F90-9A22-8F3E13F94AB8}" type="pres">
      <dgm:prSet presAssocID="{D3FFE31B-A736-4E6D-9CBC-F53F3C4B276D}" presName="linNode" presStyleCnt="0"/>
      <dgm:spPr/>
    </dgm:pt>
    <dgm:pt modelId="{5C11E653-7459-4D2E-A899-6085AF1C1260}" type="pres">
      <dgm:prSet presAssocID="{D3FFE31B-A736-4E6D-9CBC-F53F3C4B276D}" presName="parentText" presStyleLbl="node1" presStyleIdx="3" presStyleCnt="4" custScaleY="78491">
        <dgm:presLayoutVars>
          <dgm:chMax val="1"/>
          <dgm:bulletEnabled val="1"/>
        </dgm:presLayoutVars>
      </dgm:prSet>
      <dgm:spPr/>
    </dgm:pt>
    <dgm:pt modelId="{8D0A9E43-E19E-49D2-ACB9-C8C93E816AFB}" type="pres">
      <dgm:prSet presAssocID="{D3FFE31B-A736-4E6D-9CBC-F53F3C4B276D}" presName="descendantText" presStyleLbl="alignAccFollowNode1" presStyleIdx="3" presStyleCnt="4" custScaleY="85009">
        <dgm:presLayoutVars>
          <dgm:bulletEnabled val="1"/>
        </dgm:presLayoutVars>
      </dgm:prSet>
      <dgm:spPr/>
    </dgm:pt>
  </dgm:ptLst>
  <dgm:cxnLst>
    <dgm:cxn modelId="{BE973500-8AB5-4AF2-9471-20D496DE5F00}" type="presOf" srcId="{D7028418-A4D3-461F-9B1C-489C09F5DD29}" destId="{074779D7-285F-40BA-BE07-9B7352A135D7}" srcOrd="0" destOrd="0" presId="urn:microsoft.com/office/officeart/2005/8/layout/vList5"/>
    <dgm:cxn modelId="{ED555403-9393-4889-B813-6999E68E982A}" type="presOf" srcId="{023B901A-43E5-4ECF-BDD9-65A621B63ABD}" destId="{5E1271D1-50C8-4BD1-9EA5-BF4055893825}" srcOrd="0" destOrd="0" presId="urn:microsoft.com/office/officeart/2005/8/layout/vList5"/>
    <dgm:cxn modelId="{21C9DE03-5EBE-4D74-B993-101530067899}" type="presOf" srcId="{0D4AFC16-7DC7-457C-87AA-C9A897F8A4BA}" destId="{8D0A9E43-E19E-49D2-ACB9-C8C93E816AFB}" srcOrd="0" destOrd="0" presId="urn:microsoft.com/office/officeart/2005/8/layout/vList5"/>
    <dgm:cxn modelId="{63C53A04-7BE7-4F2E-AB65-B811B51ABB88}" srcId="{7D679B6F-E078-4C28-8234-E4C63CA70AB6}" destId="{6B4A6B5F-56FC-44DF-BA64-328BADAFFD0B}" srcOrd="1" destOrd="0" parTransId="{BE4E4955-343C-44F3-B0AA-6FA55E922FA3}" sibTransId="{6C435DD4-8E6E-4E9D-8EA3-126AF3587068}"/>
    <dgm:cxn modelId="{6663DA16-8324-4757-A997-CEF8CBA68FE7}" srcId="{4553C3B6-987E-499B-8B08-182D1A950D55}" destId="{4870FE01-E67E-437C-9DD8-F8E7FB8B34A4}" srcOrd="0" destOrd="0" parTransId="{F90F5717-A746-42A5-96D0-07F04DF8F54E}" sibTransId="{E7D184E6-072A-406F-9623-6800800D969E}"/>
    <dgm:cxn modelId="{1AEFAF1A-1A21-451D-A098-88403745B349}" type="presOf" srcId="{E20EEC76-18B1-478B-807A-718D2EC4A382}" destId="{5E1271D1-50C8-4BD1-9EA5-BF4055893825}" srcOrd="0" destOrd="3" presId="urn:microsoft.com/office/officeart/2005/8/layout/vList5"/>
    <dgm:cxn modelId="{0D61A222-C60F-4576-8247-03C129C43036}" type="presOf" srcId="{9418E7DE-E826-473D-8E06-107EF5A54590}" destId="{AC600C7B-9204-4B1F-A42A-D10A4DA97171}" srcOrd="0" destOrd="3" presId="urn:microsoft.com/office/officeart/2005/8/layout/vList5"/>
    <dgm:cxn modelId="{95A9CB25-225E-400E-8D39-465074B92C2A}" srcId="{F7087AC8-9486-40D4-9C5C-02794AC4F19A}" destId="{F3198C00-B450-46CC-AE51-F47926EF77C0}" srcOrd="4" destOrd="0" parTransId="{AC0676B9-8EDA-48D5-B50F-51160E244838}" sibTransId="{BCBAC353-9DFD-4C60-8A87-8C98CCE77897}"/>
    <dgm:cxn modelId="{C2C04F28-1AA2-4800-BA8B-44DE12D4B9C9}" srcId="{2F930794-F6F9-4EB2-BFD3-123CCA32C603}" destId="{F7290F20-BFF9-4279-BDB7-89AAF6106C88}" srcOrd="1" destOrd="0" parTransId="{0075B998-07FC-48B1-8C90-1F29EBC61E47}" sibTransId="{D425045E-06EE-40CE-8C6B-AA572F7E2347}"/>
    <dgm:cxn modelId="{D913DD39-2F48-49A6-976E-47EACE4E5511}" type="presOf" srcId="{DCBE8F90-EE29-48D9-888E-2175E9C8DE88}" destId="{074779D7-285F-40BA-BE07-9B7352A135D7}" srcOrd="0" destOrd="4" presId="urn:microsoft.com/office/officeart/2005/8/layout/vList5"/>
    <dgm:cxn modelId="{CCE55C43-DDDD-4A97-B59D-371081736D4C}" type="presOf" srcId="{D3FFE31B-A736-4E6D-9CBC-F53F3C4B276D}" destId="{5C11E653-7459-4D2E-A899-6085AF1C1260}" srcOrd="0" destOrd="0" presId="urn:microsoft.com/office/officeart/2005/8/layout/vList5"/>
    <dgm:cxn modelId="{902C9945-D36A-4C3D-ABE9-AFACD17F1328}" type="presOf" srcId="{0904C14D-16D1-457F-96F5-657A1F5EB083}" destId="{AC600C7B-9204-4B1F-A42A-D10A4DA97171}" srcOrd="0" destOrd="1" presId="urn:microsoft.com/office/officeart/2005/8/layout/vList5"/>
    <dgm:cxn modelId="{8A4F4866-747F-420E-BA54-5D706BB09790}" type="presOf" srcId="{4870FE01-E67E-437C-9DD8-F8E7FB8B34A4}" destId="{AC600C7B-9204-4B1F-A42A-D10A4DA97171}" srcOrd="0" destOrd="0" presId="urn:microsoft.com/office/officeart/2005/8/layout/vList5"/>
    <dgm:cxn modelId="{209F9C6D-AB08-49FC-AB27-301185113AA5}" type="presOf" srcId="{2806B595-33E5-40AD-975B-3E07FA47E9D5}" destId="{7DDA8C2B-A904-499D-A7DE-FD2D0321655A}" srcOrd="0" destOrd="0" presId="urn:microsoft.com/office/officeart/2005/8/layout/vList5"/>
    <dgm:cxn modelId="{0A91136E-F552-4020-9F09-2D848131DBE6}" srcId="{4553C3B6-987E-499B-8B08-182D1A950D55}" destId="{0904C14D-16D1-457F-96F5-657A1F5EB083}" srcOrd="1" destOrd="0" parTransId="{37D98B17-00A2-4CB2-B18D-3AE3FA698BF0}" sibTransId="{88787B8A-DB6B-4772-A3D7-126C1B7EB5E4}"/>
    <dgm:cxn modelId="{2DA8524F-13EA-452A-9A85-BDB0ADCFA14E}" type="presOf" srcId="{4AE2BCD5-6C76-4181-AD0C-B9CA79F66FA4}" destId="{AC600C7B-9204-4B1F-A42A-D10A4DA97171}" srcOrd="0" destOrd="2" presId="urn:microsoft.com/office/officeart/2005/8/layout/vList5"/>
    <dgm:cxn modelId="{69336F72-E52B-4400-A5D9-3C3A03BEE7B7}" srcId="{D3FFE31B-A736-4E6D-9CBC-F53F3C4B276D}" destId="{3F35A1EF-9FED-4449-8441-48F4E78A6F6E}" srcOrd="1" destOrd="0" parTransId="{8064B0D9-747E-435E-9BD9-48AAFD63BA7E}" sibTransId="{35437C17-BDD5-468B-893B-5B3115C3AFCD}"/>
    <dgm:cxn modelId="{84CA0A57-9047-4100-BCD3-A7D998EDA828}" srcId="{4553C3B6-987E-499B-8B08-182D1A950D55}" destId="{9418E7DE-E826-473D-8E06-107EF5A54590}" srcOrd="3" destOrd="0" parTransId="{119BD27C-FD83-43F1-89AE-B524BA8E7639}" sibTransId="{90488D32-5DC8-4ED0-B7C0-4073853E93B8}"/>
    <dgm:cxn modelId="{E3095058-B595-4843-8D3D-B0F3EB8C484E}" type="presOf" srcId="{625E01F2-FEA8-492E-A192-79DDD85F1A35}" destId="{074779D7-285F-40BA-BE07-9B7352A135D7}" srcOrd="0" destOrd="2" presId="urn:microsoft.com/office/officeart/2005/8/layout/vList5"/>
    <dgm:cxn modelId="{BCC6A65A-ABA8-44D9-AF49-170CDA8EF38F}" srcId="{D3FFE31B-A736-4E6D-9CBC-F53F3C4B276D}" destId="{EAA4A46F-111E-4655-82C5-3DC3D02BCD52}" srcOrd="2" destOrd="0" parTransId="{54D17D28-C6EE-4A67-9143-177EF74B7304}" sibTransId="{0E045C11-70C2-406E-B679-40D9A218C41B}"/>
    <dgm:cxn modelId="{4F98257D-0008-4C63-9AAC-13DCEC8CA700}" srcId="{F7087AC8-9486-40D4-9C5C-02794AC4F19A}" destId="{E20EEC76-18B1-478B-807A-718D2EC4A382}" srcOrd="3" destOrd="0" parTransId="{0B5A7F9E-A501-4B14-B27A-A9E80882218D}" sibTransId="{43C0860B-9A37-4842-A215-78D0974DF7A8}"/>
    <dgm:cxn modelId="{AC84FE7F-925A-451F-B77B-8686BBE2D825}" srcId="{7D679B6F-E078-4C28-8234-E4C63CA70AB6}" destId="{D7028418-A4D3-461F-9B1C-489C09F5DD29}" srcOrd="0" destOrd="0" parTransId="{022C230C-7786-4393-AD01-FD08E239F1C7}" sibTransId="{A30A0F25-AD5D-44BA-A54F-90327E4B97CD}"/>
    <dgm:cxn modelId="{DEB13A87-51BF-4AFD-8A0F-1AB95490AD91}" srcId="{4553C3B6-987E-499B-8B08-182D1A950D55}" destId="{4AE2BCD5-6C76-4181-AD0C-B9CA79F66FA4}" srcOrd="2" destOrd="0" parTransId="{99E0938D-8496-4BD4-A36A-F510F4538A31}" sibTransId="{80D08690-9CB1-4B8C-BD9A-DA4EDB54A5B0}"/>
    <dgm:cxn modelId="{42C12F89-85F6-4175-AEF8-2CF649DC598F}" type="presOf" srcId="{2F930794-F6F9-4EB2-BFD3-123CCA32C603}" destId="{074779D7-285F-40BA-BE07-9B7352A135D7}" srcOrd="0" destOrd="3" presId="urn:microsoft.com/office/officeart/2005/8/layout/vList5"/>
    <dgm:cxn modelId="{18C6BA8A-AD8E-4BE1-8031-277182D83C9E}" type="presOf" srcId="{3F35A1EF-9FED-4449-8441-48F4E78A6F6E}" destId="{8D0A9E43-E19E-49D2-ACB9-C8C93E816AFB}" srcOrd="0" destOrd="1" presId="urn:microsoft.com/office/officeart/2005/8/layout/vList5"/>
    <dgm:cxn modelId="{90DAF58D-C0EC-4149-B70D-A92282B229B5}" type="presOf" srcId="{FCB15246-1618-421D-A34A-816AA9182F3A}" destId="{AC600C7B-9204-4B1F-A42A-D10A4DA97171}" srcOrd="0" destOrd="4" presId="urn:microsoft.com/office/officeart/2005/8/layout/vList5"/>
    <dgm:cxn modelId="{5350228F-DBAE-4F15-A219-1BC857DE0116}" srcId="{7D679B6F-E078-4C28-8234-E4C63CA70AB6}" destId="{2F930794-F6F9-4EB2-BFD3-123CCA32C603}" srcOrd="3" destOrd="0" parTransId="{A2E86A23-ED83-41E5-A967-15B336DF42CE}" sibTransId="{9B158EBF-2FE3-459D-9276-69433420D081}"/>
    <dgm:cxn modelId="{09219D92-0723-461A-974C-B21605D79FC7}" type="presOf" srcId="{4553C3B6-987E-499B-8B08-182D1A950D55}" destId="{7C5F6532-A714-4B22-8270-A0417951FB81}" srcOrd="0" destOrd="0" presId="urn:microsoft.com/office/officeart/2005/8/layout/vList5"/>
    <dgm:cxn modelId="{662ECD93-D3A6-413D-BA45-D3186565F5C7}" srcId="{F7087AC8-9486-40D4-9C5C-02794AC4F19A}" destId="{53AB779B-C855-4FFE-8787-BDA28D3A630D}" srcOrd="1" destOrd="0" parTransId="{E4A2FC23-216E-402F-BA1E-C5A94C8655B4}" sibTransId="{6E73B98A-07D8-4CC3-A955-62F5826B6A8F}"/>
    <dgm:cxn modelId="{8F631799-ADE5-412C-AF58-D5B71EF38596}" srcId="{2806B595-33E5-40AD-975B-3E07FA47E9D5}" destId="{F7087AC8-9486-40D4-9C5C-02794AC4F19A}" srcOrd="0" destOrd="0" parTransId="{C7B0A876-9C34-44D3-989D-51737F2F0C69}" sibTransId="{4E2C45CB-1AA5-4B52-A044-261ED4B1AF49}"/>
    <dgm:cxn modelId="{9E2B5A9A-A859-43EF-BD95-591636AB99AF}" type="presOf" srcId="{6B4A6B5F-56FC-44DF-BA64-328BADAFFD0B}" destId="{074779D7-285F-40BA-BE07-9B7352A135D7}" srcOrd="0" destOrd="1" presId="urn:microsoft.com/office/officeart/2005/8/layout/vList5"/>
    <dgm:cxn modelId="{761617A1-B37C-44B7-8A41-63E2FAA58CD3}" srcId="{2806B595-33E5-40AD-975B-3E07FA47E9D5}" destId="{7D679B6F-E078-4C28-8234-E4C63CA70AB6}" srcOrd="2" destOrd="0" parTransId="{1644830D-B687-4242-9A42-6E6C234CE88D}" sibTransId="{FBDA45D0-247C-4684-B816-9EBE1D5D209A}"/>
    <dgm:cxn modelId="{3B07C0A2-9DFF-45FF-8B29-4959B920C5E5}" srcId="{2806B595-33E5-40AD-975B-3E07FA47E9D5}" destId="{D3FFE31B-A736-4E6D-9CBC-F53F3C4B276D}" srcOrd="3" destOrd="0" parTransId="{C86DBEF5-98AA-438A-A1E5-4AAAE20ACD59}" sibTransId="{1E68993E-FE8B-4234-A0B2-747D61FB72AF}"/>
    <dgm:cxn modelId="{3C500CA9-D844-4ADF-9D15-762E8B1F99F4}" type="presOf" srcId="{EAA4A46F-111E-4655-82C5-3DC3D02BCD52}" destId="{8D0A9E43-E19E-49D2-ACB9-C8C93E816AFB}" srcOrd="0" destOrd="2" presId="urn:microsoft.com/office/officeart/2005/8/layout/vList5"/>
    <dgm:cxn modelId="{DEFA4EAC-CE34-489F-AEE4-946099D1284D}" srcId="{4553C3B6-987E-499B-8B08-182D1A950D55}" destId="{FCB15246-1618-421D-A34A-816AA9182F3A}" srcOrd="4" destOrd="0" parTransId="{BE810AF6-6B6C-42FA-9745-E43466FE3057}" sibTransId="{11F32EA0-7ACD-4391-92C5-155DE1041ECD}"/>
    <dgm:cxn modelId="{1B8D6FAD-CB4B-48D5-BCEB-B441132553B2}" srcId="{D3FFE31B-A736-4E6D-9CBC-F53F3C4B276D}" destId="{0D4AFC16-7DC7-457C-87AA-C9A897F8A4BA}" srcOrd="0" destOrd="0" parTransId="{130649B3-8392-431F-A0C2-0CD9A795A44F}" sibTransId="{A83D9F06-4202-408D-9B58-4EF79258FBD5}"/>
    <dgm:cxn modelId="{383ADBAF-BD81-45BE-AE09-F79D8C66FCCD}" srcId="{4553C3B6-987E-499B-8B08-182D1A950D55}" destId="{10019741-DD2A-4011-B559-5B1A354D7A3F}" srcOrd="5" destOrd="0" parTransId="{8B9554A0-0BB4-4C14-BB93-1183F8A3C9F1}" sibTransId="{1C1D0AC1-E13C-478B-8F0A-A9531351729B}"/>
    <dgm:cxn modelId="{D96E92B4-E880-4347-805A-76EA33ACF2DF}" type="presOf" srcId="{7D679B6F-E078-4C28-8234-E4C63CA70AB6}" destId="{726C5887-E788-450D-8ED5-D8B06AB132FE}" srcOrd="0" destOrd="0" presId="urn:microsoft.com/office/officeart/2005/8/layout/vList5"/>
    <dgm:cxn modelId="{EF72CFB7-9B30-496B-90A5-362CC7D599B2}" srcId="{2806B595-33E5-40AD-975B-3E07FA47E9D5}" destId="{4553C3B6-987E-499B-8B08-182D1A950D55}" srcOrd="1" destOrd="0" parTransId="{9769A1D2-F6DB-4909-A6B0-9F5C6F62F136}" sibTransId="{535CC805-0794-4046-9CDE-CCCD95F2CDD3}"/>
    <dgm:cxn modelId="{D178ABBC-58F0-447F-85B8-42B3E079654F}" type="presOf" srcId="{10019741-DD2A-4011-B559-5B1A354D7A3F}" destId="{AC600C7B-9204-4B1F-A42A-D10A4DA97171}" srcOrd="0" destOrd="5" presId="urn:microsoft.com/office/officeart/2005/8/layout/vList5"/>
    <dgm:cxn modelId="{5EC4A4C2-0F4D-425A-9A25-F93CA0C700CB}" srcId="{2F930794-F6F9-4EB2-BFD3-123CCA32C603}" destId="{DCBE8F90-EE29-48D9-888E-2175E9C8DE88}" srcOrd="0" destOrd="0" parTransId="{415E892D-84F8-441F-A8F0-FBFC20DB9359}" sibTransId="{AA3DC5AC-9D5F-4DFA-AF2C-BD3532C3293D}"/>
    <dgm:cxn modelId="{DB929BC3-53C4-4679-A69E-8D79EE56EB99}" srcId="{F7087AC8-9486-40D4-9C5C-02794AC4F19A}" destId="{023B901A-43E5-4ECF-BDD9-65A621B63ABD}" srcOrd="0" destOrd="0" parTransId="{8890A7D3-11BB-4DDC-BE59-F1940423B6F2}" sibTransId="{FB85E983-B791-48F0-B83D-313B0BE60120}"/>
    <dgm:cxn modelId="{F7CD03CC-CB01-4735-9A07-589624B8CEFC}" srcId="{F7087AC8-9486-40D4-9C5C-02794AC4F19A}" destId="{AB62BDAB-42B6-4437-933A-742DD374C0E6}" srcOrd="2" destOrd="0" parTransId="{911B5ACD-3EB4-4CDA-B2EC-FFCA5B34E9F6}" sibTransId="{933EE0B2-4554-4913-983B-52A43BACDA72}"/>
    <dgm:cxn modelId="{43B4A1EE-22E9-4B7E-8A5C-E48754E5B3FB}" type="presOf" srcId="{53AB779B-C855-4FFE-8787-BDA28D3A630D}" destId="{5E1271D1-50C8-4BD1-9EA5-BF4055893825}" srcOrd="0" destOrd="1" presId="urn:microsoft.com/office/officeart/2005/8/layout/vList5"/>
    <dgm:cxn modelId="{52500BF0-C09D-4791-82F2-97E5C35086BE}" type="presOf" srcId="{F3198C00-B450-46CC-AE51-F47926EF77C0}" destId="{5E1271D1-50C8-4BD1-9EA5-BF4055893825}" srcOrd="0" destOrd="4" presId="urn:microsoft.com/office/officeart/2005/8/layout/vList5"/>
    <dgm:cxn modelId="{097A89F1-6119-4EFB-81DA-F8E303B574FB}" type="presOf" srcId="{AB62BDAB-42B6-4437-933A-742DD374C0E6}" destId="{5E1271D1-50C8-4BD1-9EA5-BF4055893825}" srcOrd="0" destOrd="2" presId="urn:microsoft.com/office/officeart/2005/8/layout/vList5"/>
    <dgm:cxn modelId="{7F98A0F2-4871-4FE6-80C7-6732C3389738}" srcId="{7D679B6F-E078-4C28-8234-E4C63CA70AB6}" destId="{625E01F2-FEA8-492E-A192-79DDD85F1A35}" srcOrd="2" destOrd="0" parTransId="{D45AAE1F-CFA0-446A-898B-7794E8524D3F}" sibTransId="{53366769-81D7-4AA1-A74A-897AC5A54921}"/>
    <dgm:cxn modelId="{E9E164F7-8270-456E-B881-BC9012C8D0CE}" type="presOf" srcId="{F7290F20-BFF9-4279-BDB7-89AAF6106C88}" destId="{074779D7-285F-40BA-BE07-9B7352A135D7}" srcOrd="0" destOrd="5" presId="urn:microsoft.com/office/officeart/2005/8/layout/vList5"/>
    <dgm:cxn modelId="{EDFC89F9-5362-46EF-96B0-D838B72EAF0E}" type="presOf" srcId="{F7087AC8-9486-40D4-9C5C-02794AC4F19A}" destId="{1AFA10F2-8F9A-48FB-B2AF-2B275791C258}" srcOrd="0" destOrd="0" presId="urn:microsoft.com/office/officeart/2005/8/layout/vList5"/>
    <dgm:cxn modelId="{2171CAC9-6D6B-453A-B156-DC2D726F8D22}" type="presParOf" srcId="{7DDA8C2B-A904-499D-A7DE-FD2D0321655A}" destId="{B2699D34-1296-4209-9284-E4C1AD360500}" srcOrd="0" destOrd="0" presId="urn:microsoft.com/office/officeart/2005/8/layout/vList5"/>
    <dgm:cxn modelId="{96D2D101-2E21-4E14-BF7F-82A974A09E76}" type="presParOf" srcId="{B2699D34-1296-4209-9284-E4C1AD360500}" destId="{1AFA10F2-8F9A-48FB-B2AF-2B275791C258}" srcOrd="0" destOrd="0" presId="urn:microsoft.com/office/officeart/2005/8/layout/vList5"/>
    <dgm:cxn modelId="{2D621DE9-575A-48F9-84A1-D00AD7FA7283}" type="presParOf" srcId="{B2699D34-1296-4209-9284-E4C1AD360500}" destId="{5E1271D1-50C8-4BD1-9EA5-BF4055893825}" srcOrd="1" destOrd="0" presId="urn:microsoft.com/office/officeart/2005/8/layout/vList5"/>
    <dgm:cxn modelId="{423A4E7D-C6F6-45FA-9EF5-7CA37F9F72B6}" type="presParOf" srcId="{7DDA8C2B-A904-499D-A7DE-FD2D0321655A}" destId="{AFDA85B8-F079-4F0C-A23F-A0E46D7EAD09}" srcOrd="1" destOrd="0" presId="urn:microsoft.com/office/officeart/2005/8/layout/vList5"/>
    <dgm:cxn modelId="{ABABEDEE-0764-46E4-8935-39B7E230CE13}" type="presParOf" srcId="{7DDA8C2B-A904-499D-A7DE-FD2D0321655A}" destId="{5D8B5F98-3C02-408C-AB9C-325EA2EEB836}" srcOrd="2" destOrd="0" presId="urn:microsoft.com/office/officeart/2005/8/layout/vList5"/>
    <dgm:cxn modelId="{B85F63EA-A313-4D8C-AF53-312D16FC5657}" type="presParOf" srcId="{5D8B5F98-3C02-408C-AB9C-325EA2EEB836}" destId="{7C5F6532-A714-4B22-8270-A0417951FB81}" srcOrd="0" destOrd="0" presId="urn:microsoft.com/office/officeart/2005/8/layout/vList5"/>
    <dgm:cxn modelId="{69138F51-8A44-4504-B689-D4140F8C98AF}" type="presParOf" srcId="{5D8B5F98-3C02-408C-AB9C-325EA2EEB836}" destId="{AC600C7B-9204-4B1F-A42A-D10A4DA97171}" srcOrd="1" destOrd="0" presId="urn:microsoft.com/office/officeart/2005/8/layout/vList5"/>
    <dgm:cxn modelId="{E091AACF-0F94-4341-B439-668F4B2CF4C1}" type="presParOf" srcId="{7DDA8C2B-A904-499D-A7DE-FD2D0321655A}" destId="{573A6A00-8330-4BC5-97B3-AEE51305CB01}" srcOrd="3" destOrd="0" presId="urn:microsoft.com/office/officeart/2005/8/layout/vList5"/>
    <dgm:cxn modelId="{F0866564-4FEA-4531-9BCD-26A3DDD90E2D}" type="presParOf" srcId="{7DDA8C2B-A904-499D-A7DE-FD2D0321655A}" destId="{40FDDFF7-CAC3-40DC-94FC-A3F21BB3EAB9}" srcOrd="4" destOrd="0" presId="urn:microsoft.com/office/officeart/2005/8/layout/vList5"/>
    <dgm:cxn modelId="{B92026D7-5710-4FF5-B0F1-E6424D42AFB6}" type="presParOf" srcId="{40FDDFF7-CAC3-40DC-94FC-A3F21BB3EAB9}" destId="{726C5887-E788-450D-8ED5-D8B06AB132FE}" srcOrd="0" destOrd="0" presId="urn:microsoft.com/office/officeart/2005/8/layout/vList5"/>
    <dgm:cxn modelId="{B5A8BE3A-FA3D-4293-A177-E802D4A85FB9}" type="presParOf" srcId="{40FDDFF7-CAC3-40DC-94FC-A3F21BB3EAB9}" destId="{074779D7-285F-40BA-BE07-9B7352A135D7}" srcOrd="1" destOrd="0" presId="urn:microsoft.com/office/officeart/2005/8/layout/vList5"/>
    <dgm:cxn modelId="{C0501065-B7FD-490F-B411-9415BE97740B}" type="presParOf" srcId="{7DDA8C2B-A904-499D-A7DE-FD2D0321655A}" destId="{EDCA9CE5-7553-4331-9632-F5642E8019F4}" srcOrd="5" destOrd="0" presId="urn:microsoft.com/office/officeart/2005/8/layout/vList5"/>
    <dgm:cxn modelId="{C96E9347-7968-4A64-BE7C-1C4459F8BC4B}" type="presParOf" srcId="{7DDA8C2B-A904-499D-A7DE-FD2D0321655A}" destId="{81283187-1A3C-4F90-9A22-8F3E13F94AB8}" srcOrd="6" destOrd="0" presId="urn:microsoft.com/office/officeart/2005/8/layout/vList5"/>
    <dgm:cxn modelId="{2C8E3C9C-6058-4DB0-A462-D1D36B028CC7}" type="presParOf" srcId="{81283187-1A3C-4F90-9A22-8F3E13F94AB8}" destId="{5C11E653-7459-4D2E-A899-6085AF1C1260}" srcOrd="0" destOrd="0" presId="urn:microsoft.com/office/officeart/2005/8/layout/vList5"/>
    <dgm:cxn modelId="{9EEEF7C6-1E7B-4831-8D73-34BD767AB0A8}" type="presParOf" srcId="{81283187-1A3C-4F90-9A22-8F3E13F94AB8}" destId="{8D0A9E43-E19E-49D2-ACB9-C8C93E816AFB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1F620-9ED4-4448-A299-7173F7CBD119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D7FAFB5D-D363-4B29-8676-0D928EBFC07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GOALS: </a:t>
          </a:r>
        </a:p>
        <a:p>
          <a:r>
            <a:rPr lang="en-US" sz="1600" dirty="0"/>
            <a:t>Desired outcomes. Simple, broad, high-reaching.</a:t>
          </a:r>
        </a:p>
      </dgm:t>
    </dgm:pt>
    <dgm:pt modelId="{0A2027C2-30FC-4B75-A688-4E3E2702ED27}" type="parTrans" cxnId="{0276EADF-A08D-44F1-A4BE-064CA93EF02F}">
      <dgm:prSet/>
      <dgm:spPr/>
      <dgm:t>
        <a:bodyPr/>
        <a:lstStyle/>
        <a:p>
          <a:endParaRPr lang="en-US"/>
        </a:p>
      </dgm:t>
    </dgm:pt>
    <dgm:pt modelId="{A53EF353-D5FE-4C2A-9BC6-B087AB5C1895}" type="sibTrans" cxnId="{0276EADF-A08D-44F1-A4BE-064CA93EF02F}">
      <dgm:prSet/>
      <dgm:spPr/>
      <dgm:t>
        <a:bodyPr/>
        <a:lstStyle/>
        <a:p>
          <a:endParaRPr lang="en-US"/>
        </a:p>
      </dgm:t>
    </dgm:pt>
    <dgm:pt modelId="{FB4C0B32-C63A-48D1-B2FE-E09F5959B9A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POLICIES:</a:t>
          </a:r>
        </a:p>
        <a:p>
          <a:r>
            <a:rPr lang="en-US" sz="1600" dirty="0"/>
            <a:t>Statements that guide municipal decision makers so that decisions help to achieve the goals.</a:t>
          </a:r>
        </a:p>
      </dgm:t>
    </dgm:pt>
    <dgm:pt modelId="{37AD90C4-D0E3-4D43-A151-54438B1C38ED}" type="parTrans" cxnId="{DEE64BB8-8F57-49DB-A58A-963BB5F47CC7}">
      <dgm:prSet/>
      <dgm:spPr/>
      <dgm:t>
        <a:bodyPr/>
        <a:lstStyle/>
        <a:p>
          <a:endParaRPr lang="en-US"/>
        </a:p>
      </dgm:t>
    </dgm:pt>
    <dgm:pt modelId="{0AC53972-3AFF-478D-B3A8-E18D7128D218}" type="sibTrans" cxnId="{DEE64BB8-8F57-49DB-A58A-963BB5F47CC7}">
      <dgm:prSet/>
      <dgm:spPr/>
      <dgm:t>
        <a:bodyPr/>
        <a:lstStyle/>
        <a:p>
          <a:endParaRPr lang="en-US"/>
        </a:p>
      </dgm:t>
    </dgm:pt>
    <dgm:pt modelId="{F814BEFA-1600-4508-819A-6481A97FB96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ACTIONS:</a:t>
          </a:r>
          <a:r>
            <a:rPr lang="en-US" sz="1600" dirty="0"/>
            <a:t> </a:t>
          </a:r>
        </a:p>
        <a:p>
          <a:r>
            <a:rPr lang="en-US" sz="1600" dirty="0"/>
            <a:t>Specific, measurable acts whose implementation will bring the municipality closer to achievement of its goals.</a:t>
          </a:r>
        </a:p>
      </dgm:t>
    </dgm:pt>
    <dgm:pt modelId="{F6542DD9-EF93-4345-A52D-D7379B4B4900}" type="parTrans" cxnId="{950E9339-8C7A-4941-91F0-9304FCB06186}">
      <dgm:prSet/>
      <dgm:spPr/>
      <dgm:t>
        <a:bodyPr/>
        <a:lstStyle/>
        <a:p>
          <a:endParaRPr lang="en-US"/>
        </a:p>
      </dgm:t>
    </dgm:pt>
    <dgm:pt modelId="{F84E4C5D-B8E9-4DB7-94E9-2418161FA111}" type="sibTrans" cxnId="{950E9339-8C7A-4941-91F0-9304FCB06186}">
      <dgm:prSet/>
      <dgm:spPr/>
      <dgm:t>
        <a:bodyPr/>
        <a:lstStyle/>
        <a:p>
          <a:endParaRPr lang="en-US"/>
        </a:p>
      </dgm:t>
    </dgm:pt>
    <dgm:pt modelId="{AB13B54F-0EC5-459F-864C-31B0A4526CB1}" type="pres">
      <dgm:prSet presAssocID="{D061F620-9ED4-4448-A299-7173F7CBD119}" presName="CompostProcess" presStyleCnt="0">
        <dgm:presLayoutVars>
          <dgm:dir/>
          <dgm:resizeHandles val="exact"/>
        </dgm:presLayoutVars>
      </dgm:prSet>
      <dgm:spPr/>
    </dgm:pt>
    <dgm:pt modelId="{0F4EFB6F-1A68-4FE9-9F4E-7E56A25D75BD}" type="pres">
      <dgm:prSet presAssocID="{D061F620-9ED4-4448-A299-7173F7CBD119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6357220B-A9F9-4980-B6F4-96954C3219FD}" type="pres">
      <dgm:prSet presAssocID="{D061F620-9ED4-4448-A299-7173F7CBD119}" presName="linearProcess" presStyleCnt="0"/>
      <dgm:spPr/>
    </dgm:pt>
    <dgm:pt modelId="{7B7BEA5A-D27E-4BCC-97B0-DAF15CB96AB5}" type="pres">
      <dgm:prSet presAssocID="{D7FAFB5D-D363-4B29-8676-0D928EBFC07C}" presName="textNode" presStyleLbl="node1" presStyleIdx="0" presStyleCnt="3" custScaleY="123754">
        <dgm:presLayoutVars>
          <dgm:bulletEnabled val="1"/>
        </dgm:presLayoutVars>
      </dgm:prSet>
      <dgm:spPr/>
    </dgm:pt>
    <dgm:pt modelId="{15A9BC33-F543-49F8-8292-B437E606A7E9}" type="pres">
      <dgm:prSet presAssocID="{A53EF353-D5FE-4C2A-9BC6-B087AB5C1895}" presName="sibTrans" presStyleCnt="0"/>
      <dgm:spPr/>
    </dgm:pt>
    <dgm:pt modelId="{0E6CAF3A-B68D-4D5D-B093-9A413D8EF4D4}" type="pres">
      <dgm:prSet presAssocID="{FB4C0B32-C63A-48D1-B2FE-E09F5959B9A2}" presName="textNode" presStyleLbl="node1" presStyleIdx="1" presStyleCnt="3" custScaleY="123754">
        <dgm:presLayoutVars>
          <dgm:bulletEnabled val="1"/>
        </dgm:presLayoutVars>
      </dgm:prSet>
      <dgm:spPr/>
    </dgm:pt>
    <dgm:pt modelId="{1AB30D23-2F42-4D27-8BDB-E314D0DD5D00}" type="pres">
      <dgm:prSet presAssocID="{0AC53972-3AFF-478D-B3A8-E18D7128D218}" presName="sibTrans" presStyleCnt="0"/>
      <dgm:spPr/>
    </dgm:pt>
    <dgm:pt modelId="{D04223F6-CD6D-4E07-975D-8E52073E9EE7}" type="pres">
      <dgm:prSet presAssocID="{F814BEFA-1600-4508-819A-6481A97FB960}" presName="textNode" presStyleLbl="node1" presStyleIdx="2" presStyleCnt="3" custScaleY="128814">
        <dgm:presLayoutVars>
          <dgm:bulletEnabled val="1"/>
        </dgm:presLayoutVars>
      </dgm:prSet>
      <dgm:spPr/>
    </dgm:pt>
  </dgm:ptLst>
  <dgm:cxnLst>
    <dgm:cxn modelId="{79D26802-02EB-4A3B-A1DA-B17AB2C57161}" type="presOf" srcId="{D7FAFB5D-D363-4B29-8676-0D928EBFC07C}" destId="{7B7BEA5A-D27E-4BCC-97B0-DAF15CB96AB5}" srcOrd="0" destOrd="0" presId="urn:microsoft.com/office/officeart/2005/8/layout/hProcess9"/>
    <dgm:cxn modelId="{FA77CB11-0A2E-419B-B1FF-D7B6E8AEB8BF}" type="presOf" srcId="{D061F620-9ED4-4448-A299-7173F7CBD119}" destId="{AB13B54F-0EC5-459F-864C-31B0A4526CB1}" srcOrd="0" destOrd="0" presId="urn:microsoft.com/office/officeart/2005/8/layout/hProcess9"/>
    <dgm:cxn modelId="{950E9339-8C7A-4941-91F0-9304FCB06186}" srcId="{D061F620-9ED4-4448-A299-7173F7CBD119}" destId="{F814BEFA-1600-4508-819A-6481A97FB960}" srcOrd="2" destOrd="0" parTransId="{F6542DD9-EF93-4345-A52D-D7379B4B4900}" sibTransId="{F84E4C5D-B8E9-4DB7-94E9-2418161FA111}"/>
    <dgm:cxn modelId="{45A7147E-DA95-4EED-9C87-F58E3D167A4D}" type="presOf" srcId="{F814BEFA-1600-4508-819A-6481A97FB960}" destId="{D04223F6-CD6D-4E07-975D-8E52073E9EE7}" srcOrd="0" destOrd="0" presId="urn:microsoft.com/office/officeart/2005/8/layout/hProcess9"/>
    <dgm:cxn modelId="{DEE64BB8-8F57-49DB-A58A-963BB5F47CC7}" srcId="{D061F620-9ED4-4448-A299-7173F7CBD119}" destId="{FB4C0B32-C63A-48D1-B2FE-E09F5959B9A2}" srcOrd="1" destOrd="0" parTransId="{37AD90C4-D0E3-4D43-A151-54438B1C38ED}" sibTransId="{0AC53972-3AFF-478D-B3A8-E18D7128D218}"/>
    <dgm:cxn modelId="{0276EADF-A08D-44F1-A4BE-064CA93EF02F}" srcId="{D061F620-9ED4-4448-A299-7173F7CBD119}" destId="{D7FAFB5D-D363-4B29-8676-0D928EBFC07C}" srcOrd="0" destOrd="0" parTransId="{0A2027C2-30FC-4B75-A688-4E3E2702ED27}" sibTransId="{A53EF353-D5FE-4C2A-9BC6-B087AB5C1895}"/>
    <dgm:cxn modelId="{DED42AF8-CF76-4D3F-AF36-7CE24B4C801C}" type="presOf" srcId="{FB4C0B32-C63A-48D1-B2FE-E09F5959B9A2}" destId="{0E6CAF3A-B68D-4D5D-B093-9A413D8EF4D4}" srcOrd="0" destOrd="0" presId="urn:microsoft.com/office/officeart/2005/8/layout/hProcess9"/>
    <dgm:cxn modelId="{4EF3ABD4-1CA7-4EF2-9523-C8A2C4D9637C}" type="presParOf" srcId="{AB13B54F-0EC5-459F-864C-31B0A4526CB1}" destId="{0F4EFB6F-1A68-4FE9-9F4E-7E56A25D75BD}" srcOrd="0" destOrd="0" presId="urn:microsoft.com/office/officeart/2005/8/layout/hProcess9"/>
    <dgm:cxn modelId="{1FDB4A1F-B789-40DA-91EF-2E4952A42CE9}" type="presParOf" srcId="{AB13B54F-0EC5-459F-864C-31B0A4526CB1}" destId="{6357220B-A9F9-4980-B6F4-96954C3219FD}" srcOrd="1" destOrd="0" presId="urn:microsoft.com/office/officeart/2005/8/layout/hProcess9"/>
    <dgm:cxn modelId="{E8CA77E1-2D3B-458B-8514-318B5C785F51}" type="presParOf" srcId="{6357220B-A9F9-4980-B6F4-96954C3219FD}" destId="{7B7BEA5A-D27E-4BCC-97B0-DAF15CB96AB5}" srcOrd="0" destOrd="0" presId="urn:microsoft.com/office/officeart/2005/8/layout/hProcess9"/>
    <dgm:cxn modelId="{E5C9460D-8271-4B2A-9B09-44C681CE9064}" type="presParOf" srcId="{6357220B-A9F9-4980-B6F4-96954C3219FD}" destId="{15A9BC33-F543-49F8-8292-B437E606A7E9}" srcOrd="1" destOrd="0" presId="urn:microsoft.com/office/officeart/2005/8/layout/hProcess9"/>
    <dgm:cxn modelId="{7073BBF0-2A44-4452-A727-0EB4E9640BF2}" type="presParOf" srcId="{6357220B-A9F9-4980-B6F4-96954C3219FD}" destId="{0E6CAF3A-B68D-4D5D-B093-9A413D8EF4D4}" srcOrd="2" destOrd="0" presId="urn:microsoft.com/office/officeart/2005/8/layout/hProcess9"/>
    <dgm:cxn modelId="{49D4681C-894E-4E34-951A-FD388118C0F6}" type="presParOf" srcId="{6357220B-A9F9-4980-B6F4-96954C3219FD}" destId="{1AB30D23-2F42-4D27-8BDB-E314D0DD5D00}" srcOrd="3" destOrd="0" presId="urn:microsoft.com/office/officeart/2005/8/layout/hProcess9"/>
    <dgm:cxn modelId="{87AF6C55-A84C-4114-A0B0-C060FB24AED5}" type="presParOf" srcId="{6357220B-A9F9-4980-B6F4-96954C3219FD}" destId="{D04223F6-CD6D-4E07-975D-8E52073E9EE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271D1-50C8-4BD1-9EA5-BF4055893825}">
      <dsp:nvSpPr>
        <dsp:cNvPr id="0" name=""/>
        <dsp:cNvSpPr/>
      </dsp:nvSpPr>
      <dsp:spPr>
        <a:xfrm rot="5400000">
          <a:off x="4801533" y="-1998426"/>
          <a:ext cx="981589" cy="498101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Nearly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55%</a:t>
          </a:r>
          <a:r>
            <a:rPr lang="en-US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participants voted that they were “very concerned” about climate change and related impacts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However, almost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10% </a:t>
          </a: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believed education on climate change and sustainability was “totally unimportant”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01821" y="49203"/>
        <a:ext cx="4933097" cy="885755"/>
      </dsp:txXfrm>
    </dsp:sp>
    <dsp:sp modelId="{1AFA10F2-8F9A-48FB-B2AF-2B275791C258}">
      <dsp:nvSpPr>
        <dsp:cNvPr id="0" name=""/>
        <dsp:cNvSpPr/>
      </dsp:nvSpPr>
      <dsp:spPr>
        <a:xfrm>
          <a:off x="0" y="69375"/>
          <a:ext cx="2801820" cy="845410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Climate Change</a:t>
          </a:r>
        </a:p>
      </dsp:txBody>
      <dsp:txXfrm>
        <a:off x="41270" y="110645"/>
        <a:ext cx="2719280" cy="762870"/>
      </dsp:txXfrm>
    </dsp:sp>
    <dsp:sp modelId="{AC600C7B-9204-4B1F-A42A-D10A4DA97171}">
      <dsp:nvSpPr>
        <dsp:cNvPr id="0" name=""/>
        <dsp:cNvSpPr/>
      </dsp:nvSpPr>
      <dsp:spPr>
        <a:xfrm rot="5400000">
          <a:off x="4844701" y="-992437"/>
          <a:ext cx="895251" cy="498101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552,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541</a:t>
          </a: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participants voted that “ensuring clean and reliable drinking water” is somewhat or very important</a:t>
          </a:r>
          <a:endParaRPr lang="en-US" sz="1100" kern="120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About </a:t>
          </a:r>
          <a:r>
            <a:rPr lang="en-US" sz="1200" b="1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60% </a:t>
          </a:r>
          <a:r>
            <a: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were also concerned with improving stormwater management and reducing landfill waste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801820" y="1094147"/>
        <a:ext cx="4937311" cy="807845"/>
      </dsp:txXfrm>
    </dsp:sp>
    <dsp:sp modelId="{7C5F6532-A714-4B22-8270-A0417951FB81}">
      <dsp:nvSpPr>
        <dsp:cNvPr id="0" name=""/>
        <dsp:cNvSpPr/>
      </dsp:nvSpPr>
      <dsp:spPr>
        <a:xfrm>
          <a:off x="0" y="1081817"/>
          <a:ext cx="2801820" cy="832504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Water Resources</a:t>
          </a:r>
        </a:p>
      </dsp:txBody>
      <dsp:txXfrm>
        <a:off x="40639" y="1122456"/>
        <a:ext cx="2720542" cy="751226"/>
      </dsp:txXfrm>
    </dsp:sp>
    <dsp:sp modelId="{8D0A9E43-E19E-49D2-ACB9-C8C93E816AFB}">
      <dsp:nvSpPr>
        <dsp:cNvPr id="0" name=""/>
        <dsp:cNvSpPr/>
      </dsp:nvSpPr>
      <dsp:spPr>
        <a:xfrm rot="5400000">
          <a:off x="4857026" y="-41940"/>
          <a:ext cx="870602" cy="498101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62% </a:t>
          </a: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would support the town budgeting for a street tree program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50% </a:t>
          </a:r>
          <a:r>
            <a:rPr lang="en-US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would support the adoption of a town-wide tree bylaw </a:t>
          </a:r>
          <a:endParaRPr lang="en-US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801821" y="2055764"/>
        <a:ext cx="4938515" cy="785604"/>
      </dsp:txXfrm>
    </dsp:sp>
    <dsp:sp modelId="{5C11E653-7459-4D2E-A899-6085AF1C1260}">
      <dsp:nvSpPr>
        <dsp:cNvPr id="0" name=""/>
        <dsp:cNvSpPr/>
      </dsp:nvSpPr>
      <dsp:spPr>
        <a:xfrm>
          <a:off x="0" y="2093727"/>
          <a:ext cx="2801820" cy="709677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Forestry</a:t>
          </a:r>
        </a:p>
      </dsp:txBody>
      <dsp:txXfrm>
        <a:off x="34644" y="2128371"/>
        <a:ext cx="2732532" cy="640389"/>
      </dsp:txXfrm>
    </dsp:sp>
    <dsp:sp modelId="{96A7A555-03F8-41D7-AA56-A0A49AAE83F9}">
      <dsp:nvSpPr>
        <dsp:cNvPr id="0" name=""/>
        <dsp:cNvSpPr/>
      </dsp:nvSpPr>
      <dsp:spPr>
        <a:xfrm rot="5400000">
          <a:off x="4594533" y="1155987"/>
          <a:ext cx="1385251" cy="497615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Between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38% </a:t>
          </a:r>
          <a:r>
            <a:rPr lang="en-US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54%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participants voted that they strongly support prohibitions on:</a:t>
          </a:r>
        </a:p>
        <a:p>
          <a:pPr marL="2286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	1. Construction in the flood zone</a:t>
          </a:r>
        </a:p>
        <a:p>
          <a:pPr marL="228600" lvl="3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	2. Pesticide</a:t>
          </a:r>
        </a:p>
        <a:p>
          <a:pPr marL="228600" lvl="4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	3. Chemical fertilizer</a:t>
          </a:r>
        </a:p>
        <a:p>
          <a:pPr marL="228600" lvl="4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Only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2%-5%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participants responded with strong opposition to each of these statements</a:t>
          </a:r>
        </a:p>
      </dsp:txBody>
      <dsp:txXfrm rot="-5400000">
        <a:off x="2799084" y="3019058"/>
        <a:ext cx="4908528" cy="1250007"/>
      </dsp:txXfrm>
    </dsp:sp>
    <dsp:sp modelId="{447E57D0-53C3-49BE-ABFB-F96726F18437}">
      <dsp:nvSpPr>
        <dsp:cNvPr id="0" name=""/>
        <dsp:cNvSpPr/>
      </dsp:nvSpPr>
      <dsp:spPr>
        <a:xfrm>
          <a:off x="0" y="3351002"/>
          <a:ext cx="2799084" cy="586120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</dsp:txBody>
      <dsp:txXfrm>
        <a:off x="28612" y="3379614"/>
        <a:ext cx="2741860" cy="528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C79D-D7A6-438D-A9E3-89A30355274D}">
      <dsp:nvSpPr>
        <dsp:cNvPr id="0" name=""/>
        <dsp:cNvSpPr/>
      </dsp:nvSpPr>
      <dsp:spPr>
        <a:xfrm rot="5400000">
          <a:off x="3371099" y="-1339099"/>
          <a:ext cx="813914" cy="3743141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2/3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of participants say there should be an update to the Town’s wastewater management plan</a:t>
          </a: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Over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1/2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of participants support expanding the Town sewer system and addressing PFAS issues</a:t>
          </a:r>
        </a:p>
      </dsp:txBody>
      <dsp:txXfrm rot="-5400000">
        <a:off x="1906486" y="165246"/>
        <a:ext cx="3703409" cy="734450"/>
      </dsp:txXfrm>
    </dsp:sp>
    <dsp:sp modelId="{A1360BF5-B906-42DD-9DED-98169BE84FFD}">
      <dsp:nvSpPr>
        <dsp:cNvPr id="0" name=""/>
        <dsp:cNvSpPr/>
      </dsp:nvSpPr>
      <dsp:spPr>
        <a:xfrm>
          <a:off x="35965" y="82"/>
          <a:ext cx="1794595" cy="1021622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Water and Wastewater</a:t>
          </a:r>
        </a:p>
      </dsp:txBody>
      <dsp:txXfrm>
        <a:off x="85836" y="49953"/>
        <a:ext cx="1694853" cy="921880"/>
      </dsp:txXfrm>
    </dsp:sp>
    <dsp:sp modelId="{DF45D441-9AFE-45AE-9BF7-D1CE8C5A7E8F}">
      <dsp:nvSpPr>
        <dsp:cNvPr id="0" name=""/>
        <dsp:cNvSpPr/>
      </dsp:nvSpPr>
      <dsp:spPr>
        <a:xfrm rot="5400000">
          <a:off x="3011583" y="-24151"/>
          <a:ext cx="1543892" cy="3739485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Participants agreed that ocean beaches and parks meet their needs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(~60%)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Roughly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40%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bike trails fail to meet participant expectations</a:t>
          </a: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More than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3/4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of participants were strongly supportive of improving Town beach facilities including concessions and restrooms </a:t>
          </a: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Almost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1/2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of all participants expressed interest in an indoor swimming pool and Town marina</a:t>
          </a:r>
        </a:p>
      </dsp:txBody>
      <dsp:txXfrm rot="-5400000">
        <a:off x="1913787" y="1149013"/>
        <a:ext cx="3664118" cy="1393158"/>
      </dsp:txXfrm>
    </dsp:sp>
    <dsp:sp modelId="{361F2970-49B2-41EB-B26D-15BE57C41C56}">
      <dsp:nvSpPr>
        <dsp:cNvPr id="0" name=""/>
        <dsp:cNvSpPr/>
      </dsp:nvSpPr>
      <dsp:spPr>
        <a:xfrm>
          <a:off x="35508" y="1333921"/>
          <a:ext cx="1825004" cy="1021622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Recreation</a:t>
          </a:r>
        </a:p>
      </dsp:txBody>
      <dsp:txXfrm>
        <a:off x="85379" y="1383792"/>
        <a:ext cx="1725262" cy="921880"/>
      </dsp:txXfrm>
    </dsp:sp>
    <dsp:sp modelId="{62739640-E950-4B9C-846E-D91507284BD7}">
      <dsp:nvSpPr>
        <dsp:cNvPr id="0" name=""/>
        <dsp:cNvSpPr/>
      </dsp:nvSpPr>
      <dsp:spPr>
        <a:xfrm rot="5400000">
          <a:off x="3016686" y="1571212"/>
          <a:ext cx="1546222" cy="3739485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Roughly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75%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participants are at least satisfied with first responder services (fire, police, ambulance services)</a:t>
          </a: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The library is viewed as the most satisfactory public facility, with almost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84%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of participants voting that they are “very satisfied” with it</a:t>
          </a:r>
        </a:p>
        <a:p>
          <a:pPr marL="112713" lvl="1" indent="-11271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>
              <a:tab pos="112713" algn="l"/>
            </a:tabLst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Between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15%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of participants were unsatisfied with beaches and parking lots, road conditions, and public housing</a:t>
          </a:r>
        </a:p>
      </dsp:txBody>
      <dsp:txXfrm rot="-5400000">
        <a:off x="1920055" y="2743323"/>
        <a:ext cx="3664005" cy="1395262"/>
      </dsp:txXfrm>
    </dsp:sp>
    <dsp:sp modelId="{735F8A31-4B65-44DC-8C8E-D96466E6CAA8}">
      <dsp:nvSpPr>
        <dsp:cNvPr id="0" name=""/>
        <dsp:cNvSpPr/>
      </dsp:nvSpPr>
      <dsp:spPr>
        <a:xfrm>
          <a:off x="35433" y="2948204"/>
          <a:ext cx="1777403" cy="1021622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Other Government Services</a:t>
          </a:r>
        </a:p>
      </dsp:txBody>
      <dsp:txXfrm>
        <a:off x="85304" y="2998075"/>
        <a:ext cx="1677661" cy="921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271D1-50C8-4BD1-9EA5-BF4055893825}">
      <dsp:nvSpPr>
        <dsp:cNvPr id="0" name=""/>
        <dsp:cNvSpPr/>
      </dsp:nvSpPr>
      <dsp:spPr>
        <a:xfrm rot="5400000">
          <a:off x="3483505" y="-1385165"/>
          <a:ext cx="956243" cy="372858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en-US" sz="11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participants claimed that they are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unsatisfied with traffic congestion between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Memorial Day and Labor Day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Roughly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3/4</a:t>
          </a: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of participants are neutral or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satisfied with off-season traffic congestion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97332" y="47688"/>
        <a:ext cx="3681909" cy="862883"/>
      </dsp:txXfrm>
    </dsp:sp>
    <dsp:sp modelId="{1AFA10F2-8F9A-48FB-B2AF-2B275791C258}">
      <dsp:nvSpPr>
        <dsp:cNvPr id="0" name=""/>
        <dsp:cNvSpPr/>
      </dsp:nvSpPr>
      <dsp:spPr>
        <a:xfrm>
          <a:off x="0" y="20363"/>
          <a:ext cx="2097331" cy="917530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Vehicles</a:t>
          </a:r>
        </a:p>
      </dsp:txBody>
      <dsp:txXfrm>
        <a:off x="44790" y="65153"/>
        <a:ext cx="2007751" cy="827950"/>
      </dsp:txXfrm>
    </dsp:sp>
    <dsp:sp modelId="{AC600C7B-9204-4B1F-A42A-D10A4DA97171}">
      <dsp:nvSpPr>
        <dsp:cNvPr id="0" name=""/>
        <dsp:cNvSpPr/>
      </dsp:nvSpPr>
      <dsp:spPr>
        <a:xfrm rot="5400000">
          <a:off x="3418104" y="-315594"/>
          <a:ext cx="1094790" cy="373223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98%</a:t>
          </a:r>
          <a:r>
            <a:rPr lang="en-US" sz="14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claimed to “rarely” or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“never” take the local bus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The “Bus to Boston” was the only form of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public transportation that received more than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1%</a:t>
          </a:r>
          <a:r>
            <a:rPr lang="en-US" sz="14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claiming they use it “very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often”</a:t>
          </a:r>
        </a:p>
      </dsp:txBody>
      <dsp:txXfrm rot="-5400000">
        <a:off x="2099383" y="1056570"/>
        <a:ext cx="3678791" cy="987904"/>
      </dsp:txXfrm>
    </dsp:sp>
    <dsp:sp modelId="{7C5F6532-A714-4B22-8270-A0417951FB81}">
      <dsp:nvSpPr>
        <dsp:cNvPr id="0" name=""/>
        <dsp:cNvSpPr/>
      </dsp:nvSpPr>
      <dsp:spPr>
        <a:xfrm>
          <a:off x="0" y="1091757"/>
          <a:ext cx="2099381" cy="917530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Public Transportation</a:t>
          </a:r>
        </a:p>
      </dsp:txBody>
      <dsp:txXfrm>
        <a:off x="44790" y="1136547"/>
        <a:ext cx="2009801" cy="827950"/>
      </dsp:txXfrm>
    </dsp:sp>
    <dsp:sp modelId="{074779D7-285F-40BA-BE07-9B7352A135D7}">
      <dsp:nvSpPr>
        <dsp:cNvPr id="0" name=""/>
        <dsp:cNvSpPr/>
      </dsp:nvSpPr>
      <dsp:spPr>
        <a:xfrm rot="5400000">
          <a:off x="3402557" y="851900"/>
          <a:ext cx="1125883" cy="373223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More than</a:t>
          </a:r>
          <a:r>
            <a:rPr lang="en-US" sz="11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</a:t>
          </a:r>
          <a:r>
            <a:rPr lang="en-US" sz="1200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agreed that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sidewalks, crosswalks, and walking trails were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“very important” to Mashpee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2/3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participants said they would support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an update of the bicycle and pedestrian plan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for Mashpee</a:t>
          </a:r>
        </a:p>
      </dsp:txBody>
      <dsp:txXfrm rot="-5400000">
        <a:off x="2099382" y="2210037"/>
        <a:ext cx="3677273" cy="1015961"/>
      </dsp:txXfrm>
    </dsp:sp>
    <dsp:sp modelId="{726C5887-E788-450D-8ED5-D8B06AB132FE}">
      <dsp:nvSpPr>
        <dsp:cNvPr id="0" name=""/>
        <dsp:cNvSpPr/>
      </dsp:nvSpPr>
      <dsp:spPr>
        <a:xfrm>
          <a:off x="0" y="2259953"/>
          <a:ext cx="2099381" cy="917530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sp:txBody>
      <dsp:txXfrm>
        <a:off x="44790" y="2304743"/>
        <a:ext cx="2009801" cy="827950"/>
      </dsp:txXfrm>
    </dsp:sp>
    <dsp:sp modelId="{8D0A9E43-E19E-49D2-ACB9-C8C93E816AFB}">
      <dsp:nvSpPr>
        <dsp:cNvPr id="0" name=""/>
        <dsp:cNvSpPr/>
      </dsp:nvSpPr>
      <dsp:spPr>
        <a:xfrm rot="5400000">
          <a:off x="3657382" y="1807702"/>
          <a:ext cx="623986" cy="373588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Over </a:t>
          </a:r>
          <a:r>
            <a:rPr lang="en-US" sz="1200" b="1" kern="120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80% </a:t>
          </a: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participants are neutral or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satisfied with road conditions, traffic safety, 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and wayfinding (street and directional signage) </a:t>
          </a:r>
        </a:p>
      </dsp:txBody>
      <dsp:txXfrm rot="-5400000">
        <a:off x="2101434" y="3394110"/>
        <a:ext cx="3705422" cy="563066"/>
      </dsp:txXfrm>
    </dsp:sp>
    <dsp:sp modelId="{5C11E653-7459-4D2E-A899-6085AF1C1260}">
      <dsp:nvSpPr>
        <dsp:cNvPr id="0" name=""/>
        <dsp:cNvSpPr/>
      </dsp:nvSpPr>
      <dsp:spPr>
        <a:xfrm>
          <a:off x="0" y="3315554"/>
          <a:ext cx="2101434" cy="720179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</dsp:txBody>
      <dsp:txXfrm>
        <a:off x="35156" y="3350710"/>
        <a:ext cx="2031122" cy="64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FB6F-1A68-4FE9-9F4E-7E56A25D75BD}">
      <dsp:nvSpPr>
        <dsp:cNvPr id="0" name=""/>
        <dsp:cNvSpPr/>
      </dsp:nvSpPr>
      <dsp:spPr>
        <a:xfrm>
          <a:off x="506275" y="0"/>
          <a:ext cx="5737793" cy="3749305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BEA5A-D27E-4BCC-97B0-DAF15CB96AB5}">
      <dsp:nvSpPr>
        <dsp:cNvPr id="0" name=""/>
        <dsp:cNvSpPr/>
      </dsp:nvSpPr>
      <dsp:spPr>
        <a:xfrm>
          <a:off x="1978" y="946669"/>
          <a:ext cx="2060260" cy="18559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GOALS: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Desired outcomes. Simple, broad, high-reaching.</a:t>
          </a:r>
        </a:p>
      </dsp:txBody>
      <dsp:txXfrm>
        <a:off x="92579" y="1037270"/>
        <a:ext cx="1879058" cy="1674763"/>
      </dsp:txXfrm>
    </dsp:sp>
    <dsp:sp modelId="{0E6CAF3A-B68D-4D5D-B093-9A413D8EF4D4}">
      <dsp:nvSpPr>
        <dsp:cNvPr id="0" name=""/>
        <dsp:cNvSpPr/>
      </dsp:nvSpPr>
      <dsp:spPr>
        <a:xfrm>
          <a:off x="2345042" y="946669"/>
          <a:ext cx="2060260" cy="18559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POLICIES: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Statements that guide municipal decision makers so that decisions help to achieve the goals.</a:t>
          </a:r>
        </a:p>
      </dsp:txBody>
      <dsp:txXfrm>
        <a:off x="2435643" y="1037270"/>
        <a:ext cx="1879058" cy="1674763"/>
      </dsp:txXfrm>
    </dsp:sp>
    <dsp:sp modelId="{D04223F6-CD6D-4E07-975D-8E52073E9EE7}">
      <dsp:nvSpPr>
        <dsp:cNvPr id="0" name=""/>
        <dsp:cNvSpPr/>
      </dsp:nvSpPr>
      <dsp:spPr>
        <a:xfrm>
          <a:off x="4688105" y="908726"/>
          <a:ext cx="2060260" cy="193185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ACTIONS: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Specific, measurable acts whose implementation will bring the municipality closer to achievement of its goals.</a:t>
          </a:r>
        </a:p>
      </dsp:txBody>
      <dsp:txXfrm>
        <a:off x="4782410" y="1003031"/>
        <a:ext cx="1871650" cy="1743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2B9C-2BB7-4C9E-BE54-E50CC9A6B5E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D5669-A83A-4B5E-8DAB-D2D95D76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3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5669-A83A-4B5E-8DAB-D2D95D761B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5669-A83A-4B5E-8DAB-D2D95D761B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4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136" y="1005080"/>
            <a:ext cx="8229600" cy="356901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322" y="627419"/>
            <a:ext cx="8229600" cy="23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4811867"/>
            <a:ext cx="63393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4506964" cy="5013429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65035"/>
            <a:ext cx="4506965" cy="30513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14504"/>
            <a:ext cx="4506965" cy="1363817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tx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AC1FF-09B8-521A-3685-57E70B95FC32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1DCEB-D106-380C-FB45-12567803D671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71070-0BBB-9F8C-1064-A0BA647ED14F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C9549-49BC-1B6A-D73C-7B659D617B27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675A6-5806-B580-15B5-28F0C652F9A9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27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2638426"/>
            <a:ext cx="4509000" cy="1057275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3695701"/>
            <a:ext cx="4509000" cy="1384307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65036"/>
            <a:ext cx="4506964" cy="2573390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Swis721 BT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864000"/>
            <a:ext cx="3980775" cy="351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DCE41-3811-F78F-C8EB-37B45617AFD1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30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8505000" cy="351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452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288" y="855635"/>
            <a:ext cx="4103712" cy="3777087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864000"/>
            <a:ext cx="4104000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75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864000"/>
            <a:ext cx="2700338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2700000" cy="37794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864000"/>
            <a:ext cx="2700338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90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1620000" cy="37794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861045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02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/>
        </p:nvSpPr>
        <p:spPr>
          <a:xfrm rot="1160487">
            <a:off x="7718747" y="1210511"/>
            <a:ext cx="237665" cy="175166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/>
        </p:nvGrpSpPr>
        <p:grpSpPr>
          <a:xfrm>
            <a:off x="2801852" y="760291"/>
            <a:ext cx="5284176" cy="3768587"/>
            <a:chOff x="877709" y="938373"/>
            <a:chExt cx="7339600" cy="523448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1" y="864001"/>
            <a:ext cx="2213702" cy="1647176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  <a:lvl2pPr marL="200025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719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721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0724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9597" y="1032268"/>
            <a:ext cx="4750159" cy="3284719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Swis721 BT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2632325"/>
            <a:ext cx="2213372" cy="1742032"/>
          </a:xfrm>
        </p:spPr>
        <p:txBody>
          <a:bodyPr/>
          <a:lstStyle>
            <a:lvl1pPr>
              <a:defRPr b="0" i="0">
                <a:latin typeface="Swis721 "/>
              </a:defRPr>
            </a:lvl1pPr>
            <a:lvl2pPr>
              <a:defRPr b="0" i="0">
                <a:latin typeface="Swis721 "/>
              </a:defRPr>
            </a:lvl2pPr>
            <a:lvl3pPr>
              <a:defRPr b="0" i="0">
                <a:latin typeface="Swis721 "/>
              </a:defRPr>
            </a:lvl3pPr>
            <a:lvl4pPr>
              <a:defRPr b="0" i="0">
                <a:latin typeface="Swis721 "/>
              </a:defRPr>
            </a:lvl4pPr>
            <a:lvl5pPr>
              <a:defRPr b="0" i="0"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78AE0C-E760-9434-46C2-577BAA8A5583}"/>
              </a:ext>
            </a:extLst>
          </p:cNvPr>
          <p:cNvSpPr/>
          <p:nvPr userDrawn="1"/>
        </p:nvSpPr>
        <p:spPr>
          <a:xfrm rot="1160487">
            <a:off x="7718747" y="1210511"/>
            <a:ext cx="237665" cy="175166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1AF30-E318-378B-C880-FF7F066FF4AE}"/>
              </a:ext>
            </a:extLst>
          </p:cNvPr>
          <p:cNvGrpSpPr/>
          <p:nvPr userDrawn="1"/>
        </p:nvGrpSpPr>
        <p:grpSpPr>
          <a:xfrm>
            <a:off x="2801852" y="760291"/>
            <a:ext cx="5284176" cy="3768587"/>
            <a:chOff x="877709" y="938373"/>
            <a:chExt cx="7339600" cy="5234482"/>
          </a:xfrm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4BDA0811-2828-9166-2C77-C0FA4599AE94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A5D1A46A-F477-2F81-494F-E981173E2AD2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9CB864-98FC-450C-3ACC-97B8C9D26F02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2AC580-EE37-037C-5805-22B0631910DE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8F025F-CFD6-1CA1-3E81-E56F81DB111A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7B3CD7-9A1C-09CB-CB31-9F356F322C4E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57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132" y="2571788"/>
            <a:ext cx="3391736" cy="20722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1056" y="2571750"/>
            <a:ext cx="3391805" cy="2071688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48" y="1708548"/>
            <a:ext cx="3392090" cy="664369"/>
          </a:xfrm>
        </p:spPr>
        <p:txBody>
          <a:bodyPr anchor="ctr"/>
          <a:lstStyle>
            <a:lvl1pPr marL="0" indent="0">
              <a:buNone/>
              <a:defRPr sz="6000" b="1">
                <a:latin typeface="Swis721 BT" panose="020B0504020202020204" pitchFamily="34" charset="0"/>
              </a:defRPr>
            </a:lvl1pPr>
            <a:lvl2pPr marL="200025" indent="0">
              <a:buNone/>
              <a:defRPr sz="6000">
                <a:latin typeface="+mj-lt"/>
              </a:defRPr>
            </a:lvl2pPr>
            <a:lvl3pPr marL="407194" indent="0">
              <a:buNone/>
              <a:defRPr sz="6000">
                <a:latin typeface="+mj-lt"/>
              </a:defRPr>
            </a:lvl3pPr>
            <a:lvl4pPr marL="607219" indent="0">
              <a:buNone/>
              <a:defRPr sz="6000">
                <a:latin typeface="+mj-lt"/>
              </a:defRPr>
            </a:lvl4pPr>
            <a:lvl5pPr marL="807244" indent="0">
              <a:buNone/>
              <a:defRPr sz="6000">
                <a:latin typeface="+mj-lt"/>
              </a:defRPr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2063" y="1708548"/>
            <a:ext cx="3392090" cy="664369"/>
          </a:xfrm>
        </p:spPr>
        <p:txBody>
          <a:bodyPr anchor="ctr"/>
          <a:lstStyle>
            <a:lvl1pPr marL="0" indent="0">
              <a:buNone/>
              <a:defRPr sz="6000" b="1" i="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043823"/>
            <a:ext cx="0" cy="34410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8128012-7849-3FBE-26DA-0A62A9B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6F9D63-C5C6-5E9D-78CC-E8B5FACD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132" y="2571788"/>
            <a:ext cx="3391736" cy="20722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55757876-317B-8711-E4FB-5C1D3B2A1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000" y="4641471"/>
            <a:ext cx="6588706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4BE2F4D-B779-8CC8-49A9-0224BA9B1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6964F1-CFCF-26CA-FA54-CCE48761F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1056" y="2571750"/>
            <a:ext cx="3391805" cy="2071688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3" name="Straight Connector 12" descr="Middle divider line">
            <a:extLst>
              <a:ext uri="{FF2B5EF4-FFF2-40B4-BE49-F238E27FC236}">
                <a16:creationId xmlns:a16="http://schemas.microsoft.com/office/drawing/2014/main" id="{EE0CE29A-F5FC-B82B-F465-AF833FDDA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43823"/>
            <a:ext cx="0" cy="34410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8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000" y="1186247"/>
            <a:ext cx="4104000" cy="3456000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01" y="863839"/>
            <a:ext cx="4112999" cy="26615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0">
                <a:latin typeface="Swis721 BT" panose="020B0504020202020204" pitchFamily="34" charset="0"/>
              </a:defRPr>
            </a:lvl1pPr>
          </a:lstStyle>
          <a:p>
            <a:pPr marL="200025" lvl="0" indent="-200025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864000"/>
            <a:ext cx="4104000" cy="27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188000"/>
            <a:ext cx="4104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829040"/>
            <a:ext cx="0" cy="18938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 descr="Center divider line">
            <a:extLst>
              <a:ext uri="{FF2B5EF4-FFF2-40B4-BE49-F238E27FC236}">
                <a16:creationId xmlns:a16="http://schemas.microsoft.com/office/drawing/2014/main" id="{F23A11BC-9DEA-5AFB-7A87-7953451D7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29040"/>
            <a:ext cx="0" cy="18938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2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8" y="1847952"/>
            <a:ext cx="2794502" cy="2485909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489" y="1847851"/>
            <a:ext cx="2794852" cy="248565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989" y="1847851"/>
            <a:ext cx="2222714" cy="2485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BT" panose="020B05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77" y="123543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/>
            <a:r>
              <a:rPr lang="en-US" noProof="0" dirty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52" y="123528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89" y="123543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3219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7787252" cy="1234730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style (only changes made to the parent slide will be reflected in the app)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162" y="3729038"/>
            <a:ext cx="2938463" cy="3857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/>
        </p:nvCxnSpPr>
        <p:spPr>
          <a:xfrm>
            <a:off x="323850" y="2592830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681" y="2979844"/>
            <a:ext cx="311706" cy="151332"/>
          </a:xfr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85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86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875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85888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57831" y="2979844"/>
            <a:ext cx="311706" cy="151332"/>
          </a:xfr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9901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93913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47926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9964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193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595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63977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799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600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002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34035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8048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206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73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58111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50086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409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2124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66137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2" y="1643063"/>
            <a:ext cx="1345406" cy="421481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6796" y="1898397"/>
            <a:ext cx="1293296" cy="13935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Month, Year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0BA4DD-0CD5-2460-3D1C-22BE513816FA}"/>
              </a:ext>
            </a:extLst>
          </p:cNvPr>
          <p:cNvCxnSpPr/>
          <p:nvPr userDrawn="1"/>
        </p:nvCxnSpPr>
        <p:spPr>
          <a:xfrm>
            <a:off x="323850" y="2592830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4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959" y="2996779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6916" y="2996779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5872" y="2993430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959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16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72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3850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12806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1762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959" y="3233545"/>
            <a:ext cx="1473129" cy="8477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6916" y="3233545"/>
            <a:ext cx="1472803" cy="847725"/>
          </a:xfrm>
        </p:spPr>
        <p:txBody>
          <a:bodyPr/>
          <a:lstStyle>
            <a:lvl1pPr marL="0" indent="0">
              <a:buNone/>
              <a:defRPr sz="1050">
                <a:latin typeface="Swis721 "/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5872" y="3233545"/>
            <a:ext cx="1485900" cy="853679"/>
          </a:xfrm>
        </p:spPr>
        <p:txBody>
          <a:bodyPr/>
          <a:lstStyle>
            <a:lvl1pPr marL="0" indent="0">
              <a:buNone/>
              <a:defRPr sz="1050">
                <a:latin typeface="Swis721 "/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254530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085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320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554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789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5085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320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7554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8789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7816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051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00286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1521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2755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93989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0022" y="2944416"/>
            <a:ext cx="1350000" cy="378619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80022" y="3378994"/>
            <a:ext cx="1350000" cy="675085"/>
          </a:xfrm>
        </p:spPr>
        <p:txBody>
          <a:bodyPr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7670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04722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EAD2A-EF2A-4163-A067-B3A9266B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52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6147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9013929" cy="5013429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1677996"/>
            <a:ext cx="5402090" cy="1087341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49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956" y="2763504"/>
            <a:ext cx="3961877" cy="1203129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1575">
                <a:solidFill>
                  <a:schemeClr val="bg1"/>
                </a:solidFill>
                <a:latin typeface="Swis721 BT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/>
        </p:nvCxnSpPr>
        <p:spPr>
          <a:xfrm>
            <a:off x="5832835" y="1809095"/>
            <a:ext cx="0" cy="8251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3106693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3336030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756" y="1940814"/>
            <a:ext cx="1008126" cy="5280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0250" y="3565366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Website Address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17CBA0-9691-BECE-1E72-CF3686549EB9}"/>
              </a:ext>
            </a:extLst>
          </p:cNvPr>
          <p:cNvCxnSpPr>
            <a:cxnSpLocks/>
          </p:cNvCxnSpPr>
          <p:nvPr userDrawn="1"/>
        </p:nvCxnSpPr>
        <p:spPr>
          <a:xfrm>
            <a:off x="5832835" y="1809095"/>
            <a:ext cx="0" cy="8251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78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26317"/>
            <a:ext cx="5130000" cy="17907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1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15184"/>
            <a:ext cx="5130000" cy="702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49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65035"/>
            <a:ext cx="4506965" cy="30513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31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14504"/>
            <a:ext cx="4506965" cy="1363817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tx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67398-E8D6-447B-A809-9EDE88E3DBB7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CFB01-CB13-F6FB-E4DF-2C8346EE3493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107F2-D601-B06C-D5D0-E155CEB1EF7F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27588-65F8-7A44-8A50-54048473F2AD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397A9-ACA4-12EC-9F93-513EA3A06DDA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4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>
                <a:latin typeface="Swis721 "/>
              </a:defRPr>
            </a:lvl1pPr>
            <a:lvl2pPr>
              <a:defRPr sz="2100">
                <a:latin typeface="Swis721 "/>
              </a:defRPr>
            </a:lvl2pPr>
            <a:lvl3pPr>
              <a:defRPr sz="1800">
                <a:latin typeface="Swis721 "/>
              </a:defRPr>
            </a:lvl3pPr>
            <a:lvl4pPr>
              <a:defRPr sz="1500">
                <a:latin typeface="Swis721 "/>
              </a:defRPr>
            </a:lvl4pPr>
            <a:lvl5pPr>
              <a:defRPr sz="1500">
                <a:latin typeface="Swis721 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Swis721 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49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58633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F05C82-1244-9CA3-984A-2EEF32F7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4811867"/>
            <a:ext cx="63060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>
                <a:latin typeface="Swis721 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Swis721 BT" panose="020B05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Swis721 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499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720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9013929" cy="5013429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26317"/>
            <a:ext cx="5130000" cy="17907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15184"/>
            <a:ext cx="5130000" cy="702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698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4506964" cy="5013429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65035"/>
            <a:ext cx="4506965" cy="30513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14504"/>
            <a:ext cx="4506965" cy="1363817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tx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82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2638426"/>
            <a:ext cx="4509000" cy="1057275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3695701"/>
            <a:ext cx="4509000" cy="1384307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65036"/>
            <a:ext cx="4506964" cy="2573390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Swis721 BT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864000"/>
            <a:ext cx="3980775" cy="351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918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8505000" cy="351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4017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288" y="855635"/>
            <a:ext cx="4103712" cy="3777087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864000"/>
            <a:ext cx="4104000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256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864000"/>
            <a:ext cx="2700338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2700000" cy="37794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864000"/>
            <a:ext cx="2700338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407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1620000" cy="37794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861045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864394"/>
            <a:ext cx="1620441" cy="3779044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51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210511"/>
            <a:ext cx="237665" cy="175166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2801852" y="760291"/>
            <a:ext cx="5284176" cy="3768587"/>
            <a:chOff x="877709" y="938373"/>
            <a:chExt cx="7339600" cy="523448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1" y="864001"/>
            <a:ext cx="2213702" cy="1647176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  <a:lvl2pPr marL="200025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719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721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0724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9597" y="1032268"/>
            <a:ext cx="4750159" cy="3284719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Swis721 BT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2632325"/>
            <a:ext cx="2213372" cy="1742032"/>
          </a:xfrm>
        </p:spPr>
        <p:txBody>
          <a:bodyPr/>
          <a:lstStyle>
            <a:lvl1pPr>
              <a:defRPr b="0" i="0">
                <a:latin typeface="Swis721 "/>
              </a:defRPr>
            </a:lvl1pPr>
            <a:lvl2pPr>
              <a:defRPr b="0" i="0">
                <a:latin typeface="Swis721 "/>
              </a:defRPr>
            </a:lvl2pPr>
            <a:lvl3pPr>
              <a:defRPr b="0" i="0">
                <a:latin typeface="Swis721 "/>
              </a:defRPr>
            </a:lvl3pPr>
            <a:lvl4pPr>
              <a:defRPr b="0" i="0">
                <a:latin typeface="Swis721 "/>
              </a:defRPr>
            </a:lvl4pPr>
            <a:lvl5pPr>
              <a:defRPr b="0" i="0"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6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9013929" cy="5013429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26317"/>
            <a:ext cx="5130000" cy="17907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15184"/>
            <a:ext cx="5130000" cy="702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1141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80132" y="2571788"/>
            <a:ext cx="3391736" cy="20722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81056" y="2571750"/>
            <a:ext cx="3391805" cy="2071688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48" y="1708548"/>
            <a:ext cx="3392090" cy="664369"/>
          </a:xfrm>
        </p:spPr>
        <p:txBody>
          <a:bodyPr anchor="ctr"/>
          <a:lstStyle>
            <a:lvl1pPr marL="0" indent="0">
              <a:buNone/>
              <a:defRPr sz="6000" b="1">
                <a:latin typeface="Swis721 BT" panose="020B0504020202020204" pitchFamily="34" charset="0"/>
              </a:defRPr>
            </a:lvl1pPr>
            <a:lvl2pPr marL="200025" indent="0">
              <a:buNone/>
              <a:defRPr sz="6000">
                <a:latin typeface="+mj-lt"/>
              </a:defRPr>
            </a:lvl2pPr>
            <a:lvl3pPr marL="407194" indent="0">
              <a:buNone/>
              <a:defRPr sz="6000">
                <a:latin typeface="+mj-lt"/>
              </a:defRPr>
            </a:lvl3pPr>
            <a:lvl4pPr marL="607219" indent="0">
              <a:buNone/>
              <a:defRPr sz="6000">
                <a:latin typeface="+mj-lt"/>
              </a:defRPr>
            </a:lvl4pPr>
            <a:lvl5pPr marL="807244" indent="0">
              <a:buNone/>
              <a:defRPr sz="6000">
                <a:latin typeface="+mj-lt"/>
              </a:defRPr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2063" y="1708548"/>
            <a:ext cx="3392090" cy="664369"/>
          </a:xfrm>
        </p:spPr>
        <p:txBody>
          <a:bodyPr anchor="ctr"/>
          <a:lstStyle>
            <a:lvl1pPr marL="0" indent="0">
              <a:buNone/>
              <a:defRPr sz="6000" b="1" i="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43823"/>
            <a:ext cx="0" cy="34410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36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000" y="1186247"/>
            <a:ext cx="4104000" cy="3456000"/>
          </a:xfrm>
        </p:spPr>
        <p:txBody>
          <a:bodyPr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01" y="863839"/>
            <a:ext cx="4112999" cy="26615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0">
                <a:latin typeface="Swis721 BT" panose="020B0504020202020204" pitchFamily="34" charset="0"/>
              </a:defRPr>
            </a:lvl1pPr>
          </a:lstStyle>
          <a:p>
            <a:pPr marL="200025" lvl="0" indent="-200025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864000"/>
            <a:ext cx="4104000" cy="27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188000"/>
            <a:ext cx="4104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29040"/>
            <a:ext cx="0" cy="18938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18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8" y="1847952"/>
            <a:ext cx="2794502" cy="2485909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489" y="1847851"/>
            <a:ext cx="2794852" cy="248565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989" y="1847851"/>
            <a:ext cx="2222714" cy="2485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latin typeface="Swis721 "/>
              </a:defRPr>
            </a:lvl1pPr>
            <a:lvl2pPr>
              <a:defRPr>
                <a:latin typeface="Swis721 "/>
              </a:defRPr>
            </a:lvl2pPr>
            <a:lvl3pPr>
              <a:defRPr>
                <a:latin typeface="Swis721 "/>
              </a:defRPr>
            </a:lvl3pPr>
            <a:lvl4pPr>
              <a:defRPr>
                <a:latin typeface="Swis721 "/>
              </a:defRPr>
            </a:lvl4pPr>
            <a:lvl5pPr>
              <a:defRPr>
                <a:latin typeface="Swis721 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BT" panose="020B05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77" y="123543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/>
            <a:r>
              <a:rPr lang="en-US" noProof="0" dirty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52" y="123528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89" y="1235430"/>
            <a:ext cx="2231684" cy="486000"/>
          </a:xfrm>
          <a:ln>
            <a:solidFill>
              <a:schemeClr val="tx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1141526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323850" y="2592830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681" y="2979844"/>
            <a:ext cx="311706" cy="151332"/>
          </a:xfr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85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86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875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85888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57831" y="2979844"/>
            <a:ext cx="311706" cy="151332"/>
          </a:xfr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9901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93913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47926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9964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193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595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63977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799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600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0022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34035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8048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2060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73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58111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50086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4099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2124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66137" y="2698049"/>
            <a:ext cx="283369" cy="151332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2" y="1643063"/>
            <a:ext cx="1345406" cy="421481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6796" y="1898397"/>
            <a:ext cx="1293296" cy="13935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44395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959" y="2996779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6916" y="2996779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5872" y="2993430"/>
            <a:ext cx="1473128" cy="162000"/>
          </a:xfrm>
        </p:spPr>
        <p:txBody>
          <a:bodyPr/>
          <a:lstStyle>
            <a:lvl1pPr marL="0" indent="0" algn="l">
              <a:buNone/>
              <a:defRPr sz="1200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959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16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72" y="2568321"/>
            <a:ext cx="1473128" cy="378000"/>
          </a:xfrm>
        </p:spPr>
        <p:txBody>
          <a:bodyPr/>
          <a:lstStyle>
            <a:lvl1pPr marL="0" indent="0" algn="l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3850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12806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1762" y="2106181"/>
            <a:ext cx="1129475" cy="11294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959" y="3233545"/>
            <a:ext cx="1473129" cy="8477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6916" y="3233545"/>
            <a:ext cx="1472803" cy="847725"/>
          </a:xfrm>
        </p:spPr>
        <p:txBody>
          <a:bodyPr/>
          <a:lstStyle>
            <a:lvl1pPr marL="0" indent="0">
              <a:buNone/>
              <a:defRPr sz="1050">
                <a:latin typeface="Swis721 "/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5872" y="3233545"/>
            <a:ext cx="1485900" cy="853679"/>
          </a:xfrm>
        </p:spPr>
        <p:txBody>
          <a:bodyPr/>
          <a:lstStyle>
            <a:lvl1pPr marL="0" indent="0">
              <a:buNone/>
              <a:defRPr sz="1050">
                <a:latin typeface="Swis721 "/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2218651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085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320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554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789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5085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320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7554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8789" y="2944751"/>
            <a:ext cx="1350000" cy="378000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3378994"/>
            <a:ext cx="1350000" cy="675000"/>
          </a:xfrm>
        </p:spPr>
        <p:txBody>
          <a:bodyPr/>
          <a:lstStyle>
            <a:lvl1pPr marL="0" indent="0" algn="ctr">
              <a:buNone/>
              <a:defRPr sz="1200"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7816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051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00286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1521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2755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93989" y="1620528"/>
            <a:ext cx="922069" cy="9220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0022" y="2944416"/>
            <a:ext cx="1350000" cy="378619"/>
          </a:xfrm>
        </p:spPr>
        <p:txBody>
          <a:bodyPr/>
          <a:lstStyle>
            <a:lvl1pPr marL="0" indent="0" algn="ctr">
              <a:buNone/>
              <a:defRPr b="1">
                <a:latin typeface="Swis721 BT" panose="020B0504020202020204" pitchFamily="34" charset="0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/>
            <a:r>
              <a:rPr lang="en-US" noProof="0" dirty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80022" y="3378994"/>
            <a:ext cx="1350000" cy="675085"/>
          </a:xfrm>
        </p:spPr>
        <p:txBody>
          <a:bodyPr/>
          <a:lstStyle>
            <a:lvl1pPr marL="0" indent="0" algn="ctr">
              <a:buNone/>
              <a:defRPr>
                <a:latin typeface="Swis721 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54959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810000"/>
            <a:ext cx="8504635" cy="207421"/>
          </a:xfrm>
        </p:spPr>
        <p:txBody>
          <a:bodyPr/>
          <a:lstStyle>
            <a:lvl1pPr marL="0" indent="0">
              <a:buNone/>
              <a:defRPr>
                <a:latin typeface="Swis721 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651238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EAD2A-EF2A-4163-A067-B3A9266B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634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4552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9013929" cy="5013429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1677996"/>
            <a:ext cx="5402090" cy="1087341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49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956" y="2763504"/>
            <a:ext cx="3961877" cy="1203129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1575">
                <a:solidFill>
                  <a:schemeClr val="bg1"/>
                </a:solidFill>
                <a:latin typeface="Swis721 BT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1809095"/>
            <a:ext cx="0" cy="8251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3106693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3336030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756" y="1940814"/>
            <a:ext cx="1008126" cy="5280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0250" y="3565366"/>
            <a:ext cx="3381375" cy="20800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wis721 "/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261375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4506964" cy="5013429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65035"/>
            <a:ext cx="4506965" cy="30513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14504"/>
            <a:ext cx="4506965" cy="1363817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tx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AC1FF-09B8-521A-3685-57E70B95FC32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1DCEB-D106-380C-FB45-12567803D671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71070-0BBB-9F8C-1064-A0BA647ED14F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C9549-49BC-1B6A-D73C-7B659D617B27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675A6-5806-B580-15B5-28F0C652F9A9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014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26317"/>
            <a:ext cx="5130000" cy="17907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1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15184"/>
            <a:ext cx="5130000" cy="702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335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65035"/>
            <a:ext cx="4506965" cy="30513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3150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14504"/>
            <a:ext cx="4506965" cy="1363817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tx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721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>
                <a:latin typeface="Swis721 "/>
              </a:defRPr>
            </a:lvl1pPr>
            <a:lvl2pPr>
              <a:defRPr sz="2100">
                <a:latin typeface="Swis721 "/>
              </a:defRPr>
            </a:lvl2pPr>
            <a:lvl3pPr>
              <a:defRPr sz="1800">
                <a:latin typeface="Swis721 "/>
              </a:defRPr>
            </a:lvl3pPr>
            <a:lvl4pPr>
              <a:defRPr sz="1500">
                <a:latin typeface="Swis721 "/>
              </a:defRPr>
            </a:lvl4pPr>
            <a:lvl5pPr>
              <a:defRPr sz="1500">
                <a:latin typeface="Swis721 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Swis721 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114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>
                <a:latin typeface="Swis721 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Swis721 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819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0927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1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2638426"/>
            <a:ext cx="4509000" cy="1057275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2363" spc="-8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3695701"/>
            <a:ext cx="4509000" cy="1384307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18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4959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675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65037"/>
            <a:ext cx="4506964" cy="2573390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619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6" y="864000"/>
            <a:ext cx="3980775" cy="351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6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8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65036"/>
            <a:ext cx="9013929" cy="5013429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26317"/>
            <a:ext cx="5130000" cy="17907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150" b="1" spc="-113">
                <a:solidFill>
                  <a:schemeClr val="bg1"/>
                </a:solidFill>
                <a:latin typeface="Swis721 BT" panose="020B0504020202020204" pitchFamily="34" charset="0"/>
              </a:defRPr>
            </a:lvl1pPr>
          </a:lstStyle>
          <a:p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15184"/>
            <a:ext cx="5130000" cy="702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575">
                <a:solidFill>
                  <a:schemeClr val="bg1"/>
                </a:solidFill>
                <a:latin typeface="Swis721 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676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49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270516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70" y="666350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E218-D8C1-4598-C115-912209DA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8920" y="4811866"/>
            <a:ext cx="63809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1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864000"/>
            <a:ext cx="8505000" cy="35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4641471"/>
            <a:ext cx="658870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Swis721 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277" y="4616393"/>
            <a:ext cx="324000" cy="324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txBody>
          <a:bodyPr vert="horz" lIns="0" tIns="0" rIns="0" bIns="0" rtlCol="0" anchor="ctr"/>
          <a:lstStyle>
            <a:lvl1pPr algn="ctr">
              <a:defRPr sz="900" b="1" i="1">
                <a:solidFill>
                  <a:schemeClr val="tx1"/>
                </a:solidFill>
                <a:latin typeface="Swis721 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82300E-CD6F-4B83-8088-4619EA36B91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3" y="4659996"/>
            <a:ext cx="842706" cy="280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9EF26-57CC-4E08-A1DC-D162A48A7A9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78" y="4659491"/>
            <a:ext cx="842706" cy="280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03B150-7502-FB23-E519-3257DA2946D9}"/>
              </a:ext>
            </a:extLst>
          </p:cNvPr>
          <p:cNvSpPr/>
          <p:nvPr userDrawn="1"/>
        </p:nvSpPr>
        <p:spPr>
          <a:xfrm>
            <a:off x="0" y="5078464"/>
            <a:ext cx="9144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E163E-E5C2-30EC-1027-0A6A4DE56ADA}"/>
              </a:ext>
            </a:extLst>
          </p:cNvPr>
          <p:cNvSpPr/>
          <p:nvPr userDrawn="1"/>
        </p:nvSpPr>
        <p:spPr>
          <a:xfrm>
            <a:off x="0" y="0"/>
            <a:ext cx="9144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A9242-C094-7B71-7448-1070AFFFD6EF}"/>
              </a:ext>
            </a:extLst>
          </p:cNvPr>
          <p:cNvSpPr/>
          <p:nvPr userDrawn="1"/>
        </p:nvSpPr>
        <p:spPr>
          <a:xfrm rot="5400000">
            <a:off x="-2539232" y="2539231"/>
            <a:ext cx="5143501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FDD8F-807D-CC71-B9AB-787E398F5A94}"/>
              </a:ext>
            </a:extLst>
          </p:cNvPr>
          <p:cNvSpPr/>
          <p:nvPr userDrawn="1"/>
        </p:nvSpPr>
        <p:spPr>
          <a:xfrm rot="5400000">
            <a:off x="6539732" y="2539232"/>
            <a:ext cx="51435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3CCA5-6FE7-D59D-ED6A-4BED3BAF3340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3" y="4659996"/>
            <a:ext cx="842706" cy="280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A48B2-B897-9290-FFA6-1A5FCC15C9C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78" y="4659491"/>
            <a:ext cx="842706" cy="2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wis721 BT" panose="020B0504020202020204" pitchFamily="34" charset="0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Swis721 BT" panose="020B0504020202020204" pitchFamily="34" charset="0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Swis721 BT" panose="020B0504020202020204" pitchFamily="34" charset="0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Swis721 BT" panose="020B0504020202020204" pitchFamily="34" charset="0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Swis721 BT" panose="020B0504020202020204" pitchFamily="34" charset="0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Swis721 BT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87DDA4-93F2-7A45-9BB3-0ED68A4AA170}"/>
              </a:ext>
            </a:extLst>
          </p:cNvPr>
          <p:cNvSpPr/>
          <p:nvPr/>
        </p:nvSpPr>
        <p:spPr>
          <a:xfrm>
            <a:off x="8365688" y="285751"/>
            <a:ext cx="207854" cy="20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 dirty="0">
              <a:latin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132A2-AB80-A845-8566-11C55587F84F}"/>
              </a:ext>
            </a:extLst>
          </p:cNvPr>
          <p:cNvSpPr txBox="1"/>
          <p:nvPr/>
        </p:nvSpPr>
        <p:spPr>
          <a:xfrm>
            <a:off x="8402290" y="331943"/>
            <a:ext cx="134652" cy="1154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750" b="0" i="0" spc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1050" b="0" i="0" spc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670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250" b="1" i="0" kern="120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71416" indent="-171416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1pPr>
      <a:lvl2pPr marL="51424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2pPr>
      <a:lvl3pPr marL="857079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3pPr>
      <a:lvl4pPr marL="1199910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4pPr>
      <a:lvl5pPr marL="1542742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5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5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Placeholder 62" descr="A picture containing outdoor, water, grass, sky&#10;&#10;Description automatically generated">
            <a:extLst>
              <a:ext uri="{FF2B5EF4-FFF2-40B4-BE49-F238E27FC236}">
                <a16:creationId xmlns:a16="http://schemas.microsoft.com/office/drawing/2014/main" id="{C9C8099A-372C-4A7E-8026-E727C97CA1F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5239" b="15239"/>
          <a:stretch/>
        </p:blipFill>
        <p:spPr>
          <a:xfrm>
            <a:off x="-51894" y="0"/>
            <a:ext cx="9247791" cy="5143500"/>
          </a:xfrm>
        </p:spPr>
      </p:pic>
      <p:sp>
        <p:nvSpPr>
          <p:cNvPr id="67" name="Title 66">
            <a:extLst>
              <a:ext uri="{FF2B5EF4-FFF2-40B4-BE49-F238E27FC236}">
                <a16:creationId xmlns:a16="http://schemas.microsoft.com/office/drawing/2014/main" id="{7EA97C74-B258-4590-B05C-3F5CA51D8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MASHPEE COMPREHENSIVE PLAN SURVEY RESULTS</a:t>
            </a:r>
            <a:endParaRPr lang="en-US" dirty="0"/>
          </a:p>
        </p:txBody>
      </p:sp>
      <p:sp>
        <p:nvSpPr>
          <p:cNvPr id="68" name="Subtitle 67">
            <a:extLst>
              <a:ext uri="{FF2B5EF4-FFF2-40B4-BE49-F238E27FC236}">
                <a16:creationId xmlns:a16="http://schemas.microsoft.com/office/drawing/2014/main" id="{729C8D66-642C-4B0F-BB85-21349267E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May 17</a:t>
            </a:r>
            <a:r>
              <a:rPr lang="en-US" i="1" baseline="30000" dirty="0"/>
              <a:t>th</a:t>
            </a:r>
            <a:r>
              <a:rPr lang="en-US" i="1" dirty="0"/>
              <a:t>, 2023</a:t>
            </a:r>
          </a:p>
        </p:txBody>
      </p:sp>
      <p:pic>
        <p:nvPicPr>
          <p:cNvPr id="24" name="Picture 23" descr="Text, logo&#10;&#10;Description automatically generated">
            <a:extLst>
              <a:ext uri="{FF2B5EF4-FFF2-40B4-BE49-F238E27FC236}">
                <a16:creationId xmlns:a16="http://schemas.microsoft.com/office/drawing/2014/main" id="{F6CBBF21-6300-41E1-80F3-1AC0A5347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06" y="-15805"/>
            <a:ext cx="4846844" cy="12183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CCA41CE-D902-4B66-999A-F3AA1326A6B7}"/>
              </a:ext>
            </a:extLst>
          </p:cNvPr>
          <p:cNvSpPr txBox="1"/>
          <p:nvPr/>
        </p:nvSpPr>
        <p:spPr>
          <a:xfrm>
            <a:off x="7903006" y="4839490"/>
            <a:ext cx="12409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 rtl="0"/>
            <a:r>
              <a:rPr lang="en-US" sz="900" kern="1200" dirty="0">
                <a:solidFill>
                  <a:prstClr val="white"/>
                </a:solidFill>
                <a:latin typeface="Calibri Light"/>
                <a:ea typeface="+mn-ea"/>
                <a:cs typeface="+mn-cs"/>
              </a:rPr>
              <a:t>Photo by Susan </a:t>
            </a:r>
            <a:r>
              <a:rPr lang="en-US" sz="900" kern="1200" dirty="0" err="1">
                <a:solidFill>
                  <a:prstClr val="white"/>
                </a:solidFill>
                <a:latin typeface="Calibri Light"/>
                <a:ea typeface="+mn-ea"/>
                <a:cs typeface="+mn-cs"/>
              </a:rPr>
              <a:t>Dangel</a:t>
            </a:r>
            <a:endParaRPr lang="en-US" sz="900" kern="1200" dirty="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4703EEA5-47BE-4591-81E1-A91C86DB5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71" y="3264743"/>
            <a:ext cx="1618860" cy="40471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0C30D3-AB17-E32D-B54D-50F461B0A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17" y="3108483"/>
            <a:ext cx="715401" cy="7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745C0A5-E557-C65B-7771-180BA9CFAF13}"/>
              </a:ext>
            </a:extLst>
          </p:cNvPr>
          <p:cNvSpPr/>
          <p:nvPr/>
        </p:nvSpPr>
        <p:spPr>
          <a:xfrm>
            <a:off x="6125422" y="203107"/>
            <a:ext cx="2819522" cy="1885887"/>
          </a:xfrm>
          <a:prstGeom prst="wedgeEllipseCallout">
            <a:avLst>
              <a:gd name="adj1" fmla="val -38652"/>
              <a:gd name="adj2" fmla="val 6381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TRANSPORTATION ISSUES</a:t>
            </a:r>
          </a:p>
          <a:p>
            <a:pPr algn="l"/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congestion 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use of public transportation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Pedestrian and bicycle safety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3" y="203107"/>
            <a:ext cx="273597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Transportation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078AD88-B11B-4A3F-0585-CA9EC6822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800659"/>
              </p:ext>
            </p:extLst>
          </p:nvPr>
        </p:nvGraphicFramePr>
        <p:xfrm>
          <a:off x="197722" y="741652"/>
          <a:ext cx="5837317" cy="403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1B6BC28-9C3C-C172-CAD8-44B55D19B99A}"/>
              </a:ext>
            </a:extLst>
          </p:cNvPr>
          <p:cNvSpPr/>
          <p:nvPr/>
        </p:nvSpPr>
        <p:spPr>
          <a:xfrm>
            <a:off x="6125422" y="2719134"/>
            <a:ext cx="2819522" cy="2059259"/>
          </a:xfrm>
          <a:prstGeom prst="wedgeEllipseCallout">
            <a:avLst>
              <a:gd name="adj1" fmla="val -38652"/>
              <a:gd name="adj2" fmla="val -5957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Don’t Mashpee Residents Use Public Transit?</a:t>
            </a:r>
          </a:p>
          <a:p>
            <a:pPr algn="l"/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l"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my car</a:t>
            </a:r>
          </a:p>
          <a:p>
            <a:pPr marL="342900" lvl="2" indent="-342900" algn="l"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take me where I want to go</a:t>
            </a:r>
          </a:p>
          <a:p>
            <a:pPr marL="342900" lvl="2" indent="-342900" algn="l"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Infrequency of service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3E7803D-539B-B868-EDED-22FEA6BF5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7" y="44583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FB19-48E9-D81E-E5EA-7032D449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6" y="192477"/>
            <a:ext cx="8229600" cy="54871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Implementation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F0200-C574-155A-6B0B-BF9E5DB9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9AC04-7800-867C-219C-080A595F8B50}"/>
              </a:ext>
            </a:extLst>
          </p:cNvPr>
          <p:cNvSpPr txBox="1"/>
          <p:nvPr/>
        </p:nvSpPr>
        <p:spPr>
          <a:xfrm>
            <a:off x="437657" y="928577"/>
            <a:ext cx="7584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Program for achieving the plan’s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Detailed list of the public actions that are proposed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Action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 party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Timeframe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Theme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CCC62E-9770-0185-68DA-27DE58A84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95" y="447004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69003"/>
            <a:ext cx="6172200" cy="53694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133895"/>
                </a:solidFill>
              </a:rPr>
              <a:t>Goals, Policies, and Actions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9D6F2E-259A-297F-8672-BA62B7141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78" y="4503420"/>
            <a:ext cx="640080" cy="64008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DBD63F-1091-5FA3-C4EF-23E7F70F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834535"/>
              </p:ext>
            </p:extLst>
          </p:nvPr>
        </p:nvGraphicFramePr>
        <p:xfrm>
          <a:off x="850605" y="971550"/>
          <a:ext cx="6750345" cy="374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99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6A7385-A23A-F2B8-0B6F-C2F0C41F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449841"/>
            <a:ext cx="640080" cy="6400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73AA87-D4F0-CA71-A8BF-35E31BDDAEB3}"/>
              </a:ext>
            </a:extLst>
          </p:cNvPr>
          <p:cNvGraphicFramePr>
            <a:graphicFrameLocks noGrp="1"/>
          </p:cNvGraphicFramePr>
          <p:nvPr/>
        </p:nvGraphicFramePr>
        <p:xfrm>
          <a:off x="1252420" y="1485900"/>
          <a:ext cx="3965319" cy="3153910"/>
        </p:xfrm>
        <a:graphic>
          <a:graphicData uri="http://schemas.openxmlformats.org/drawingml/2006/table">
            <a:tbl>
              <a:tblPr firstRow="1" firstCol="1" bandRow="1"/>
              <a:tblGrid>
                <a:gridCol w="1645666">
                  <a:extLst>
                    <a:ext uri="{9D8B030D-6E8A-4147-A177-3AD203B41FA5}">
                      <a16:colId xmlns:a16="http://schemas.microsoft.com/office/drawing/2014/main" val="541539425"/>
                    </a:ext>
                  </a:extLst>
                </a:gridCol>
                <a:gridCol w="1394862">
                  <a:extLst>
                    <a:ext uri="{9D8B030D-6E8A-4147-A177-3AD203B41FA5}">
                      <a16:colId xmlns:a16="http://schemas.microsoft.com/office/drawing/2014/main" val="2516396841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855629048"/>
                    </a:ext>
                  </a:extLst>
                </a:gridCol>
              </a:tblGrid>
              <a:tr h="308139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15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31769" marB="317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8051"/>
                  </a:ext>
                </a:extLst>
              </a:tr>
              <a:tr h="454919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 terrestrial and aquatic habitats for long-term environmental and social benefits.</a:t>
                      </a:r>
                      <a:endParaRPr lang="en-US" sz="12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31769" marB="317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03633"/>
                  </a:ext>
                </a:extLst>
              </a:tr>
              <a:tr h="284974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</a:t>
                      </a:r>
                      <a:endParaRPr lang="en-US" sz="14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31769" marB="317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51154"/>
                  </a:ext>
                </a:extLst>
              </a:tr>
              <a:tr h="650611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areas for coastal and habitat restoration to enhance water quality and improve overall habitat conditions.</a:t>
                      </a:r>
                      <a:endParaRPr lang="en-US" sz="12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31769" marB="317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11384"/>
                  </a:ext>
                </a:extLst>
              </a:tr>
              <a:tr h="4468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14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Party</a:t>
                      </a:r>
                      <a:endParaRPr lang="en-US" sz="14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US" sz="14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15172"/>
                  </a:ext>
                </a:extLst>
              </a:tr>
              <a:tr h="98507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maintain navigational channels for not only navigation but for adequate stream and tidal flow.</a:t>
                      </a:r>
                      <a:endParaRPr lang="en-US" sz="12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DCR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 Board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Commission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Swis721 Lt BT" panose="020B040302020202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US" sz="12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47653" marR="47653" marT="6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097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EC3268-E37D-28F4-A09C-3214C6B8FBAB}"/>
              </a:ext>
            </a:extLst>
          </p:cNvPr>
          <p:cNvSpPr txBox="1"/>
          <p:nvPr/>
        </p:nvSpPr>
        <p:spPr>
          <a:xfrm>
            <a:off x="5469360" y="1035920"/>
            <a:ext cx="2708643" cy="3413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Responsible Party</a:t>
            </a: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The lead responsible party is identified by bold text with supporting roles by those listed in regular text.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Timeframe</a:t>
            </a: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Short-term</a:t>
            </a: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initiated within </a:t>
            </a: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0-3 years</a:t>
            </a: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  <a:latin typeface="Swis721 Lt BT" panose="020B0403020202020204" pitchFamily="34" charset="0"/>
            </a:endParaRP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Medium-term</a:t>
            </a: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initiated within </a:t>
            </a: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4-7 years</a:t>
            </a: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  <a:latin typeface="Swis721 Lt BT" panose="020B0403020202020204" pitchFamily="34" charset="0"/>
            </a:endParaRP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Long-term</a:t>
            </a: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imitated within </a:t>
            </a: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8 years or more</a:t>
            </a: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Ongoing is typically used to identify items that are continuous and do not have a defined end and beginning timeframe</a:t>
            </a:r>
          </a:p>
          <a:p>
            <a:pPr marL="96441" indent="-96441"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The timeframes can be adjusted and are defined in an introductory paragraph within the implementation chapter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958688-05E0-E082-38A8-DB2BDE7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4535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133895"/>
                </a:solidFill>
              </a:rPr>
              <a:t>Goals, Policies, and Actions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310ECF-18AD-AA36-5985-EC8F8ED48714}"/>
              </a:ext>
            </a:extLst>
          </p:cNvPr>
          <p:cNvSpPr txBox="1">
            <a:spLocks/>
          </p:cNvSpPr>
          <p:nvPr/>
        </p:nvSpPr>
        <p:spPr>
          <a:xfrm>
            <a:off x="1245277" y="1006078"/>
            <a:ext cx="1326473" cy="479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133895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9882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5461-0624-4268-7095-F09D40E9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5407D-3A7C-68B9-DA22-C5E160C5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40" y="684909"/>
            <a:ext cx="5288120" cy="42674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85A0AC-1C01-B966-E469-ED069149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" y="139203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133895"/>
                </a:solidFill>
              </a:rPr>
              <a:t>Implementation Table Format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E633BA-8629-0A03-ED98-B429E8CD8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76" y="448932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5A29-CB78-104F-E9EA-AD6AC8B7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56A165-3C28-352E-D248-F510328F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8" y="1176338"/>
            <a:ext cx="5857875" cy="29337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5E1434A-48C0-266B-40B7-B87B4A66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5991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133895"/>
                </a:solidFill>
              </a:rPr>
              <a:t>Action Themes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27576CC-D65B-5E68-67DB-FC1499307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53" y="444963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4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ssy area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25E5F69-C96B-4FDA-8F5D-4D41C893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/>
          <a:stretch/>
        </p:blipFill>
        <p:spPr>
          <a:xfrm>
            <a:off x="-1" y="-426632"/>
            <a:ext cx="9144001" cy="5996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5721" y="580064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E60FDB-F528-494F-9B0A-022D0107F19D}"/>
              </a:ext>
            </a:extLst>
          </p:cNvPr>
          <p:cNvGrpSpPr/>
          <p:nvPr/>
        </p:nvGrpSpPr>
        <p:grpSpPr>
          <a:xfrm>
            <a:off x="3534812" y="1335587"/>
            <a:ext cx="2159817" cy="495246"/>
            <a:chOff x="262464" y="4153578"/>
            <a:chExt cx="3436778" cy="7880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74A054-C21E-4732-B3BC-5508B4DD5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4" y="4153578"/>
              <a:ext cx="1990987" cy="6636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32C952-D63B-42D0-80DF-B50843BBE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255" y="4153578"/>
              <a:ext cx="1990987" cy="6636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126680-ED41-408C-9CA8-A8282D556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11" y="4692847"/>
              <a:ext cx="2211428" cy="2487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F1500D-ABFE-498B-BE9A-567B8AE120E0}"/>
              </a:ext>
            </a:extLst>
          </p:cNvPr>
          <p:cNvSpPr txBox="1"/>
          <p:nvPr/>
        </p:nvSpPr>
        <p:spPr>
          <a:xfrm>
            <a:off x="4549638" y="4743450"/>
            <a:ext cx="3279913" cy="253916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 Neue"/>
              </a:rPr>
              <a:t>Photo by U.S. Fish and Wildlife Service.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D39AE80-4C22-400F-F8ED-A832805E5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76" y="448932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0" y="2076792"/>
            <a:ext cx="2985581" cy="9899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133895"/>
                </a:solidFill>
                <a:latin typeface="Swis721 BT" panose="020B0504020202020204" pitchFamily="34" charset="0"/>
              </a:rPr>
              <a:t>Survey Results</a:t>
            </a:r>
          </a:p>
          <a:p>
            <a:pPr marL="342900" indent="-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133895"/>
                </a:solidFill>
                <a:latin typeface="Swis721 BT" panose="020B0504020202020204" pitchFamily="34" charset="0"/>
              </a:rPr>
              <a:t>Implementation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29CCF5-15E7-4EF6-9A93-C9ABEE1A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" r="48577"/>
          <a:stretch/>
        </p:blipFill>
        <p:spPr bwMode="auto">
          <a:xfrm>
            <a:off x="0" y="0"/>
            <a:ext cx="34746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5059BB-E2BC-491B-8217-4855E0FA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12755"/>
            <a:ext cx="3474698" cy="8001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549F2-628B-4E5F-9D85-61661BE2F942}"/>
              </a:ext>
            </a:extLst>
          </p:cNvPr>
          <p:cNvSpPr txBox="1"/>
          <p:nvPr/>
        </p:nvSpPr>
        <p:spPr>
          <a:xfrm>
            <a:off x="0" y="4928056"/>
            <a:ext cx="3474698" cy="215444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by John Phelan - Own work, CC BY-SA 3.0, Wikimedia Commons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DF7260F-E8E4-13AE-A371-36B7E3A5E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0342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746561" y="306455"/>
            <a:ext cx="765087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Participant Demographics By the Numbers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D9408-1FAD-AE77-0F2B-61CB3E83F24B}"/>
              </a:ext>
            </a:extLst>
          </p:cNvPr>
          <p:cNvSpPr txBox="1"/>
          <p:nvPr/>
        </p:nvSpPr>
        <p:spPr>
          <a:xfrm>
            <a:off x="2428692" y="922393"/>
            <a:ext cx="1187408" cy="713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8DC960-F879-7A19-B0F7-763FA5F96D06}"/>
              </a:ext>
            </a:extLst>
          </p:cNvPr>
          <p:cNvSpPr txBox="1"/>
          <p:nvPr/>
        </p:nvSpPr>
        <p:spPr>
          <a:xfrm>
            <a:off x="2168215" y="1648062"/>
            <a:ext cx="1708361" cy="5232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survey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814EEA-872D-01A2-14FE-E1FD4BBD4879}"/>
              </a:ext>
            </a:extLst>
          </p:cNvPr>
          <p:cNvSpPr txBox="1"/>
          <p:nvPr/>
        </p:nvSpPr>
        <p:spPr>
          <a:xfrm>
            <a:off x="968135" y="2668336"/>
            <a:ext cx="1415435" cy="713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CC38E-6516-C39C-DF47-225EBAF60302}"/>
              </a:ext>
            </a:extLst>
          </p:cNvPr>
          <p:cNvSpPr txBox="1"/>
          <p:nvPr/>
        </p:nvSpPr>
        <p:spPr>
          <a:xfrm>
            <a:off x="592260" y="3456732"/>
            <a:ext cx="2167187" cy="5232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are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60 or older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F9374B-1697-5B9B-494C-149AFCCBCBE6}"/>
              </a:ext>
            </a:extLst>
          </p:cNvPr>
          <p:cNvSpPr txBox="1"/>
          <p:nvPr/>
        </p:nvSpPr>
        <p:spPr>
          <a:xfrm>
            <a:off x="3920899" y="2627903"/>
            <a:ext cx="1415435" cy="713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82090D-C4BD-722B-485F-45DEE811E37A}"/>
              </a:ext>
            </a:extLst>
          </p:cNvPr>
          <p:cNvSpPr txBox="1"/>
          <p:nvPr/>
        </p:nvSpPr>
        <p:spPr>
          <a:xfrm>
            <a:off x="3346409" y="3452329"/>
            <a:ext cx="2310212" cy="559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live in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single-family homes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FA7A10-8E27-F6C0-68B8-D7C59A448B63}"/>
              </a:ext>
            </a:extLst>
          </p:cNvPr>
          <p:cNvSpPr txBox="1"/>
          <p:nvPr/>
        </p:nvSpPr>
        <p:spPr>
          <a:xfrm>
            <a:off x="7046216" y="2668336"/>
            <a:ext cx="914400" cy="713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B9DBBC-9BC7-A0E7-477A-91C4EDF0A6F6}"/>
              </a:ext>
            </a:extLst>
          </p:cNvPr>
          <p:cNvSpPr txBox="1"/>
          <p:nvPr/>
        </p:nvSpPr>
        <p:spPr>
          <a:xfrm>
            <a:off x="6384554" y="3452329"/>
            <a:ext cx="2237723" cy="559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live on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waterfront property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F87BB-EDC4-CE1F-5E6F-05DE81F203E8}"/>
              </a:ext>
            </a:extLst>
          </p:cNvPr>
          <p:cNvSpPr txBox="1"/>
          <p:nvPr/>
        </p:nvSpPr>
        <p:spPr>
          <a:xfrm>
            <a:off x="4987801" y="1638651"/>
            <a:ext cx="2406945" cy="924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have lived in Mashpee for 20+ 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61BF40-BD58-AFBD-F968-F51E0C887579}"/>
              </a:ext>
            </a:extLst>
          </p:cNvPr>
          <p:cNvSpPr txBox="1"/>
          <p:nvPr/>
        </p:nvSpPr>
        <p:spPr>
          <a:xfrm>
            <a:off x="5674997" y="913986"/>
            <a:ext cx="1032555" cy="713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BDB3629-C085-6D9C-C09A-BC682F8A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71" y="44583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5" y="334194"/>
            <a:ext cx="2577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Quality of Life</a:t>
            </a:r>
          </a:p>
        </p:txBody>
      </p:sp>
      <p:pic>
        <p:nvPicPr>
          <p:cNvPr id="18" name="Graphic 17" descr="Rating 3 Star with solid fill">
            <a:extLst>
              <a:ext uri="{FF2B5EF4-FFF2-40B4-BE49-F238E27FC236}">
                <a16:creationId xmlns:a16="http://schemas.microsoft.com/office/drawing/2014/main" id="{68447747-C1FD-920D-2EAA-022FE0876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112" y="96118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8DC960-F879-7A19-B0F7-763FA5F96D06}"/>
              </a:ext>
            </a:extLst>
          </p:cNvPr>
          <p:cNvSpPr txBox="1"/>
          <p:nvPr/>
        </p:nvSpPr>
        <p:spPr>
          <a:xfrm>
            <a:off x="1494003" y="1245642"/>
            <a:ext cx="392105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responded that their quality of life is “good” or “very good”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F44A8-E3C5-E9F6-73BE-049CABB9BC1D}"/>
              </a:ext>
            </a:extLst>
          </p:cNvPr>
          <p:cNvSpPr txBox="1"/>
          <p:nvPr/>
        </p:nvSpPr>
        <p:spPr>
          <a:xfrm>
            <a:off x="1494003" y="2143679"/>
            <a:ext cx="3921053" cy="1025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equal number of participants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(~20%)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that their quality of life has improved, as said it has worsened, since they started living in Mashpee</a:t>
            </a:r>
          </a:p>
        </p:txBody>
      </p:sp>
      <p:pic>
        <p:nvPicPr>
          <p:cNvPr id="8" name="Graphic 7" descr="Scales of justice with solid fill">
            <a:extLst>
              <a:ext uri="{FF2B5EF4-FFF2-40B4-BE49-F238E27FC236}">
                <a16:creationId xmlns:a16="http://schemas.microsoft.com/office/drawing/2014/main" id="{7FC568BB-C2EE-537C-0D56-40DAEF8BD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112" y="2224008"/>
            <a:ext cx="860375" cy="860375"/>
          </a:xfrm>
          <a:prstGeom prst="rect">
            <a:avLst/>
          </a:prstGeom>
        </p:spPr>
      </p:pic>
      <p:pic>
        <p:nvPicPr>
          <p:cNvPr id="10" name="Graphic 9" descr="Water with solid fill">
            <a:extLst>
              <a:ext uri="{FF2B5EF4-FFF2-40B4-BE49-F238E27FC236}">
                <a16:creationId xmlns:a16="http://schemas.microsoft.com/office/drawing/2014/main" id="{07B4F947-E1D1-B1D1-3A50-6F105F561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100" y="345663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F58CF-FBF5-B1E1-527A-A5F4E08EAAE8}"/>
              </a:ext>
            </a:extLst>
          </p:cNvPr>
          <p:cNvSpPr txBox="1"/>
          <p:nvPr/>
        </p:nvSpPr>
        <p:spPr>
          <a:xfrm>
            <a:off x="1494004" y="3560322"/>
            <a:ext cx="4038116" cy="811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cited air and water quality as “very important” factors in their decision to live or buy property in Mashpee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D11660D-DDF3-F1B6-1732-ECC8C42BF742}"/>
              </a:ext>
            </a:extLst>
          </p:cNvPr>
          <p:cNvSpPr/>
          <p:nvPr/>
        </p:nvSpPr>
        <p:spPr>
          <a:xfrm>
            <a:off x="5415058" y="1496557"/>
            <a:ext cx="3531219" cy="2150385"/>
          </a:xfrm>
          <a:prstGeom prst="wedgeEllipseCallout">
            <a:avLst>
              <a:gd name="adj1" fmla="val -40231"/>
              <a:gd name="adj2" fmla="val 5570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drew people to Mashpee?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public services, access to nature, and overall Town character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E075E2-55D2-4D66-1277-140942C3B1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78" y="44583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9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745C0A5-E557-C65B-7771-180BA9CFAF13}"/>
              </a:ext>
            </a:extLst>
          </p:cNvPr>
          <p:cNvSpPr/>
          <p:nvPr/>
        </p:nvSpPr>
        <p:spPr>
          <a:xfrm>
            <a:off x="5084956" y="1067876"/>
            <a:ext cx="3861321" cy="2212991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do residents stay updated?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Social Media, Emails, Mashpee TV, Government Website, Public Meetings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3" y="203107"/>
            <a:ext cx="52961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Government Communication</a:t>
            </a:r>
          </a:p>
        </p:txBody>
      </p:sp>
      <p:pic>
        <p:nvPicPr>
          <p:cNvPr id="8" name="Graphic 7" descr="Laptop with solid fill">
            <a:extLst>
              <a:ext uri="{FF2B5EF4-FFF2-40B4-BE49-F238E27FC236}">
                <a16:creationId xmlns:a16="http://schemas.microsoft.com/office/drawing/2014/main" id="{BC2E9F9C-54CC-2150-6B81-E29E1A39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3449" y="7853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27E46-8665-F86A-E24E-D2F3918093F7}"/>
              </a:ext>
            </a:extLst>
          </p:cNvPr>
          <p:cNvSpPr txBox="1"/>
          <p:nvPr/>
        </p:nvSpPr>
        <p:spPr>
          <a:xfrm>
            <a:off x="1794773" y="840913"/>
            <a:ext cx="3390353" cy="803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use the Town website as a source of receiving government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9260-7CE4-2BE6-482C-13AC8B640C1B}"/>
              </a:ext>
            </a:extLst>
          </p:cNvPr>
          <p:cNvSpPr txBox="1"/>
          <p:nvPr/>
        </p:nvSpPr>
        <p:spPr>
          <a:xfrm>
            <a:off x="1724337" y="1857223"/>
            <a:ext cx="3531219" cy="7718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5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say they attend meetings for new and general information about the Town</a:t>
            </a:r>
          </a:p>
        </p:txBody>
      </p:sp>
      <p:pic>
        <p:nvPicPr>
          <p:cNvPr id="13" name="Graphic 12" descr="Megaphone1 with solid fill">
            <a:extLst>
              <a:ext uri="{FF2B5EF4-FFF2-40B4-BE49-F238E27FC236}">
                <a16:creationId xmlns:a16="http://schemas.microsoft.com/office/drawing/2014/main" id="{8DCE70FE-6657-8FE2-64DA-3F1C710A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0461" y="1831955"/>
            <a:ext cx="860375" cy="860375"/>
          </a:xfrm>
          <a:prstGeom prst="rect">
            <a:avLst/>
          </a:prstGeom>
        </p:spPr>
      </p:pic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8531B7F6-0590-5685-B4E5-E81EBF724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6436" y="282450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EA321E-AB60-D089-BA75-2146DA81F63F}"/>
              </a:ext>
            </a:extLst>
          </p:cNvPr>
          <p:cNvSpPr txBox="1"/>
          <p:nvPr/>
        </p:nvSpPr>
        <p:spPr>
          <a:xfrm>
            <a:off x="1750912" y="2875005"/>
            <a:ext cx="3478067" cy="811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expressed a desire for more public meetings to be broadcast on Mashpee TV</a:t>
            </a:r>
          </a:p>
        </p:txBody>
      </p:sp>
      <p:pic>
        <p:nvPicPr>
          <p:cNvPr id="18" name="Graphic 17" descr="Meeting with solid fill">
            <a:extLst>
              <a:ext uri="{FF2B5EF4-FFF2-40B4-BE49-F238E27FC236}">
                <a16:creationId xmlns:a16="http://schemas.microsoft.com/office/drawing/2014/main" id="{913B5E9C-F2D9-C388-C8B7-F0E173D96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6436" y="387107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196BF7-F566-F80A-DFD9-8F12D535BF80}"/>
              </a:ext>
            </a:extLst>
          </p:cNvPr>
          <p:cNvSpPr txBox="1"/>
          <p:nvPr/>
        </p:nvSpPr>
        <p:spPr>
          <a:xfrm>
            <a:off x="1685056" y="3922408"/>
            <a:ext cx="6753000" cy="811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voted that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between the Town and Mashpee-Wampanoag Tribe on projects and grant funding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most important for what they hope to see coming from future joint meetings </a:t>
            </a:r>
          </a:p>
        </p:txBody>
      </p:sp>
    </p:spTree>
    <p:extLst>
      <p:ext uri="{BB962C8B-B14F-4D97-AF65-F5344CB8AC3E}">
        <p14:creationId xmlns:p14="http://schemas.microsoft.com/office/powerpoint/2010/main" val="361332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745C0A5-E557-C65B-7771-180BA9CFAF13}"/>
              </a:ext>
            </a:extLst>
          </p:cNvPr>
          <p:cNvSpPr/>
          <p:nvPr/>
        </p:nvSpPr>
        <p:spPr>
          <a:xfrm>
            <a:off x="5415058" y="1557767"/>
            <a:ext cx="3531219" cy="18436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Residents overwhelmingly agree that new housing is necessary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3" y="203107"/>
            <a:ext cx="16143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Housing</a:t>
            </a: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BC2E9F9C-54CC-2150-6B81-E29E1A39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3449" y="79435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27E46-8665-F86A-E24E-D2F3918093F7}"/>
              </a:ext>
            </a:extLst>
          </p:cNvPr>
          <p:cNvSpPr txBox="1"/>
          <p:nvPr/>
        </p:nvSpPr>
        <p:spPr>
          <a:xfrm>
            <a:off x="1812056" y="790241"/>
            <a:ext cx="3213427" cy="1055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z="1600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participants agree that Mashpee has a need for more attainable affordable and workforce housing</a:t>
            </a:r>
            <a:endParaRPr lang="en-US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9260-7CE4-2BE6-482C-13AC8B640C1B}"/>
              </a:ext>
            </a:extLst>
          </p:cNvPr>
          <p:cNvSpPr txBox="1"/>
          <p:nvPr/>
        </p:nvSpPr>
        <p:spPr>
          <a:xfrm>
            <a:off x="1784008" y="2374126"/>
            <a:ext cx="3531219" cy="7718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2000" b="1" kern="1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r>
              <a:rPr lang="en-US" sz="2000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participants support </a:t>
            </a:r>
            <a:r>
              <a:rPr lang="en-US" sz="1600" kern="100" dirty="0">
                <a:solidFill>
                  <a:schemeClr val="tx1"/>
                </a:solidFill>
                <a:effectLst/>
              </a:rPr>
              <a:t>redevelopment of existing buildings/properties into housing</a:t>
            </a:r>
            <a:endParaRPr lang="en-US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Bulldozer with solid fill">
            <a:extLst>
              <a:ext uri="{FF2B5EF4-FFF2-40B4-BE49-F238E27FC236}">
                <a16:creationId xmlns:a16="http://schemas.microsoft.com/office/drawing/2014/main" id="{8DCE70FE-6657-8FE2-64DA-3F1C710A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6876" y="2275185"/>
            <a:ext cx="860375" cy="860375"/>
          </a:xfrm>
          <a:prstGeom prst="rect">
            <a:avLst/>
          </a:prstGeom>
        </p:spPr>
      </p:pic>
      <p:pic>
        <p:nvPicPr>
          <p:cNvPr id="14" name="Graphic 13" descr="Dollar with solid fill">
            <a:extLst>
              <a:ext uri="{FF2B5EF4-FFF2-40B4-BE49-F238E27FC236}">
                <a16:creationId xmlns:a16="http://schemas.microsoft.com/office/drawing/2014/main" id="{8531B7F6-0590-5685-B4E5-E81EBF724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7689" y="3701993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EA321E-AB60-D089-BA75-2146DA81F63F}"/>
              </a:ext>
            </a:extLst>
          </p:cNvPr>
          <p:cNvSpPr txBox="1"/>
          <p:nvPr/>
        </p:nvSpPr>
        <p:spPr>
          <a:xfrm>
            <a:off x="1679735" y="3673966"/>
            <a:ext cx="3635492" cy="97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kern="100" dirty="0">
                <a:solidFill>
                  <a:schemeClr val="accent5"/>
                </a:solidFill>
              </a:rPr>
              <a:t>23% </a:t>
            </a:r>
            <a:r>
              <a:rPr lang="en-US" sz="1600" kern="100" dirty="0">
                <a:solidFill>
                  <a:schemeClr val="tx1"/>
                </a:solidFill>
              </a:rPr>
              <a:t>of </a:t>
            </a:r>
            <a:r>
              <a:rPr lang="en-US" sz="1600" kern="100" dirty="0"/>
              <a:t>participants strongly support donating Town-owned lands to non-profit organizations for the construction of affordable housing projects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247DEDC-3479-0002-3C74-9367703C34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37" y="449319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745C0A5-E557-C65B-7771-180BA9CFAF13}"/>
              </a:ext>
            </a:extLst>
          </p:cNvPr>
          <p:cNvSpPr/>
          <p:nvPr/>
        </p:nvSpPr>
        <p:spPr>
          <a:xfrm>
            <a:off x="5415058" y="1649916"/>
            <a:ext cx="3531219" cy="18436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Consider how to encourage tourism while discouraging larger resorts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3" y="203107"/>
            <a:ext cx="47608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Economic Development</a:t>
            </a:r>
          </a:p>
        </p:txBody>
      </p:sp>
      <p:pic>
        <p:nvPicPr>
          <p:cNvPr id="8" name="Graphic 7" descr="Hotel Bell with solid fill">
            <a:extLst>
              <a:ext uri="{FF2B5EF4-FFF2-40B4-BE49-F238E27FC236}">
                <a16:creationId xmlns:a16="http://schemas.microsoft.com/office/drawing/2014/main" id="{BC2E9F9C-54CC-2150-6B81-E29E1A39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863" y="104355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27E46-8665-F86A-E24E-D2F3918093F7}"/>
              </a:ext>
            </a:extLst>
          </p:cNvPr>
          <p:cNvSpPr txBox="1"/>
          <p:nvPr/>
        </p:nvSpPr>
        <p:spPr>
          <a:xfrm>
            <a:off x="1854441" y="1093026"/>
            <a:ext cx="3213427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participants- view hotels and full-service resorts as “very undesirable”</a:t>
            </a:r>
            <a:endParaRPr lang="en-US" sz="1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9260-7CE4-2BE6-482C-13AC8B640C1B}"/>
              </a:ext>
            </a:extLst>
          </p:cNvPr>
          <p:cNvSpPr txBox="1"/>
          <p:nvPr/>
        </p:nvSpPr>
        <p:spPr>
          <a:xfrm>
            <a:off x="1767542" y="2185830"/>
            <a:ext cx="3531219" cy="7718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b="1" kern="10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participants claimed that they purchase most of their dining, groceries, and medication within Mashpee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Shopping cart with solid fill">
            <a:extLst>
              <a:ext uri="{FF2B5EF4-FFF2-40B4-BE49-F238E27FC236}">
                <a16:creationId xmlns:a16="http://schemas.microsoft.com/office/drawing/2014/main" id="{8DCE70FE-6657-8FE2-64DA-3F1C710A4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6876" y="2275185"/>
            <a:ext cx="860375" cy="860375"/>
          </a:xfrm>
          <a:prstGeom prst="rect">
            <a:avLst/>
          </a:prstGeom>
        </p:spPr>
      </p:pic>
      <p:pic>
        <p:nvPicPr>
          <p:cNvPr id="14" name="Graphic 13" descr="Dollar with solid fill">
            <a:extLst>
              <a:ext uri="{FF2B5EF4-FFF2-40B4-BE49-F238E27FC236}">
                <a16:creationId xmlns:a16="http://schemas.microsoft.com/office/drawing/2014/main" id="{8531B7F6-0590-5685-B4E5-E81EBF724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6876" y="354448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EA321E-AB60-D089-BA75-2146DA81F63F}"/>
              </a:ext>
            </a:extLst>
          </p:cNvPr>
          <p:cNvSpPr txBox="1"/>
          <p:nvPr/>
        </p:nvSpPr>
        <p:spPr>
          <a:xfrm>
            <a:off x="1715406" y="3512665"/>
            <a:ext cx="3635492" cy="97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kern="100" dirty="0">
                <a:solidFill>
                  <a:schemeClr val="accent5"/>
                </a:solidFill>
              </a:rPr>
              <a:t>1/3</a:t>
            </a:r>
            <a:r>
              <a:rPr lang="en-US" sz="1600" kern="100" dirty="0"/>
              <a:t> participants felt a strong desire to incorporate technology, blue economy, and cultural/nature-based tourism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CFED478-12AE-C41E-58D8-8359C13982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37" y="445888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38249" y="143634"/>
            <a:ext cx="88080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Climate, Natural Hazards, and Natural Resources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3288F7-A6C7-7D3A-D1F0-728ECD364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352427"/>
              </p:ext>
            </p:extLst>
          </p:nvPr>
        </p:nvGraphicFramePr>
        <p:xfrm>
          <a:off x="839442" y="666854"/>
          <a:ext cx="7782835" cy="433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3A3E3F8-C8F8-4C07-CB2F-0747270FD4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4583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8644-7FCE-423A-7988-244AE50D24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745C0A5-E557-C65B-7771-180BA9CFAF13}"/>
              </a:ext>
            </a:extLst>
          </p:cNvPr>
          <p:cNvSpPr/>
          <p:nvPr/>
        </p:nvSpPr>
        <p:spPr>
          <a:xfrm>
            <a:off x="5906210" y="1630716"/>
            <a:ext cx="3175590" cy="1882067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Access to Water is the highest recreational priority for Mashpee residents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B3CAB86-798D-006C-FF70-EBD72ABE539F}"/>
              </a:ext>
            </a:extLst>
          </p:cNvPr>
          <p:cNvSpPr txBox="1"/>
          <p:nvPr/>
        </p:nvSpPr>
        <p:spPr>
          <a:xfrm>
            <a:off x="197723" y="203107"/>
            <a:ext cx="40174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303083"/>
                </a:solidFill>
                <a:latin typeface="Helvetica Neue" panose="02000206000000020004" pitchFamily="2" charset="0"/>
                <a:cs typeface="Helvetica Neue" panose="02000206000000020004" pitchFamily="2" charset="0"/>
              </a:rPr>
              <a:t>Facilities and Services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C18D95-EA73-A44D-BC76-EF7418BF2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964784"/>
              </p:ext>
            </p:extLst>
          </p:nvPr>
        </p:nvGraphicFramePr>
        <p:xfrm>
          <a:off x="197723" y="726327"/>
          <a:ext cx="5848658" cy="421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66486E-3667-25B0-9F51-7565C9F3F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20" y="44583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4851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lides">
  <a:themeElements>
    <a:clrScheme name="Custom 93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00BF6F"/>
      </a:accent1>
      <a:accent2>
        <a:srgbClr val="507CB6"/>
      </a:accent2>
      <a:accent3>
        <a:srgbClr val="F9BE00"/>
      </a:accent3>
      <a:accent4>
        <a:srgbClr val="6BC8CD"/>
      </a:accent4>
      <a:accent5>
        <a:srgbClr val="EA854B"/>
      </a:accent5>
      <a:accent6>
        <a:srgbClr val="7D5E8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hpee_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hpee_Theme" id="{104B4ECF-CB07-4392-84A8-F6B873BC3C9E}" vid="{FD2E003E-0346-4A21-9217-7CD7C1C774FF}"/>
    </a:ext>
  </a:extLst>
</a:theme>
</file>

<file path=ppt/theme/theme3.xml><?xml version="1.0" encoding="utf-8"?>
<a:theme xmlns:a="http://schemas.openxmlformats.org/drawingml/2006/main" name="Default Theme">
  <a:themeElements>
    <a:clrScheme name="PX - Theme 14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EC4A0"/>
      </a:accent1>
      <a:accent2>
        <a:srgbClr val="5AB7EE"/>
      </a:accent2>
      <a:accent3>
        <a:srgbClr val="2F74CD"/>
      </a:accent3>
      <a:accent4>
        <a:srgbClr val="2557AC"/>
      </a:accent4>
      <a:accent5>
        <a:srgbClr val="2F2E2F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11114</TotalTime>
  <Words>1227</Words>
  <Application>Microsoft Office PowerPoint</Application>
  <PresentationFormat>On-screen Show (16:9)</PresentationFormat>
  <Paragraphs>172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Poppins</vt:lpstr>
      <vt:lpstr>Poppins Light</vt:lpstr>
      <vt:lpstr>Swis721 </vt:lpstr>
      <vt:lpstr>Swis721 BT</vt:lpstr>
      <vt:lpstr>Swis721 Lt BT</vt:lpstr>
      <vt:lpstr>Times New Roman</vt:lpstr>
      <vt:lpstr>Data slides</vt:lpstr>
      <vt:lpstr>Mashpee_Theme</vt:lpstr>
      <vt:lpstr>Default Theme</vt:lpstr>
      <vt:lpstr>   MASHPEE COMPREHENSIVE PLAN SURVEY RESULTS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Goals, Policies, and Actions</vt:lpstr>
      <vt:lpstr>Goals, Policies, and Actions</vt:lpstr>
      <vt:lpstr>Implementation Table Format</vt:lpstr>
      <vt:lpstr>Action Themes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Leeds, Logan</dc:creator>
  <cp:lastModifiedBy>Sweet, Ashley</cp:lastModifiedBy>
  <cp:revision>13</cp:revision>
  <dcterms:modified xsi:type="dcterms:W3CDTF">2023-05-10T23:10:56Z</dcterms:modified>
</cp:coreProperties>
</file>