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5" r:id="rId2"/>
    <p:sldId id="273" r:id="rId3"/>
    <p:sldId id="261" r:id="rId4"/>
    <p:sldId id="277" r:id="rId5"/>
    <p:sldId id="283" r:id="rId6"/>
    <p:sldId id="303" r:id="rId7"/>
    <p:sldId id="299" r:id="rId8"/>
    <p:sldId id="300" r:id="rId9"/>
    <p:sldId id="293" r:id="rId10"/>
    <p:sldId id="296" r:id="rId11"/>
    <p:sldId id="302" r:id="rId12"/>
    <p:sldId id="288" r:id="rId13"/>
    <p:sldId id="301" r:id="rId14"/>
    <p:sldId id="298" r:id="rId15"/>
    <p:sldId id="260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32D3B9-62B8-3232-6DC3-700F63A4E725}" name="Butt, Aqsa" initials="BA" userId="S::Butt.Aqsa@wseinc.com::558f2bc7-b071-4f32-9c6d-40bf6898c2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895"/>
    <a:srgbClr val="000000"/>
    <a:srgbClr val="B22600"/>
    <a:srgbClr val="C1CDD8"/>
    <a:srgbClr val="5C85EA"/>
    <a:srgbClr val="FFFFFF"/>
    <a:srgbClr val="D7BB5E"/>
    <a:srgbClr val="C6D3E4"/>
    <a:srgbClr val="123896"/>
    <a:srgbClr val="DF0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3970" autoAdjust="0"/>
  </p:normalViewPr>
  <p:slideViewPr>
    <p:cSldViewPr>
      <p:cViewPr varScale="1">
        <p:scale>
          <a:sx n="62" d="100"/>
          <a:sy n="62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69C3F9-8A02-47F8-BA0B-B09963B25D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F4F5-FB59-4A52-8D38-09BA8A296C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8FC67E-850E-4C86-A246-DC1981FA009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5AC4C-E7AE-4D12-B033-C9CDA7D0B5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2494C-D37D-42B0-A1CB-ED9667686E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AB4A54-3676-44D3-BDF0-610608B8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63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5BC544-5FE7-40C9-AE1A-B826783C2052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D23DB6-D114-4255-86F2-B7CB5BD9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3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376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69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0675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456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68426"/>
            <a:ext cx="82296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124200"/>
            <a:ext cx="82296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1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7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5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" y="3517901"/>
            <a:ext cx="4509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3150" spc="-1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00" y="4927601"/>
            <a:ext cx="4509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1575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4396468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9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00" y="86715"/>
            <a:ext cx="4506964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825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48225" y="1152000"/>
            <a:ext cx="3980775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735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4396468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9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C1F21E-38EA-4DFA-A7B3-F9C1604F79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00" y="0"/>
            <a:ext cx="9081000" cy="6858000"/>
          </a:xfrm>
          <a:solidFill>
            <a:schemeClr val="tx1"/>
          </a:solidFill>
        </p:spPr>
        <p:txBody>
          <a:bodyPr lIns="288000" rIns="432000" bIns="144000" anchor="ctr" anchorCtr="0"/>
          <a:lstStyle>
            <a:lvl1pPr algn="ctr">
              <a:defRPr sz="3150" spc="-113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6199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850" y="1080001"/>
            <a:ext cx="8504635" cy="276561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323850" y="3457107"/>
            <a:ext cx="850463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9681" y="3973125"/>
            <a:ext cx="311706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385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7862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1875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85888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57831" y="3973125"/>
            <a:ext cx="311706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39901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913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47926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09964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01939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155952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63977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1799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6009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80022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634035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88048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342060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73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58111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50086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404099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2124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66137" y="3597398"/>
            <a:ext cx="283369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20742" y="2190751"/>
            <a:ext cx="1345406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6796" y="2531196"/>
            <a:ext cx="1293296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1013750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 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7659B679-8D2B-43B7-A76A-2EFFBED211FA}"/>
              </a:ext>
            </a:extLst>
          </p:cNvPr>
          <p:cNvSpPr>
            <a:spLocks noChangeAspect="1"/>
          </p:cNvSpPr>
          <p:nvPr userDrawn="1"/>
        </p:nvSpPr>
        <p:spPr>
          <a:xfrm>
            <a:off x="5976179" y="2022910"/>
            <a:ext cx="1620437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3180A37-267A-4669-A68F-5FC7D0862BA7}"/>
              </a:ext>
            </a:extLst>
          </p:cNvPr>
          <p:cNvSpPr>
            <a:spLocks noChangeAspect="1"/>
          </p:cNvSpPr>
          <p:nvPr userDrawn="1"/>
        </p:nvSpPr>
        <p:spPr>
          <a:xfrm>
            <a:off x="3761781" y="2010104"/>
            <a:ext cx="1620437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1CF33D-645D-E940-8FF4-6178A32A19A2}"/>
              </a:ext>
            </a:extLst>
          </p:cNvPr>
          <p:cNvSpPr>
            <a:spLocks noChangeAspect="1"/>
          </p:cNvSpPr>
          <p:nvPr userDrawn="1"/>
        </p:nvSpPr>
        <p:spPr>
          <a:xfrm>
            <a:off x="1553590" y="2056395"/>
            <a:ext cx="1620437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3589" y="4688112"/>
            <a:ext cx="1620441" cy="900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5407" y="4688112"/>
            <a:ext cx="1620441" cy="900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77226" y="4683647"/>
            <a:ext cx="1620441" cy="900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3590" y="3926335"/>
            <a:ext cx="162044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407" y="3926335"/>
            <a:ext cx="1620441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 dirty="0"/>
              <a:t>Bullet 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77227" y="3926335"/>
            <a:ext cx="162044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850" y="1080001"/>
            <a:ext cx="8504635" cy="276561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6B6D0B6-0884-CD46-A1B0-9FED03C226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043532" y="2358092"/>
            <a:ext cx="640556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BAAC12A0-90C3-984B-A8FC-7EB4AA432E3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254302" y="2358092"/>
            <a:ext cx="640556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51565942-8816-734B-BEEE-1258F13B66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466120" y="2358091"/>
            <a:ext cx="640556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82D5D2B4-7BAC-4C27-8D68-12365C7E7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69719" y="203354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7D9203C1-910E-4AFC-95E0-13BF40D08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81538" y="203354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1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406212" y="1147080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7610" y="2978488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E2C2F85-23A4-4CA7-B1D5-A5952BD97FD3}"/>
              </a:ext>
            </a:extLst>
          </p:cNvPr>
          <p:cNvSpPr>
            <a:spLocks noChangeAspect="1"/>
          </p:cNvSpPr>
          <p:nvPr userDrawn="1"/>
        </p:nvSpPr>
        <p:spPr>
          <a:xfrm>
            <a:off x="2682792" y="1147080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B93FA4C-9C95-415D-8DB3-CD754EFE66EB}"/>
              </a:ext>
            </a:extLst>
          </p:cNvPr>
          <p:cNvSpPr>
            <a:spLocks noChangeAspect="1"/>
          </p:cNvSpPr>
          <p:nvPr userDrawn="1"/>
        </p:nvSpPr>
        <p:spPr>
          <a:xfrm>
            <a:off x="4959372" y="1099389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6176DC9-2767-47BC-BB2F-DFD5E92084C8}"/>
              </a:ext>
            </a:extLst>
          </p:cNvPr>
          <p:cNvSpPr>
            <a:spLocks noChangeAspect="1"/>
          </p:cNvSpPr>
          <p:nvPr userDrawn="1"/>
        </p:nvSpPr>
        <p:spPr>
          <a:xfrm>
            <a:off x="7235952" y="1147080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C48DC636-34A5-4187-B3FE-CB0DDC5F9B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87758" y="2978488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EC9281B6-ECFB-4F82-921A-B3C8820D27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4338" y="2978488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3E3231F2-0663-4386-9EE6-40CC4D98FED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35056" y="2966149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31CACE-593B-4321-B9B0-E3E66C0B2B93}"/>
              </a:ext>
            </a:extLst>
          </p:cNvPr>
          <p:cNvSpPr>
            <a:spLocks noChangeAspect="1"/>
          </p:cNvSpPr>
          <p:nvPr userDrawn="1"/>
        </p:nvSpPr>
        <p:spPr>
          <a:xfrm>
            <a:off x="405375" y="3657600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1A9A5074-BF63-4083-BAAA-0C51EB41B0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2586" y="5346486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DD87392-777E-4BC6-8D6C-2BC9F8CC3611}"/>
              </a:ext>
            </a:extLst>
          </p:cNvPr>
          <p:cNvSpPr>
            <a:spLocks noChangeAspect="1"/>
          </p:cNvSpPr>
          <p:nvPr userDrawn="1"/>
        </p:nvSpPr>
        <p:spPr>
          <a:xfrm>
            <a:off x="2681955" y="3657600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BA2E3B2-67B6-4C13-8722-0C91E360A6B8}"/>
              </a:ext>
            </a:extLst>
          </p:cNvPr>
          <p:cNvSpPr>
            <a:spLocks noChangeAspect="1"/>
          </p:cNvSpPr>
          <p:nvPr userDrawn="1"/>
        </p:nvSpPr>
        <p:spPr>
          <a:xfrm>
            <a:off x="4958535" y="3609909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CAD2129-A9D5-4020-BCBD-BEB5A24E1D1F}"/>
              </a:ext>
            </a:extLst>
          </p:cNvPr>
          <p:cNvSpPr>
            <a:spLocks noChangeAspect="1"/>
          </p:cNvSpPr>
          <p:nvPr userDrawn="1"/>
        </p:nvSpPr>
        <p:spPr>
          <a:xfrm>
            <a:off x="7235115" y="3657600"/>
            <a:ext cx="1451339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61" name="Text Placeholder 5">
            <a:extLst>
              <a:ext uri="{FF2B5EF4-FFF2-40B4-BE49-F238E27FC236}">
                <a16:creationId xmlns:a16="http://schemas.microsoft.com/office/drawing/2014/main" id="{2DB347B0-83A7-4715-9D90-A2881FF751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82734" y="5346486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0E9B089C-E23E-473F-B7F4-1DB0BD76787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59314" y="5346486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  <p:sp>
        <p:nvSpPr>
          <p:cNvPr id="63" name="Text Placeholder 5">
            <a:extLst>
              <a:ext uri="{FF2B5EF4-FFF2-40B4-BE49-F238E27FC236}">
                <a16:creationId xmlns:a16="http://schemas.microsoft.com/office/drawing/2014/main" id="{B4A6A404-5604-4B7C-B8B3-9AD91F5A723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30032" y="5334147"/>
            <a:ext cx="893324" cy="432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latin typeface="Swis721 BT" panose="020B0504020202020204" pitchFamily="34" charset="0"/>
              </a:defRPr>
            </a:lvl1pPr>
          </a:lstStyle>
          <a:p>
            <a:pPr lvl="0"/>
            <a:r>
              <a:rPr lang="en-US" noProof="0" dirty="0"/>
              <a:t>Bullet 1</a:t>
            </a:r>
          </a:p>
        </p:txBody>
      </p:sp>
    </p:spTree>
    <p:extLst>
      <p:ext uri="{BB962C8B-B14F-4D97-AF65-F5344CB8AC3E}">
        <p14:creationId xmlns:p14="http://schemas.microsoft.com/office/powerpoint/2010/main" val="171550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81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6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26CF3E8-C9B2-47ED-BD2D-CA93D528D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5A13260-C76C-4991-9405-D9324024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802D399-11D9-431A-B59A-244F884C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07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6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0B8B9-4C04-4DDF-9AFD-B2E02D82F36D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1E8CB-FECB-4480-A50A-D9FF926471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74283"/>
            <a:ext cx="1865801" cy="329259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4F9C344E-870F-456C-A88C-2504C5F5E7F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26164"/>
            <a:ext cx="632868" cy="6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1" r:id="rId14"/>
    <p:sldLayoutId id="2147483663" r:id="rId15"/>
    <p:sldLayoutId id="214748366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E02F19C8-75A2-423E-92D9-07E455DBF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5A43AE-D5D2-4E52-8A40-6984EF96B453}"/>
              </a:ext>
            </a:extLst>
          </p:cNvPr>
          <p:cNvSpPr/>
          <p:nvPr/>
        </p:nvSpPr>
        <p:spPr>
          <a:xfrm>
            <a:off x="3526337" y="3853537"/>
            <a:ext cx="5617662" cy="1251863"/>
          </a:xfrm>
          <a:prstGeom prst="rect">
            <a:avLst/>
          </a:prstGeom>
          <a:solidFill>
            <a:schemeClr val="bg2">
              <a:lumMod val="10000"/>
              <a:alpha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5AC22B-02F5-451C-8104-398D5E215F06}"/>
              </a:ext>
            </a:extLst>
          </p:cNvPr>
          <p:cNvSpPr/>
          <p:nvPr/>
        </p:nvSpPr>
        <p:spPr>
          <a:xfrm>
            <a:off x="3526337" y="1981200"/>
            <a:ext cx="5617663" cy="1872337"/>
          </a:xfrm>
          <a:prstGeom prst="rect">
            <a:avLst/>
          </a:prstGeom>
          <a:solidFill>
            <a:schemeClr val="bg2">
              <a:lumMod val="10000"/>
              <a:alpha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097AC8-D42F-4BC7-BD1D-2F0C94DFAC6C}"/>
              </a:ext>
            </a:extLst>
          </p:cNvPr>
          <p:cNvSpPr txBox="1">
            <a:spLocks/>
          </p:cNvSpPr>
          <p:nvPr/>
        </p:nvSpPr>
        <p:spPr>
          <a:xfrm>
            <a:off x="3667672" y="2094398"/>
            <a:ext cx="4180928" cy="1641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Swis721 BT" panose="020B0504020202020204" pitchFamily="34" charset="0"/>
              </a:rPr>
              <a:t>MASHPEE LOCAL  COMPREHENSIVE PLAN </a:t>
            </a:r>
            <a:br>
              <a:rPr lang="en-US" sz="2400" b="1" dirty="0">
                <a:solidFill>
                  <a:schemeClr val="bg1"/>
                </a:solidFill>
                <a:latin typeface="Swis721 BT" panose="020B05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Swis721 BT" panose="020B0504020202020204" pitchFamily="34" charset="0"/>
              </a:rPr>
              <a:t>Planning Board Meeting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3AF82D-D2FC-448C-ACE6-BC871AFF52C5}"/>
              </a:ext>
            </a:extLst>
          </p:cNvPr>
          <p:cNvGrpSpPr/>
          <p:nvPr/>
        </p:nvGrpSpPr>
        <p:grpSpPr>
          <a:xfrm>
            <a:off x="3544612" y="4102131"/>
            <a:ext cx="2879756" cy="660328"/>
            <a:chOff x="262464" y="4153578"/>
            <a:chExt cx="3436778" cy="7880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965B39-52D9-4BE2-9A80-08C878FB7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64" y="4153578"/>
              <a:ext cx="1990987" cy="6636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EF5083-377D-472B-ADC9-896E632FC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255" y="4153578"/>
              <a:ext cx="1990987" cy="6636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A0EB3B-0DD0-44D5-9CBE-D442B3680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11" y="4692847"/>
              <a:ext cx="2211428" cy="248785"/>
            </a:xfrm>
            <a:prstGeom prst="rect">
              <a:avLst/>
            </a:prstGeom>
          </p:spPr>
        </p:pic>
      </p:grpSp>
      <p:pic>
        <p:nvPicPr>
          <p:cNvPr id="11" name="Picture 10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859E28AD-4B09-426F-AEB7-E047586B8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64" y="4032539"/>
            <a:ext cx="890495" cy="8697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599335-9A44-44B4-B413-FA720BB64EFC}"/>
              </a:ext>
            </a:extLst>
          </p:cNvPr>
          <p:cNvSpPr txBox="1"/>
          <p:nvPr/>
        </p:nvSpPr>
        <p:spPr>
          <a:xfrm>
            <a:off x="4572000" y="6248400"/>
            <a:ext cx="4191000" cy="307777"/>
          </a:xfrm>
          <a:prstGeom prst="rect">
            <a:avLst/>
          </a:prstGeom>
          <a:solidFill>
            <a:srgbClr val="000000">
              <a:alpha val="14902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Photo by Christopher Ryan on Unsplash </a:t>
            </a:r>
          </a:p>
        </p:txBody>
      </p:sp>
    </p:spTree>
    <p:extLst>
      <p:ext uri="{BB962C8B-B14F-4D97-AF65-F5344CB8AC3E}">
        <p14:creationId xmlns:p14="http://schemas.microsoft.com/office/powerpoint/2010/main" val="159926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582CDD-6146-4EF0-AF58-E2C06A788A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E163E-65D9-44C1-A596-9159A8FEE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9717" y="4876800"/>
            <a:ext cx="2211820" cy="1168891"/>
          </a:xfrm>
        </p:spPr>
        <p:txBody>
          <a:bodyPr>
            <a:normAutofit/>
          </a:bodyPr>
          <a:lstStyle/>
          <a:p>
            <a:r>
              <a:rPr lang="en-US" sz="1600" dirty="0"/>
              <a:t>Kick Off Meeting </a:t>
            </a:r>
          </a:p>
          <a:p>
            <a:r>
              <a:rPr lang="en-US" sz="1600" dirty="0"/>
              <a:t>Public Meeting 2 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CE23D36-198D-4135-90E0-6F2E5A44BD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7673" y="3950568"/>
            <a:ext cx="2712273" cy="990599"/>
          </a:xfrm>
        </p:spPr>
        <p:txBody>
          <a:bodyPr>
            <a:noAutofit/>
          </a:bodyPr>
          <a:lstStyle/>
          <a:p>
            <a:r>
              <a:rPr lang="en-US" sz="1800" dirty="0">
                <a:latin typeface="Swis721 BT" panose="020B0504020202020204" pitchFamily="34" charset="0"/>
              </a:rPr>
              <a:t>Build Awareness &amp; Participation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7288477-1A06-4818-89CB-481B5C6851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74096" y="3950568"/>
            <a:ext cx="1620441" cy="77308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Swis721 BT" panose="020B0504020202020204" pitchFamily="34" charset="0"/>
              </a:rPr>
              <a:t>Public Workshops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3E7F63A-C583-4FA3-A35D-6B6BA25651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79524" y="3950568"/>
            <a:ext cx="1795173" cy="5040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Swis721 BT" panose="020B0504020202020204" pitchFamily="34" charset="0"/>
              </a:rPr>
              <a:t>Specific Public Input</a:t>
            </a:r>
          </a:p>
          <a:p>
            <a:r>
              <a:rPr lang="en-US" sz="1800" dirty="0"/>
              <a:t>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A32E9D4-0D0B-47F0-A438-4221DF36C1FD}"/>
              </a:ext>
            </a:extLst>
          </p:cNvPr>
          <p:cNvSpPr txBox="1">
            <a:spLocks/>
          </p:cNvSpPr>
          <p:nvPr/>
        </p:nvSpPr>
        <p:spPr>
          <a:xfrm>
            <a:off x="1007673" y="348289"/>
            <a:ext cx="85046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33895"/>
                </a:solidFill>
                <a:latin typeface="Swis721 BT" panose="020B0504020202020204" pitchFamily="34" charset="0"/>
              </a:rPr>
              <a:t>Community Engagement Workplan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3895"/>
              </a:solidFill>
              <a:effectLst/>
              <a:uLnTx/>
              <a:uFillTx/>
              <a:latin typeface="Swis721 BT" panose="020B0504020202020204" pitchFamily="34" charset="0"/>
            </a:endParaRPr>
          </a:p>
        </p:txBody>
      </p:sp>
      <p:pic>
        <p:nvPicPr>
          <p:cNvPr id="11" name="Graphic 10" descr="Online Network with solid fill">
            <a:extLst>
              <a:ext uri="{FF2B5EF4-FFF2-40B4-BE49-F238E27FC236}">
                <a16:creationId xmlns:a16="http://schemas.microsoft.com/office/drawing/2014/main" id="{0751E693-CD72-454A-929F-DA70CE8F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8510" y="2327494"/>
            <a:ext cx="990600" cy="990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D89B09-17C0-4A87-ADE8-8301AD4C6500}"/>
              </a:ext>
            </a:extLst>
          </p:cNvPr>
          <p:cNvGrpSpPr/>
          <p:nvPr/>
        </p:nvGrpSpPr>
        <p:grpSpPr>
          <a:xfrm>
            <a:off x="4159626" y="2343336"/>
            <a:ext cx="839687" cy="985214"/>
            <a:chOff x="3613150" y="3160194"/>
            <a:chExt cx="1079499" cy="1266587"/>
          </a:xfrm>
          <a:solidFill>
            <a:srgbClr val="C00000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03DDFD-1F2C-4694-B31E-98B1ED7407E5}"/>
                </a:ext>
              </a:extLst>
            </p:cNvPr>
            <p:cNvSpPr/>
            <p:nvPr/>
          </p:nvSpPr>
          <p:spPr>
            <a:xfrm>
              <a:off x="3989625" y="3376598"/>
              <a:ext cx="325199" cy="135783"/>
            </a:xfrm>
            <a:custGeom>
              <a:avLst/>
              <a:gdLst>
                <a:gd name="connsiteX0" fmla="*/ 325199 w 325199"/>
                <a:gd name="connsiteY0" fmla="*/ 135783 h 135783"/>
                <a:gd name="connsiteX1" fmla="*/ 325199 w 325199"/>
                <a:gd name="connsiteY1" fmla="*/ 80459 h 135783"/>
                <a:gd name="connsiteX2" fmla="*/ 309007 w 325199"/>
                <a:gd name="connsiteY2" fmla="*/ 41327 h 135783"/>
                <a:gd name="connsiteX3" fmla="*/ 283369 w 325199"/>
                <a:gd name="connsiteY3" fmla="*/ 26484 h 135783"/>
                <a:gd name="connsiteX4" fmla="*/ 45879 w 325199"/>
                <a:gd name="connsiteY4" fmla="*/ 25135 h 135783"/>
                <a:gd name="connsiteX5" fmla="*/ 16192 w 325199"/>
                <a:gd name="connsiteY5" fmla="*/ 41327 h 135783"/>
                <a:gd name="connsiteX6" fmla="*/ 0 w 325199"/>
                <a:gd name="connsiteY6" fmla="*/ 80459 h 135783"/>
                <a:gd name="connsiteX7" fmla="*/ 0 w 325199"/>
                <a:gd name="connsiteY7" fmla="*/ 135783 h 135783"/>
                <a:gd name="connsiteX8" fmla="*/ 161925 w 325199"/>
                <a:gd name="connsiteY8" fmla="*/ 119591 h 135783"/>
                <a:gd name="connsiteX9" fmla="*/ 325199 w 325199"/>
                <a:gd name="connsiteY9" fmla="*/ 135783 h 13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199" h="135783">
                  <a:moveTo>
                    <a:pt x="325199" y="135783"/>
                  </a:moveTo>
                  <a:lnTo>
                    <a:pt x="325199" y="80459"/>
                  </a:lnTo>
                  <a:cubicBezTo>
                    <a:pt x="325199" y="65616"/>
                    <a:pt x="318452" y="50773"/>
                    <a:pt x="309007" y="41327"/>
                  </a:cubicBezTo>
                  <a:cubicBezTo>
                    <a:pt x="304959" y="37279"/>
                    <a:pt x="295513" y="31881"/>
                    <a:pt x="283369" y="26484"/>
                  </a:cubicBezTo>
                  <a:cubicBezTo>
                    <a:pt x="209153" y="-8600"/>
                    <a:pt x="121444" y="-8600"/>
                    <a:pt x="45879" y="25135"/>
                  </a:cubicBezTo>
                  <a:cubicBezTo>
                    <a:pt x="32385" y="30532"/>
                    <a:pt x="21590" y="37279"/>
                    <a:pt x="16192" y="41327"/>
                  </a:cubicBezTo>
                  <a:cubicBezTo>
                    <a:pt x="5397" y="50773"/>
                    <a:pt x="0" y="65616"/>
                    <a:pt x="0" y="80459"/>
                  </a:cubicBezTo>
                  <a:lnTo>
                    <a:pt x="0" y="135783"/>
                  </a:lnTo>
                  <a:cubicBezTo>
                    <a:pt x="52626" y="124988"/>
                    <a:pt x="106601" y="119591"/>
                    <a:pt x="161925" y="119591"/>
                  </a:cubicBezTo>
                  <a:cubicBezTo>
                    <a:pt x="217249" y="119591"/>
                    <a:pt x="272574" y="126338"/>
                    <a:pt x="325199" y="135783"/>
                  </a:cubicBezTo>
                </a:path>
              </a:pathLst>
            </a:custGeom>
            <a:grpFill/>
            <a:ln w="134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59C362-E0A2-4792-BBDC-47C31C140A7E}"/>
                </a:ext>
              </a:extLst>
            </p:cNvPr>
            <p:cNvGrpSpPr/>
            <p:nvPr/>
          </p:nvGrpSpPr>
          <p:grpSpPr>
            <a:xfrm>
              <a:off x="3613150" y="3160194"/>
              <a:ext cx="1079499" cy="1266587"/>
              <a:chOff x="3613150" y="3160194"/>
              <a:chExt cx="1079499" cy="1266587"/>
            </a:xfrm>
            <a:grpFill/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060FD52-24ED-4E32-B9CE-DBB1184945F8}"/>
                  </a:ext>
                </a:extLst>
              </p:cNvPr>
              <p:cNvSpPr/>
              <p:nvPr/>
            </p:nvSpPr>
            <p:spPr>
              <a:xfrm>
                <a:off x="4058443" y="3160194"/>
                <a:ext cx="188912" cy="188912"/>
              </a:xfrm>
              <a:custGeom>
                <a:avLst/>
                <a:gdLst>
                  <a:gd name="connsiteX0" fmla="*/ 188913 w 188912"/>
                  <a:gd name="connsiteY0" fmla="*/ 94456 h 188912"/>
                  <a:gd name="connsiteX1" fmla="*/ 94456 w 188912"/>
                  <a:gd name="connsiteY1" fmla="*/ 188913 h 188912"/>
                  <a:gd name="connsiteX2" fmla="*/ 0 w 188912"/>
                  <a:gd name="connsiteY2" fmla="*/ 94456 h 188912"/>
                  <a:gd name="connsiteX3" fmla="*/ 94456 w 188912"/>
                  <a:gd name="connsiteY3" fmla="*/ 0 h 188912"/>
                  <a:gd name="connsiteX4" fmla="*/ 188913 w 188912"/>
                  <a:gd name="connsiteY4" fmla="*/ 94456 h 18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912" h="188912">
                    <a:moveTo>
                      <a:pt x="188913" y="94456"/>
                    </a:moveTo>
                    <a:cubicBezTo>
                      <a:pt x="188913" y="147082"/>
                      <a:pt x="147082" y="188913"/>
                      <a:pt x="94456" y="188913"/>
                    </a:cubicBezTo>
                    <a:cubicBezTo>
                      <a:pt x="41831" y="188913"/>
                      <a:pt x="0" y="147082"/>
                      <a:pt x="0" y="94456"/>
                    </a:cubicBezTo>
                    <a:cubicBezTo>
                      <a:pt x="0" y="41831"/>
                      <a:pt x="41831" y="0"/>
                      <a:pt x="94456" y="0"/>
                    </a:cubicBezTo>
                    <a:cubicBezTo>
                      <a:pt x="147082" y="0"/>
                      <a:pt x="188913" y="43180"/>
                      <a:pt x="188913" y="94456"/>
                    </a:cubicBezTo>
                  </a:path>
                </a:pathLst>
              </a:custGeom>
              <a:grpFill/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B49F023-7400-4B73-8B4F-1D30B137E075}"/>
                  </a:ext>
                </a:extLst>
              </p:cNvPr>
              <p:cNvSpPr/>
              <p:nvPr/>
            </p:nvSpPr>
            <p:spPr>
              <a:xfrm>
                <a:off x="4436268" y="3214169"/>
                <a:ext cx="188912" cy="188912"/>
              </a:xfrm>
              <a:custGeom>
                <a:avLst/>
                <a:gdLst>
                  <a:gd name="connsiteX0" fmla="*/ 188913 w 188912"/>
                  <a:gd name="connsiteY0" fmla="*/ 94456 h 188912"/>
                  <a:gd name="connsiteX1" fmla="*/ 94456 w 188912"/>
                  <a:gd name="connsiteY1" fmla="*/ 188913 h 188912"/>
                  <a:gd name="connsiteX2" fmla="*/ 0 w 188912"/>
                  <a:gd name="connsiteY2" fmla="*/ 94456 h 188912"/>
                  <a:gd name="connsiteX3" fmla="*/ 94456 w 188912"/>
                  <a:gd name="connsiteY3" fmla="*/ 0 h 188912"/>
                  <a:gd name="connsiteX4" fmla="*/ 188913 w 188912"/>
                  <a:gd name="connsiteY4" fmla="*/ 94456 h 18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912" h="188912">
                    <a:moveTo>
                      <a:pt x="188913" y="94456"/>
                    </a:moveTo>
                    <a:cubicBezTo>
                      <a:pt x="188913" y="147082"/>
                      <a:pt x="147082" y="188913"/>
                      <a:pt x="94456" y="188913"/>
                    </a:cubicBezTo>
                    <a:cubicBezTo>
                      <a:pt x="41831" y="188913"/>
                      <a:pt x="0" y="147082"/>
                      <a:pt x="0" y="94456"/>
                    </a:cubicBezTo>
                    <a:cubicBezTo>
                      <a:pt x="0" y="41831"/>
                      <a:pt x="41831" y="0"/>
                      <a:pt x="94456" y="0"/>
                    </a:cubicBezTo>
                    <a:cubicBezTo>
                      <a:pt x="147082" y="0"/>
                      <a:pt x="188913" y="41831"/>
                      <a:pt x="188913" y="94456"/>
                    </a:cubicBezTo>
                  </a:path>
                </a:pathLst>
              </a:custGeom>
              <a:grpFill/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891881D-5251-4EC7-98E7-31D3DA184BA4}"/>
                  </a:ext>
                </a:extLst>
              </p:cNvPr>
              <p:cNvSpPr/>
              <p:nvPr/>
            </p:nvSpPr>
            <p:spPr>
              <a:xfrm>
                <a:off x="3680618" y="3214169"/>
                <a:ext cx="188912" cy="188912"/>
              </a:xfrm>
              <a:custGeom>
                <a:avLst/>
                <a:gdLst>
                  <a:gd name="connsiteX0" fmla="*/ 188913 w 188912"/>
                  <a:gd name="connsiteY0" fmla="*/ 94456 h 188912"/>
                  <a:gd name="connsiteX1" fmla="*/ 94456 w 188912"/>
                  <a:gd name="connsiteY1" fmla="*/ 188913 h 188912"/>
                  <a:gd name="connsiteX2" fmla="*/ 0 w 188912"/>
                  <a:gd name="connsiteY2" fmla="*/ 94456 h 188912"/>
                  <a:gd name="connsiteX3" fmla="*/ 94456 w 188912"/>
                  <a:gd name="connsiteY3" fmla="*/ 0 h 188912"/>
                  <a:gd name="connsiteX4" fmla="*/ 188913 w 188912"/>
                  <a:gd name="connsiteY4" fmla="*/ 94456 h 18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912" h="188912">
                    <a:moveTo>
                      <a:pt x="188913" y="94456"/>
                    </a:moveTo>
                    <a:cubicBezTo>
                      <a:pt x="188913" y="147082"/>
                      <a:pt x="147082" y="188913"/>
                      <a:pt x="94456" y="188913"/>
                    </a:cubicBezTo>
                    <a:cubicBezTo>
                      <a:pt x="41831" y="188913"/>
                      <a:pt x="0" y="147082"/>
                      <a:pt x="0" y="94456"/>
                    </a:cubicBezTo>
                    <a:cubicBezTo>
                      <a:pt x="0" y="41831"/>
                      <a:pt x="41831" y="0"/>
                      <a:pt x="94456" y="0"/>
                    </a:cubicBezTo>
                    <a:cubicBezTo>
                      <a:pt x="147082" y="0"/>
                      <a:pt x="188913" y="41831"/>
                      <a:pt x="188913" y="94456"/>
                    </a:cubicBezTo>
                  </a:path>
                </a:pathLst>
              </a:custGeom>
              <a:grpFill/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E7D2B2-8FBC-4E40-90A0-3B945F417705}"/>
                  </a:ext>
                </a:extLst>
              </p:cNvPr>
              <p:cNvSpPr/>
              <p:nvPr/>
            </p:nvSpPr>
            <p:spPr>
              <a:xfrm>
                <a:off x="3613150" y="3430573"/>
                <a:ext cx="323850" cy="309852"/>
              </a:xfrm>
              <a:custGeom>
                <a:avLst/>
                <a:gdLst>
                  <a:gd name="connsiteX0" fmla="*/ 129540 w 323850"/>
                  <a:gd name="connsiteY0" fmla="*/ 181662 h 309852"/>
                  <a:gd name="connsiteX1" fmla="*/ 323850 w 323850"/>
                  <a:gd name="connsiteY1" fmla="*/ 95302 h 309852"/>
                  <a:gd name="connsiteX2" fmla="*/ 323850 w 323850"/>
                  <a:gd name="connsiteY2" fmla="*/ 80459 h 309852"/>
                  <a:gd name="connsiteX3" fmla="*/ 307658 w 323850"/>
                  <a:gd name="connsiteY3" fmla="*/ 41327 h 309852"/>
                  <a:gd name="connsiteX4" fmla="*/ 282019 w 323850"/>
                  <a:gd name="connsiteY4" fmla="*/ 26484 h 309852"/>
                  <a:gd name="connsiteX5" fmla="*/ 44529 w 323850"/>
                  <a:gd name="connsiteY5" fmla="*/ 25135 h 309852"/>
                  <a:gd name="connsiteX6" fmla="*/ 14843 w 323850"/>
                  <a:gd name="connsiteY6" fmla="*/ 41327 h 309852"/>
                  <a:gd name="connsiteX7" fmla="*/ 0 w 323850"/>
                  <a:gd name="connsiteY7" fmla="*/ 80459 h 309852"/>
                  <a:gd name="connsiteX8" fmla="*/ 0 w 323850"/>
                  <a:gd name="connsiteY8" fmla="*/ 309853 h 309852"/>
                  <a:gd name="connsiteX9" fmla="*/ 129540 w 323850"/>
                  <a:gd name="connsiteY9" fmla="*/ 181662 h 30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3850" h="309852">
                    <a:moveTo>
                      <a:pt x="129540" y="181662"/>
                    </a:moveTo>
                    <a:cubicBezTo>
                      <a:pt x="186214" y="143880"/>
                      <a:pt x="252333" y="114193"/>
                      <a:pt x="323850" y="95302"/>
                    </a:cubicBezTo>
                    <a:lnTo>
                      <a:pt x="323850" y="80459"/>
                    </a:lnTo>
                    <a:cubicBezTo>
                      <a:pt x="323850" y="65616"/>
                      <a:pt x="317103" y="50773"/>
                      <a:pt x="307658" y="41327"/>
                    </a:cubicBezTo>
                    <a:cubicBezTo>
                      <a:pt x="303609" y="37279"/>
                      <a:pt x="294164" y="31881"/>
                      <a:pt x="282019" y="26484"/>
                    </a:cubicBezTo>
                    <a:cubicBezTo>
                      <a:pt x="207804" y="-8600"/>
                      <a:pt x="120094" y="-8600"/>
                      <a:pt x="44529" y="25135"/>
                    </a:cubicBezTo>
                    <a:cubicBezTo>
                      <a:pt x="31036" y="30532"/>
                      <a:pt x="20241" y="37279"/>
                      <a:pt x="14843" y="41327"/>
                    </a:cubicBezTo>
                    <a:cubicBezTo>
                      <a:pt x="6747" y="50773"/>
                      <a:pt x="0" y="65616"/>
                      <a:pt x="0" y="80459"/>
                    </a:cubicBezTo>
                    <a:lnTo>
                      <a:pt x="0" y="309853"/>
                    </a:lnTo>
                    <a:cubicBezTo>
                      <a:pt x="31036" y="262625"/>
                      <a:pt x="74216" y="218095"/>
                      <a:pt x="129540" y="181662"/>
                    </a:cubicBezTo>
                  </a:path>
                </a:pathLst>
              </a:custGeom>
              <a:grpFill/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72D6B6C-81AC-402D-895A-BF7229A4BF7F}"/>
                  </a:ext>
                </a:extLst>
              </p:cNvPr>
              <p:cNvSpPr/>
              <p:nvPr/>
            </p:nvSpPr>
            <p:spPr>
              <a:xfrm>
                <a:off x="4367450" y="3430573"/>
                <a:ext cx="325199" cy="309852"/>
              </a:xfrm>
              <a:custGeom>
                <a:avLst/>
                <a:gdLst>
                  <a:gd name="connsiteX0" fmla="*/ 325199 w 325199"/>
                  <a:gd name="connsiteY0" fmla="*/ 309853 h 309852"/>
                  <a:gd name="connsiteX1" fmla="*/ 325199 w 325199"/>
                  <a:gd name="connsiteY1" fmla="*/ 80459 h 309852"/>
                  <a:gd name="connsiteX2" fmla="*/ 309007 w 325199"/>
                  <a:gd name="connsiteY2" fmla="*/ 41327 h 309852"/>
                  <a:gd name="connsiteX3" fmla="*/ 283369 w 325199"/>
                  <a:gd name="connsiteY3" fmla="*/ 26484 h 309852"/>
                  <a:gd name="connsiteX4" fmla="*/ 45879 w 325199"/>
                  <a:gd name="connsiteY4" fmla="*/ 25135 h 309852"/>
                  <a:gd name="connsiteX5" fmla="*/ 16192 w 325199"/>
                  <a:gd name="connsiteY5" fmla="*/ 41327 h 309852"/>
                  <a:gd name="connsiteX6" fmla="*/ 0 w 325199"/>
                  <a:gd name="connsiteY6" fmla="*/ 80459 h 309852"/>
                  <a:gd name="connsiteX7" fmla="*/ 0 w 325199"/>
                  <a:gd name="connsiteY7" fmla="*/ 95302 h 309852"/>
                  <a:gd name="connsiteX8" fmla="*/ 194310 w 325199"/>
                  <a:gd name="connsiteY8" fmla="*/ 181662 h 309852"/>
                  <a:gd name="connsiteX9" fmla="*/ 325199 w 325199"/>
                  <a:gd name="connsiteY9" fmla="*/ 309853 h 30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5199" h="309852">
                    <a:moveTo>
                      <a:pt x="325199" y="309853"/>
                    </a:moveTo>
                    <a:lnTo>
                      <a:pt x="325199" y="80459"/>
                    </a:lnTo>
                    <a:cubicBezTo>
                      <a:pt x="325199" y="65616"/>
                      <a:pt x="318452" y="50773"/>
                      <a:pt x="309007" y="41327"/>
                    </a:cubicBezTo>
                    <a:cubicBezTo>
                      <a:pt x="304959" y="37279"/>
                      <a:pt x="295513" y="31881"/>
                      <a:pt x="283369" y="26484"/>
                    </a:cubicBezTo>
                    <a:cubicBezTo>
                      <a:pt x="209153" y="-8600"/>
                      <a:pt x="121444" y="-8600"/>
                      <a:pt x="45879" y="25135"/>
                    </a:cubicBezTo>
                    <a:cubicBezTo>
                      <a:pt x="32385" y="30532"/>
                      <a:pt x="21590" y="37279"/>
                      <a:pt x="16192" y="41327"/>
                    </a:cubicBezTo>
                    <a:cubicBezTo>
                      <a:pt x="5398" y="50773"/>
                      <a:pt x="0" y="65616"/>
                      <a:pt x="0" y="80459"/>
                    </a:cubicBezTo>
                    <a:lnTo>
                      <a:pt x="0" y="95302"/>
                    </a:lnTo>
                    <a:cubicBezTo>
                      <a:pt x="71517" y="114193"/>
                      <a:pt x="137636" y="143880"/>
                      <a:pt x="194310" y="181662"/>
                    </a:cubicBezTo>
                    <a:cubicBezTo>
                      <a:pt x="250984" y="218095"/>
                      <a:pt x="294164" y="262625"/>
                      <a:pt x="325199" y="309853"/>
                    </a:cubicBezTo>
                  </a:path>
                </a:pathLst>
              </a:custGeom>
              <a:grpFill/>
              <a:ln w="134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pic>
            <p:nvPicPr>
              <p:cNvPr id="23" name="Graphic 22" descr="Blueprint with solid fill">
                <a:extLst>
                  <a:ext uri="{FF2B5EF4-FFF2-40B4-BE49-F238E27FC236}">
                    <a16:creationId xmlns:a16="http://schemas.microsoft.com/office/drawing/2014/main" id="{3C1C0B52-3716-499C-8CFB-A09567EC2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680618" y="3512381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28" name="Graphic 27" descr="Clipboard Checked with solid fill">
            <a:extLst>
              <a:ext uri="{FF2B5EF4-FFF2-40B4-BE49-F238E27FC236}">
                <a16:creationId xmlns:a16="http://schemas.microsoft.com/office/drawing/2014/main" id="{842E1039-3C73-4E48-A54F-C099EDEE0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1952" y="2269287"/>
            <a:ext cx="1013538" cy="101353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FB121C3-A560-4D4B-A478-769FAD1392F6}"/>
              </a:ext>
            </a:extLst>
          </p:cNvPr>
          <p:cNvSpPr txBox="1">
            <a:spLocks/>
          </p:cNvSpPr>
          <p:nvPr/>
        </p:nvSpPr>
        <p:spPr>
          <a:xfrm>
            <a:off x="1183975" y="4876800"/>
            <a:ext cx="2211820" cy="116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Website</a:t>
            </a:r>
          </a:p>
          <a:p>
            <a:r>
              <a:rPr lang="en-US" sz="1600" dirty="0"/>
              <a:t>Flyers</a:t>
            </a:r>
          </a:p>
          <a:p>
            <a:r>
              <a:rPr lang="en-US" sz="1600" dirty="0"/>
              <a:t>Mailers</a:t>
            </a:r>
          </a:p>
          <a:p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883360E-F7A5-470D-BF02-19577B424BF9}"/>
              </a:ext>
            </a:extLst>
          </p:cNvPr>
          <p:cNvSpPr txBox="1">
            <a:spLocks/>
          </p:cNvSpPr>
          <p:nvPr/>
        </p:nvSpPr>
        <p:spPr>
          <a:xfrm>
            <a:off x="5798891" y="4688112"/>
            <a:ext cx="2211820" cy="1168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Surveys</a:t>
            </a:r>
          </a:p>
          <a:p>
            <a:r>
              <a:rPr lang="en-US" sz="1600" dirty="0"/>
              <a:t>Expert Interviews</a:t>
            </a:r>
          </a:p>
          <a:p>
            <a:r>
              <a:rPr lang="en-US" sz="1600" dirty="0"/>
              <a:t>Specific Stakeholders</a:t>
            </a:r>
          </a:p>
          <a:p>
            <a:endParaRPr lang="en-US" dirty="0"/>
          </a:p>
        </p:txBody>
      </p:sp>
      <p:pic>
        <p:nvPicPr>
          <p:cNvPr id="30" name="Graphic 29" descr="Badge 1 with solid fill">
            <a:extLst>
              <a:ext uri="{FF2B5EF4-FFF2-40B4-BE49-F238E27FC236}">
                <a16:creationId xmlns:a16="http://schemas.microsoft.com/office/drawing/2014/main" id="{2B355758-816B-4741-9AFF-E2884C7BC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273" y="1070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582CDD-6146-4EF0-AF58-E2C06A78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2AB814A-20C2-4C6D-974B-56EF2EFE0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"/>
          <a:stretch/>
        </p:blipFill>
        <p:spPr>
          <a:xfrm>
            <a:off x="582117" y="870626"/>
            <a:ext cx="7979765" cy="5158176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A32E9D4-0D0B-47F0-A438-4221DF36C1FD}"/>
              </a:ext>
            </a:extLst>
          </p:cNvPr>
          <p:cNvSpPr txBox="1">
            <a:spLocks/>
          </p:cNvSpPr>
          <p:nvPr/>
        </p:nvSpPr>
        <p:spPr>
          <a:xfrm>
            <a:off x="1066800" y="432000"/>
            <a:ext cx="78698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33895"/>
                </a:solidFill>
                <a:latin typeface="Swis721 BT" panose="020B0504020202020204" pitchFamily="34" charset="0"/>
              </a:rPr>
              <a:t>Data and Analysis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3895"/>
              </a:solidFill>
              <a:effectLst/>
              <a:uLnTx/>
              <a:uFillTx/>
              <a:latin typeface="Swis721 BT" panose="020B0504020202020204" pitchFamily="34" charset="0"/>
            </a:endParaRPr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:a16="http://schemas.microsoft.com/office/drawing/2014/main" id="{A1B3DE4A-DAC5-4BA4-82E8-BE6ED09C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365" y="228600"/>
            <a:ext cx="772917" cy="77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CE23D36-198D-4135-90E0-6F2E5A44B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9499" y="5915057"/>
            <a:ext cx="4424624" cy="407799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latin typeface="Swis721 BT" panose="020B0504020202020204" pitchFamily="34" charset="0"/>
              </a:rPr>
              <a:t>Built Systems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582CDD-6146-4EF0-AF58-E2C06A78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A32E9D4-0D0B-47F0-A438-4221DF36C1F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85046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33895"/>
                </a:solidFill>
                <a:latin typeface="Swis721 BT" panose="020B0504020202020204" pitchFamily="34" charset="0"/>
              </a:rPr>
              <a:t>Planning Systems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3895"/>
              </a:solidFill>
              <a:effectLst/>
              <a:uLnTx/>
              <a:uFillTx/>
              <a:latin typeface="Swis721 BT" panose="020B0504020202020204" pitchFamily="34" charset="0"/>
            </a:endParaRPr>
          </a:p>
        </p:txBody>
      </p:sp>
      <p:pic>
        <p:nvPicPr>
          <p:cNvPr id="31" name="Picture 30" descr="A group of trees with pink flowers&#10;&#10;Description automatically generated with low confidence">
            <a:extLst>
              <a:ext uri="{FF2B5EF4-FFF2-40B4-BE49-F238E27FC236}">
                <a16:creationId xmlns:a16="http://schemas.microsoft.com/office/drawing/2014/main" id="{DECF9143-C839-4AFD-861D-A99670DE8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/>
          <a:stretch/>
        </p:blipFill>
        <p:spPr>
          <a:xfrm>
            <a:off x="252347" y="997404"/>
            <a:ext cx="4143073" cy="2392124"/>
          </a:xfrm>
          <a:prstGeom prst="rect">
            <a:avLst/>
          </a:prstGeom>
        </p:spPr>
      </p:pic>
      <p:pic>
        <p:nvPicPr>
          <p:cNvPr id="33" name="Picture 32" descr="A picture containing sky, outdoor, overlooking, day&#10;&#10;Description automatically generated">
            <a:extLst>
              <a:ext uri="{FF2B5EF4-FFF2-40B4-BE49-F238E27FC236}">
                <a16:creationId xmlns:a16="http://schemas.microsoft.com/office/drawing/2014/main" id="{3EA5032C-B194-4ED3-9B0E-9613E23FA8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/>
          <a:stretch/>
        </p:blipFill>
        <p:spPr>
          <a:xfrm>
            <a:off x="4509499" y="997404"/>
            <a:ext cx="4424624" cy="2416575"/>
          </a:xfrm>
          <a:prstGeom prst="rect">
            <a:avLst/>
          </a:prstGeom>
        </p:spPr>
      </p:pic>
      <p:pic>
        <p:nvPicPr>
          <p:cNvPr id="35" name="Picture 34" descr="A picture containing sky, outdoor, ground, beach&#10;&#10;Description automatically generated">
            <a:extLst>
              <a:ext uri="{FF2B5EF4-FFF2-40B4-BE49-F238E27FC236}">
                <a16:creationId xmlns:a16="http://schemas.microsoft.com/office/drawing/2014/main" id="{88A226BD-BBD9-4673-A388-780A4A403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16316" r="34" b="504"/>
          <a:stretch/>
        </p:blipFill>
        <p:spPr>
          <a:xfrm>
            <a:off x="252347" y="3688772"/>
            <a:ext cx="4143073" cy="2333432"/>
          </a:xfrm>
          <a:prstGeom prst="rect">
            <a:avLst/>
          </a:prstGeom>
        </p:spPr>
      </p:pic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7FFA6C57-7B05-4823-969A-F2B36F5377BC}"/>
              </a:ext>
            </a:extLst>
          </p:cNvPr>
          <p:cNvSpPr txBox="1">
            <a:spLocks/>
          </p:cNvSpPr>
          <p:nvPr/>
        </p:nvSpPr>
        <p:spPr>
          <a:xfrm>
            <a:off x="219050" y="5454100"/>
            <a:ext cx="4143073" cy="841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Swis721 BT" panose="020B0504020202020204" pitchFamily="34" charset="0"/>
              </a:rPr>
              <a:t>Community Systems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A7517B5-AF4A-4809-BB77-1B01AD553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3800" y="3089408"/>
            <a:ext cx="2105082" cy="597421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Swis721 BT" panose="020B0504020202020204" pitchFamily="34" charset="0"/>
              </a:rPr>
              <a:t>Natural Systems</a:t>
            </a:r>
          </a:p>
        </p:txBody>
      </p:sp>
      <p:pic>
        <p:nvPicPr>
          <p:cNvPr id="42" name="Picture 41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634AC87A-9B5F-4C95-B73E-921E329CE9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19357" r="-448" b="10326"/>
          <a:stretch/>
        </p:blipFill>
        <p:spPr>
          <a:xfrm>
            <a:off x="4509499" y="3688772"/>
            <a:ext cx="4424624" cy="23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613D9-5D08-4DAE-BE05-E9F9CE5B14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598" y="2754782"/>
            <a:ext cx="888300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Natural Areas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582CDD-6146-4EF0-AF58-E2C06A788AF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AE7ED-5221-4FEB-8C6C-90D09F71D4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22220" y="2670902"/>
            <a:ext cx="1431842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Rural Development Areas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0AE2E-3DA3-4C71-AF41-0D161DFE463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63619" y="2670902"/>
            <a:ext cx="1431842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Suburban Development Areas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90A92-AB2E-4B9E-9BEE-EFC2526938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543800" y="2679761"/>
            <a:ext cx="893324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Historic Areas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85E8AF-D47A-46C7-8CCC-DEDAD78544A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0760" y="5204442"/>
            <a:ext cx="1000014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Maritime Areas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9C5B50-29AF-496D-AC70-0A1F7723122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19400" y="5204442"/>
            <a:ext cx="1162583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Community Activity Centers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EEAB39-CCA2-4316-8C54-247949AA06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29817" y="5204442"/>
            <a:ext cx="1162583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Industrial Activity Centers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0FDA69-BBA6-4715-8957-FC7368FAE32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39095" y="5204442"/>
            <a:ext cx="1447705" cy="432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Military/</a:t>
            </a:r>
          </a:p>
          <a:p>
            <a:pPr algn="ctr"/>
            <a:r>
              <a:rPr lang="en-US" dirty="0"/>
              <a:t>Transportation Areas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A32E9D4-0D0B-47F0-A438-4221DF36C1FD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85046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33895"/>
                </a:solidFill>
                <a:latin typeface="Swis721 BT" panose="020B0504020202020204" pitchFamily="34" charset="0"/>
              </a:rPr>
              <a:t>Community </a:t>
            </a:r>
            <a:r>
              <a:rPr lang="en-US" sz="3200" dirty="0" err="1">
                <a:solidFill>
                  <a:srgbClr val="133895"/>
                </a:solidFill>
                <a:latin typeface="Swis721 BT" panose="020B0504020202020204" pitchFamily="34" charset="0"/>
              </a:rPr>
              <a:t>Placetypes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3895"/>
              </a:solidFill>
              <a:effectLst/>
              <a:uLnTx/>
              <a:uFillTx/>
              <a:latin typeface="Swis721 BT" panose="020B0504020202020204" pitchFamily="34" charset="0"/>
            </a:endParaRPr>
          </a:p>
        </p:txBody>
      </p:sp>
      <p:pic>
        <p:nvPicPr>
          <p:cNvPr id="12" name="Graphic 11" descr="Hill scene with solid fill">
            <a:extLst>
              <a:ext uri="{FF2B5EF4-FFF2-40B4-BE49-F238E27FC236}">
                <a16:creationId xmlns:a16="http://schemas.microsoft.com/office/drawing/2014/main" id="{EB251998-6878-4927-8256-A1E4FF76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374" y="1383910"/>
            <a:ext cx="914400" cy="914400"/>
          </a:xfrm>
          <a:prstGeom prst="rect">
            <a:avLst/>
          </a:prstGeom>
        </p:spPr>
      </p:pic>
      <p:pic>
        <p:nvPicPr>
          <p:cNvPr id="14" name="Graphic 13" descr="Farm scene with solid fill">
            <a:extLst>
              <a:ext uri="{FF2B5EF4-FFF2-40B4-BE49-F238E27FC236}">
                <a16:creationId xmlns:a16="http://schemas.microsoft.com/office/drawing/2014/main" id="{765EF4F6-EFBD-48BF-A6AD-80916E88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3491" y="1354530"/>
            <a:ext cx="914400" cy="914400"/>
          </a:xfrm>
          <a:prstGeom prst="rect">
            <a:avLst/>
          </a:prstGeom>
        </p:spPr>
      </p:pic>
      <p:pic>
        <p:nvPicPr>
          <p:cNvPr id="16" name="Graphic 15" descr="Suburban scene with solid fill">
            <a:extLst>
              <a:ext uri="{FF2B5EF4-FFF2-40B4-BE49-F238E27FC236}">
                <a16:creationId xmlns:a16="http://schemas.microsoft.com/office/drawing/2014/main" id="{CA418971-7493-4A5E-A1D3-0EF91913E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22340" y="1383910"/>
            <a:ext cx="914400" cy="914400"/>
          </a:xfrm>
          <a:prstGeom prst="rect">
            <a:avLst/>
          </a:prstGeom>
        </p:spPr>
      </p:pic>
      <p:pic>
        <p:nvPicPr>
          <p:cNvPr id="19" name="Graphic 18" descr="Production with solid fill">
            <a:extLst>
              <a:ext uri="{FF2B5EF4-FFF2-40B4-BE49-F238E27FC236}">
                <a16:creationId xmlns:a16="http://schemas.microsoft.com/office/drawing/2014/main" id="{0D4FD049-D9E5-4F1D-AAEE-0BCCE3383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36575" y="3879211"/>
            <a:ext cx="914400" cy="914400"/>
          </a:xfrm>
          <a:prstGeom prst="rect">
            <a:avLst/>
          </a:prstGeom>
        </p:spPr>
      </p:pic>
      <p:pic>
        <p:nvPicPr>
          <p:cNvPr id="29" name="Graphic 28" descr="Greek Temple with solid fill">
            <a:extLst>
              <a:ext uri="{FF2B5EF4-FFF2-40B4-BE49-F238E27FC236}">
                <a16:creationId xmlns:a16="http://schemas.microsoft.com/office/drawing/2014/main" id="{9416E80B-E106-4EC9-B3F9-F65A4BF36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09457" y="1383910"/>
            <a:ext cx="914400" cy="914400"/>
          </a:xfrm>
          <a:prstGeom prst="rect">
            <a:avLst/>
          </a:prstGeom>
        </p:spPr>
      </p:pic>
      <p:pic>
        <p:nvPicPr>
          <p:cNvPr id="31" name="Graphic 30" descr="Performance Curtains with solid fill">
            <a:extLst>
              <a:ext uri="{FF2B5EF4-FFF2-40B4-BE49-F238E27FC236}">
                <a16:creationId xmlns:a16="http://schemas.microsoft.com/office/drawing/2014/main" id="{F4A15E17-649F-4492-8439-ADC4893294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30931" y="3918567"/>
            <a:ext cx="914400" cy="914400"/>
          </a:xfrm>
          <a:prstGeom prst="rect">
            <a:avLst/>
          </a:prstGeom>
        </p:spPr>
      </p:pic>
      <p:pic>
        <p:nvPicPr>
          <p:cNvPr id="33" name="Graphic 32" descr="Anchor with solid fill">
            <a:extLst>
              <a:ext uri="{FF2B5EF4-FFF2-40B4-BE49-F238E27FC236}">
                <a16:creationId xmlns:a16="http://schemas.microsoft.com/office/drawing/2014/main" id="{88E9BA3D-020F-4F75-A6B3-C461F9B2B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1548" y="3918567"/>
            <a:ext cx="914400" cy="914400"/>
          </a:xfrm>
          <a:prstGeom prst="rect">
            <a:avLst/>
          </a:prstGeom>
        </p:spPr>
      </p:pic>
      <p:pic>
        <p:nvPicPr>
          <p:cNvPr id="35" name="Graphic 34" descr="Take Off with solid fill">
            <a:extLst>
              <a:ext uri="{FF2B5EF4-FFF2-40B4-BE49-F238E27FC236}">
                <a16:creationId xmlns:a16="http://schemas.microsoft.com/office/drawing/2014/main" id="{8F3CE0E6-2EF4-4CB4-AEB8-33F6969168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522724" y="38951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19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9FE3D50F-E2B6-4EE5-A0DE-167EC5B5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33895"/>
                </a:solidFill>
                <a:latin typeface="Swis721 BT" panose="020B0504020202020204" pitchFamily="34" charset="0"/>
              </a:rPr>
              <a:t>Planning Board Roles</a:t>
            </a:r>
            <a:endParaRPr lang="en-US" sz="3200" dirty="0">
              <a:solidFill>
                <a:srgbClr val="13389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05422-1112-470B-99A8-5D6041CBE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6A799E2-7AC7-4B3C-A97D-B34C466FD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3589" y="3886200"/>
            <a:ext cx="1620440" cy="544135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latin typeface="Swis721 BT" panose="020B0504020202020204" pitchFamily="34" charset="0"/>
              </a:rPr>
              <a:t>Advise</a:t>
            </a:r>
            <a:r>
              <a:rPr lang="en-US" dirty="0">
                <a:latin typeface="Swis721 BT" panose="020B0504020202020204" pitchFamily="34" charset="0"/>
              </a:rPr>
              <a:t>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4F51156-BF17-484E-89BE-87B00A3BC5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7307" y="4009886"/>
            <a:ext cx="1620441" cy="432000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Swis721 BT" panose="020B0504020202020204" pitchFamily="34" charset="0"/>
              </a:rPr>
              <a:t>Review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B5D5CCC-51F8-40B3-A892-6A2F36B767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01026" y="4014700"/>
            <a:ext cx="1871373" cy="432000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Swis721 BT" panose="020B0504020202020204" pitchFamily="34" charset="0"/>
              </a:rPr>
              <a:t>Recommend</a:t>
            </a:r>
          </a:p>
        </p:txBody>
      </p:sp>
      <p:pic>
        <p:nvPicPr>
          <p:cNvPr id="4" name="Graphic 3" descr="Group brainstorm with solid fill">
            <a:extLst>
              <a:ext uri="{FF2B5EF4-FFF2-40B4-BE49-F238E27FC236}">
                <a16:creationId xmlns:a16="http://schemas.microsoft.com/office/drawing/2014/main" id="{28664620-5833-4A4A-BB69-EDF79F91B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6609" y="2327916"/>
            <a:ext cx="914400" cy="914400"/>
          </a:xfrm>
          <a:prstGeom prst="rect">
            <a:avLst/>
          </a:prstGeom>
        </p:spPr>
      </p:pic>
      <p:pic>
        <p:nvPicPr>
          <p:cNvPr id="6" name="Graphic 5" descr="List with solid fill">
            <a:extLst>
              <a:ext uri="{FF2B5EF4-FFF2-40B4-BE49-F238E27FC236}">
                <a16:creationId xmlns:a16="http://schemas.microsoft.com/office/drawing/2014/main" id="{A510CFD4-13B1-4270-A6A0-D6BFBAD57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0246" y="2349039"/>
            <a:ext cx="914400" cy="914400"/>
          </a:xfrm>
          <a:prstGeom prst="rect">
            <a:avLst/>
          </a:prstGeom>
        </p:spPr>
      </p:pic>
      <p:pic>
        <p:nvPicPr>
          <p:cNvPr id="8" name="Graphic 7" descr="Blueprint with solid fill">
            <a:extLst>
              <a:ext uri="{FF2B5EF4-FFF2-40B4-BE49-F238E27FC236}">
                <a16:creationId xmlns:a16="http://schemas.microsoft.com/office/drawing/2014/main" id="{E64EA521-6613-4441-9BD6-BFD34216D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4800" y="22912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1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ssy area with trees and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B25E5F69-C96B-4FDA-8F5D-4D41C893C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961" y="77341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Swis721 BT" panose="020B05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E60FDB-F528-494F-9B0A-022D0107F19D}"/>
              </a:ext>
            </a:extLst>
          </p:cNvPr>
          <p:cNvGrpSpPr/>
          <p:nvPr/>
        </p:nvGrpSpPr>
        <p:grpSpPr>
          <a:xfrm>
            <a:off x="3189083" y="1780783"/>
            <a:ext cx="2879756" cy="660328"/>
            <a:chOff x="262464" y="4153578"/>
            <a:chExt cx="3436778" cy="7880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74A054-C21E-4732-B3BC-5508B4DD5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64" y="4153578"/>
              <a:ext cx="1990987" cy="6636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32C952-D63B-42D0-80DF-B50843BB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255" y="4153578"/>
              <a:ext cx="1990987" cy="6636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126680-ED41-408C-9CA8-A8282D556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311" y="4692847"/>
              <a:ext cx="2211428" cy="24878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AF1500D-ABFE-498B-BE9A-567B8AE120E0}"/>
              </a:ext>
            </a:extLst>
          </p:cNvPr>
          <p:cNvSpPr txBox="1"/>
          <p:nvPr/>
        </p:nvSpPr>
        <p:spPr>
          <a:xfrm>
            <a:off x="4542183" y="6324600"/>
            <a:ext cx="4373217" cy="307777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effectLst/>
                <a:latin typeface="Helvetica Neue"/>
              </a:rPr>
              <a:t>Photo by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Helvetica Neue"/>
              </a:rPr>
              <a:t>U.S. Fish and Wildlife Service.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1B62DE9-7657-4CE8-8192-BA991B3C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66D1E8CB-FECB-4480-A50A-D9FF92647189}" type="slidenum">
              <a:rPr lang="en-US" smtClean="0"/>
              <a:t>2</a:t>
            </a:fld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0D708E-30CA-4E26-A23B-7C87CB56863E}"/>
              </a:ext>
            </a:extLst>
          </p:cNvPr>
          <p:cNvSpPr/>
          <p:nvPr/>
        </p:nvSpPr>
        <p:spPr>
          <a:xfrm>
            <a:off x="732757" y="1330652"/>
            <a:ext cx="1304281" cy="130428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FC12E93-6C80-4AB9-927F-630254402720}"/>
              </a:ext>
            </a:extLst>
          </p:cNvPr>
          <p:cNvSpPr/>
          <p:nvPr/>
        </p:nvSpPr>
        <p:spPr>
          <a:xfrm>
            <a:off x="7086600" y="1330650"/>
            <a:ext cx="1304281" cy="1304281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00" b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5B3DFA9-08C7-4EE4-9AE7-AA883B23F2CA}"/>
              </a:ext>
            </a:extLst>
          </p:cNvPr>
          <p:cNvSpPr/>
          <p:nvPr/>
        </p:nvSpPr>
        <p:spPr>
          <a:xfrm>
            <a:off x="2850704" y="1330650"/>
            <a:ext cx="1304281" cy="1304281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78A0C55-E8BD-460F-B5A1-75084D54D614}"/>
              </a:ext>
            </a:extLst>
          </p:cNvPr>
          <p:cNvSpPr/>
          <p:nvPr/>
        </p:nvSpPr>
        <p:spPr>
          <a:xfrm>
            <a:off x="4968652" y="1330650"/>
            <a:ext cx="1304281" cy="1304281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F53C20-6347-4BE0-B4AE-B7E6BA6CFA43}"/>
              </a:ext>
            </a:extLst>
          </p:cNvPr>
          <p:cNvSpPr txBox="1"/>
          <p:nvPr/>
        </p:nvSpPr>
        <p:spPr>
          <a:xfrm>
            <a:off x="431965" y="2806249"/>
            <a:ext cx="18051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wis721 BT" panose="020B0504020202020204" pitchFamily="34" charset="0"/>
              </a:rPr>
              <a:t>Caroline Wells</a:t>
            </a:r>
          </a:p>
          <a:p>
            <a:pPr algn="ctr"/>
            <a:r>
              <a:rPr lang="en-US" sz="1400" dirty="0">
                <a:latin typeface="Swis721 BT" panose="020B0504020202020204" pitchFamily="34" charset="0"/>
              </a:rPr>
              <a:t>Senior Project Manager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7387E11-1508-4A59-A6C4-28481ADCB970}"/>
              </a:ext>
            </a:extLst>
          </p:cNvPr>
          <p:cNvSpPr txBox="1"/>
          <p:nvPr/>
        </p:nvSpPr>
        <p:spPr>
          <a:xfrm>
            <a:off x="2659117" y="2806249"/>
            <a:ext cx="1805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wis721 BT" panose="020B0504020202020204" pitchFamily="34" charset="0"/>
              </a:rPr>
              <a:t>Ashley Sweet</a:t>
            </a:r>
          </a:p>
          <a:p>
            <a:pPr algn="ctr"/>
            <a:r>
              <a:rPr lang="en-US" sz="1400" dirty="0">
                <a:latin typeface="Swis721 BT" panose="020B0504020202020204" pitchFamily="34" charset="0"/>
              </a:rPr>
              <a:t>Project Manger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BC11E1-60EC-4C88-BE72-F5CE033A51AE}"/>
              </a:ext>
            </a:extLst>
          </p:cNvPr>
          <p:cNvSpPr txBox="1"/>
          <p:nvPr/>
        </p:nvSpPr>
        <p:spPr>
          <a:xfrm>
            <a:off x="4816249" y="2806249"/>
            <a:ext cx="18051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wis721 BT" panose="020B0504020202020204" pitchFamily="34" charset="0"/>
              </a:rPr>
              <a:t>Susan Mara</a:t>
            </a:r>
          </a:p>
          <a:p>
            <a:pPr algn="ctr"/>
            <a:r>
              <a:rPr lang="en-US" sz="1400" dirty="0">
                <a:latin typeface="Swis721 BT" panose="020B0504020202020204" pitchFamily="34" charset="0"/>
              </a:rPr>
              <a:t>Senior Project Planner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A4ED6A-6F7F-4EF0-88C0-83E5C9CBCF6C}"/>
              </a:ext>
            </a:extLst>
          </p:cNvPr>
          <p:cNvSpPr txBox="1"/>
          <p:nvPr/>
        </p:nvSpPr>
        <p:spPr>
          <a:xfrm>
            <a:off x="6785810" y="2827115"/>
            <a:ext cx="1805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Swis721 BT" panose="020B0504020202020204" pitchFamily="34" charset="0"/>
              </a:rPr>
              <a:t>Aqsa Butt</a:t>
            </a:r>
          </a:p>
          <a:p>
            <a:pPr algn="ctr"/>
            <a:r>
              <a:rPr lang="en-US" sz="1400" dirty="0">
                <a:latin typeface="Swis721 BT" panose="020B0504020202020204" pitchFamily="34" charset="0"/>
              </a:rPr>
              <a:t>Planner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67EC80-31AF-4B5E-B531-CD04E50B5C5A}"/>
              </a:ext>
            </a:extLst>
          </p:cNvPr>
          <p:cNvGrpSpPr/>
          <p:nvPr/>
        </p:nvGrpSpPr>
        <p:grpSpPr>
          <a:xfrm>
            <a:off x="4464240" y="3820291"/>
            <a:ext cx="2619489" cy="2539489"/>
            <a:chOff x="5507123" y="3728211"/>
            <a:chExt cx="2619489" cy="253948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E79C45-D322-44E6-A573-05FEE7BD8365}"/>
                </a:ext>
              </a:extLst>
            </p:cNvPr>
            <p:cNvSpPr txBox="1"/>
            <p:nvPr/>
          </p:nvSpPr>
          <p:spPr>
            <a:xfrm>
              <a:off x="5507123" y="5098149"/>
              <a:ext cx="2619489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Swis721 BT" panose="020B0504020202020204" pitchFamily="34" charset="0"/>
                </a:rPr>
                <a:t>Emily </a:t>
              </a:r>
              <a:r>
                <a:rPr lang="en-US" sz="1400" b="1" dirty="0" err="1">
                  <a:latin typeface="Swis721 BT" panose="020B0504020202020204" pitchFamily="34" charset="0"/>
                </a:rPr>
                <a:t>Slotnick</a:t>
              </a:r>
              <a:endParaRPr lang="en-US" sz="1400" b="1" dirty="0">
                <a:latin typeface="Swis721 BT" panose="020B0504020202020204" pitchFamily="34" charset="0"/>
              </a:endParaRPr>
            </a:p>
            <a:p>
              <a:pPr algn="ctr"/>
              <a:r>
                <a:rPr lang="en-US" sz="1400" dirty="0">
                  <a:effectLst/>
                  <a:latin typeface="Swis721 BT" panose="020B0504020202020204" pitchFamily="34" charset="0"/>
                  <a:ea typeface="Calibri" panose="020F0502020204030204" pitchFamily="34" charset="0"/>
                </a:rPr>
                <a:t>Community Engagement &amp; </a:t>
              </a:r>
              <a:r>
                <a:rPr lang="en-US" sz="1400" dirty="0">
                  <a:solidFill>
                    <a:srgbClr val="262626"/>
                  </a:solidFill>
                  <a:latin typeface="Swis721 BT" panose="020B0504020202020204" pitchFamily="34" charset="0"/>
                </a:rPr>
                <a:t>Climate Resilience </a:t>
              </a:r>
            </a:p>
            <a:p>
              <a:pPr algn="ctr"/>
              <a:r>
                <a:rPr lang="en-US" sz="1400" dirty="0">
                  <a:solidFill>
                    <a:srgbClr val="262626"/>
                  </a:solidFill>
                  <a:latin typeface="Swis721 BT" panose="020B0504020202020204" pitchFamily="34" charset="0"/>
                </a:rPr>
                <a:t>BETA Group Inc.</a:t>
              </a:r>
              <a:endParaRPr lang="en-US" sz="1400" dirty="0">
                <a:solidFill>
                  <a:srgbClr val="262626"/>
                </a:solidFill>
                <a:effectLst/>
                <a:latin typeface="Swis721 BT" panose="020B0504020202020204" pitchFamily="34" charset="0"/>
              </a:endParaRPr>
            </a:p>
            <a:p>
              <a:pPr algn="ctr"/>
              <a:endParaRPr lang="en-US" sz="1400" b="1" dirty="0">
                <a:latin typeface="Swis721 BT" panose="020B05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699F243-DCD4-4D07-92AA-DB870993B46A}"/>
                </a:ext>
              </a:extLst>
            </p:cNvPr>
            <p:cNvSpPr/>
            <p:nvPr/>
          </p:nvSpPr>
          <p:spPr>
            <a:xfrm>
              <a:off x="6140705" y="3728211"/>
              <a:ext cx="1351077" cy="1351077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5FE2099-91DE-47D2-A7D3-9D8AF56D360E}"/>
              </a:ext>
            </a:extLst>
          </p:cNvPr>
          <p:cNvGrpSpPr/>
          <p:nvPr/>
        </p:nvGrpSpPr>
        <p:grpSpPr>
          <a:xfrm>
            <a:off x="2659117" y="3785755"/>
            <a:ext cx="1805123" cy="2547405"/>
            <a:chOff x="3547343" y="3720295"/>
            <a:chExt cx="1805123" cy="25474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21B8FC-FC00-4BCD-B4FA-AEEAF8C022BD}"/>
                </a:ext>
              </a:extLst>
            </p:cNvPr>
            <p:cNvSpPr txBox="1"/>
            <p:nvPr/>
          </p:nvSpPr>
          <p:spPr>
            <a:xfrm>
              <a:off x="3547343" y="5098149"/>
              <a:ext cx="180512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Swis721 BT" panose="020B0504020202020204" pitchFamily="34" charset="0"/>
                </a:rPr>
                <a:t>Jeffrey </a:t>
              </a:r>
              <a:r>
                <a:rPr lang="en-US" sz="1400" b="1" dirty="0" err="1">
                  <a:latin typeface="Swis721 BT" panose="020B0504020202020204" pitchFamily="34" charset="0"/>
                </a:rPr>
                <a:t>Maxtutis</a:t>
              </a:r>
              <a:endParaRPr lang="en-US" sz="1400" b="1" dirty="0">
                <a:latin typeface="Swis721 BT" panose="020B050402020202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262626"/>
                  </a:solidFill>
                  <a:latin typeface="Swis721 BT" panose="020B0504020202020204" pitchFamily="34" charset="0"/>
                </a:rPr>
                <a:t>Transportation Planning Director</a:t>
              </a:r>
            </a:p>
            <a:p>
              <a:pPr algn="ctr"/>
              <a:r>
                <a:rPr lang="en-US" sz="1400" dirty="0">
                  <a:solidFill>
                    <a:srgbClr val="262626"/>
                  </a:solidFill>
                  <a:latin typeface="Swis721 BT" panose="020B0504020202020204" pitchFamily="34" charset="0"/>
                </a:rPr>
                <a:t>BETA Group Inc.</a:t>
              </a:r>
              <a:endParaRPr lang="en-US" sz="1400" dirty="0">
                <a:solidFill>
                  <a:srgbClr val="262626"/>
                </a:solidFill>
                <a:effectLst/>
                <a:latin typeface="Swis721 BT" panose="020B0504020202020204" pitchFamily="34" charset="0"/>
              </a:endParaRPr>
            </a:p>
            <a:p>
              <a:pPr algn="ctr"/>
              <a:endParaRPr lang="en-US" sz="1400" b="1" dirty="0">
                <a:latin typeface="Swis721 BT" panose="020B05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2E26C0-9B7B-43F8-B6C2-8306AD49B3EC}"/>
                </a:ext>
              </a:extLst>
            </p:cNvPr>
            <p:cNvSpPr/>
            <p:nvPr/>
          </p:nvSpPr>
          <p:spPr>
            <a:xfrm>
              <a:off x="3834810" y="3720295"/>
              <a:ext cx="1304281" cy="1304281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2" name="Title 3">
            <a:extLst>
              <a:ext uri="{FF2B5EF4-FFF2-40B4-BE49-F238E27FC236}">
                <a16:creationId xmlns:a16="http://schemas.microsoft.com/office/drawing/2014/main" id="{0C0BC057-3302-462C-BF6A-DB57384A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505000" cy="43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133895"/>
                </a:solidFill>
                <a:latin typeface="Swis721 BT" panose="020B0504020202020204" pitchFamily="34" charset="0"/>
              </a:rPr>
              <a:t>Meet The Team</a:t>
            </a:r>
            <a:endParaRPr lang="en-US" sz="3200" b="1" dirty="0">
              <a:solidFill>
                <a:srgbClr val="1338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3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76800" y="2733874"/>
            <a:ext cx="3980775" cy="2622150"/>
          </a:xfrm>
        </p:spPr>
        <p:txBody>
          <a:bodyPr>
            <a:normAutofit fontScale="55000" lnSpcReduction="20000"/>
          </a:bodyPr>
          <a:lstStyle/>
          <a:p>
            <a:pPr marL="257175" indent="-257175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133895"/>
                </a:solidFill>
                <a:latin typeface="Swis721 BT" panose="020B0504020202020204" pitchFamily="34" charset="0"/>
              </a:rPr>
              <a:t>Comprehensive Plan Overview 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What is a Comprehensive Plan 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Comprehensive Plan Process </a:t>
            </a:r>
          </a:p>
          <a:p>
            <a:pPr marL="207169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600" dirty="0">
              <a:latin typeface="Swis721 BT" panose="020B0504020202020204" pitchFamily="34" charset="0"/>
            </a:endParaRPr>
          </a:p>
          <a:p>
            <a:pPr marL="257175" indent="-257175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133895"/>
                </a:solidFill>
                <a:latin typeface="Swis721 BT" panose="020B0504020202020204" pitchFamily="34" charset="0"/>
              </a:rPr>
              <a:t>Project Goals &amp; Objectives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Committee Roles 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Cape Cod Commission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Planning Systems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Community Engagement</a:t>
            </a:r>
          </a:p>
          <a:p>
            <a:pPr marL="464344" lvl="1" indent="-257175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600" dirty="0">
                <a:latin typeface="Swis721 BT" panose="020B0504020202020204" pitchFamily="34" charset="0"/>
              </a:rPr>
              <a:t>Community Profile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29CCF5-15E7-4EF6-9A93-C9ABEE1A8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" r="48577"/>
          <a:stretch/>
        </p:blipFill>
        <p:spPr bwMode="auto">
          <a:xfrm>
            <a:off x="0" y="0"/>
            <a:ext cx="4632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5059BB-E2BC-491B-8217-4855E0FA1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" y="4572000"/>
            <a:ext cx="4632930" cy="10668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0549F2-628B-4E5F-9D85-61661BE2F942}"/>
              </a:ext>
            </a:extLst>
          </p:cNvPr>
          <p:cNvSpPr txBox="1"/>
          <p:nvPr/>
        </p:nvSpPr>
        <p:spPr>
          <a:xfrm>
            <a:off x="41052" y="6538913"/>
            <a:ext cx="4572000" cy="27699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John Phelan - Own work, CC BY-SA 3.0,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F35975-947F-4A94-89EB-C79CF9DE7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338" t="7627" r="1338" b="9611"/>
          <a:stretch/>
        </p:blipFill>
        <p:spPr>
          <a:xfrm>
            <a:off x="-26504" y="71870"/>
            <a:ext cx="6261652" cy="67861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25AB94-02B7-41C4-A1DC-0006E27D6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22" y="2650943"/>
            <a:ext cx="5791200" cy="762000"/>
          </a:xfrm>
          <a:solidFill>
            <a:srgbClr val="000000">
              <a:alpha val="20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Swis721 BT" panose="020B0504020202020204" pitchFamily="34" charset="0"/>
              </a:rPr>
              <a:t>COMPREHENSIVE PLAN OVERVIEW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1B62DE9-7657-4CE8-8192-BA991B3C0A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1DFB97-9347-480C-8D02-46838920EAD0}"/>
              </a:ext>
            </a:extLst>
          </p:cNvPr>
          <p:cNvSpPr txBox="1"/>
          <p:nvPr/>
        </p:nvSpPr>
        <p:spPr>
          <a:xfrm>
            <a:off x="1663148" y="651907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Photo from Google Earth.</a:t>
            </a:r>
          </a:p>
        </p:txBody>
      </p:sp>
    </p:spTree>
    <p:extLst>
      <p:ext uri="{BB962C8B-B14F-4D97-AF65-F5344CB8AC3E}">
        <p14:creationId xmlns:p14="http://schemas.microsoft.com/office/powerpoint/2010/main" val="331023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05422-1112-470B-99A8-5D6041CBE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6A799E2-7AC7-4B3C-A97D-B34C466FD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3590" y="3926335"/>
            <a:ext cx="1723007" cy="504000"/>
          </a:xfrm>
        </p:spPr>
        <p:txBody>
          <a:bodyPr>
            <a:noAutofit/>
          </a:bodyPr>
          <a:lstStyle/>
          <a:p>
            <a:r>
              <a:rPr lang="en-US" sz="1400" dirty="0">
                <a:latin typeface="Swis721 BT" panose="020B0504020202020204" pitchFamily="34" charset="0"/>
              </a:rPr>
              <a:t>Framework for Future Development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4F51156-BF17-484E-89BE-87B00A3BC5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407" y="3926335"/>
            <a:ext cx="1723010" cy="504000"/>
          </a:xfrm>
        </p:spPr>
        <p:txBody>
          <a:bodyPr>
            <a:noAutofit/>
          </a:bodyPr>
          <a:lstStyle/>
          <a:p>
            <a:r>
              <a:rPr lang="en-US" sz="1400" dirty="0">
                <a:latin typeface="Swis721 BT" panose="020B0504020202020204" pitchFamily="34" charset="0"/>
              </a:rPr>
              <a:t>Clear Actions/Steps for Decision Making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B5D5CCC-51F8-40B3-A892-6A2F36B767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77227" y="3926335"/>
            <a:ext cx="1723010" cy="504000"/>
          </a:xfrm>
        </p:spPr>
        <p:txBody>
          <a:bodyPr>
            <a:noAutofit/>
          </a:bodyPr>
          <a:lstStyle/>
          <a:p>
            <a:r>
              <a:rPr lang="en-US" sz="1400" dirty="0">
                <a:latin typeface="Swis721 BT" panose="020B0504020202020204" pitchFamily="34" charset="0"/>
              </a:rPr>
              <a:t>Protect &amp; Manage Natural Resources</a:t>
            </a:r>
          </a:p>
        </p:txBody>
      </p:sp>
      <p:pic>
        <p:nvPicPr>
          <p:cNvPr id="53" name="Graphic 52" descr="Blueprint with solid fill">
            <a:extLst>
              <a:ext uri="{FF2B5EF4-FFF2-40B4-BE49-F238E27FC236}">
                <a16:creationId xmlns:a16="http://schemas.microsoft.com/office/drawing/2014/main" id="{5428300B-6B8D-4D23-9E10-EA2FCEBA3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061" y="2296413"/>
            <a:ext cx="914400" cy="914400"/>
          </a:xfrm>
          <a:prstGeom prst="rect">
            <a:avLst/>
          </a:prstGeom>
        </p:spPr>
      </p:pic>
      <p:pic>
        <p:nvPicPr>
          <p:cNvPr id="55" name="Graphic 54" descr="Clipboard Checked with solid fill">
            <a:extLst>
              <a:ext uri="{FF2B5EF4-FFF2-40B4-BE49-F238E27FC236}">
                <a16:creationId xmlns:a16="http://schemas.microsoft.com/office/drawing/2014/main" id="{EDE7F565-4DB6-4841-9EE7-ED9309CA1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800" y="2329543"/>
            <a:ext cx="914400" cy="914400"/>
          </a:xfrm>
          <a:prstGeom prst="rect">
            <a:avLst/>
          </a:prstGeom>
        </p:spPr>
      </p:pic>
      <p:pic>
        <p:nvPicPr>
          <p:cNvPr id="57" name="Graphic 56" descr="Shield Tick with solid fill">
            <a:extLst>
              <a:ext uri="{FF2B5EF4-FFF2-40B4-BE49-F238E27FC236}">
                <a16:creationId xmlns:a16="http://schemas.microsoft.com/office/drawing/2014/main" id="{72CA0EE0-16AA-4A23-9B57-37F281725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4600" y="2329543"/>
            <a:ext cx="914400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DB26AB-79FA-4298-8EEF-B23C46E8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133895"/>
                </a:solidFill>
              </a:rPr>
              <a:t>What is a Comprehensive Plan?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CB709-93B6-4727-B503-93CB9D82D88A}"/>
              </a:ext>
            </a:extLst>
          </p:cNvPr>
          <p:cNvSpPr txBox="1"/>
          <p:nvPr/>
        </p:nvSpPr>
        <p:spPr>
          <a:xfrm>
            <a:off x="533400" y="990600"/>
            <a:ext cx="82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 Neue"/>
              </a:rPr>
              <a:t>…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Helvetica Neue"/>
              </a:rPr>
              <a:t>a statement, through text, maps, illustrations or other forms of communication, that is designed to provide a basis for decision making regarding the long-term physical development of the municipality (MGL, Ch. 41, Section 81D). </a:t>
            </a:r>
            <a:endParaRPr lang="en-US" sz="16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7144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05422-1112-470B-99A8-5D6041CBE9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DB26AB-79FA-4298-8EEF-B23C46E8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133895"/>
                </a:solidFill>
              </a:rPr>
              <a:t>What does it do?</a:t>
            </a:r>
            <a:endParaRPr lang="en-US" dirty="0">
              <a:solidFill>
                <a:srgbClr val="133895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D36410-6CF8-4412-B796-F5D7559F3A9E}"/>
              </a:ext>
            </a:extLst>
          </p:cNvPr>
          <p:cNvSpPr/>
          <p:nvPr/>
        </p:nvSpPr>
        <p:spPr>
          <a:xfrm>
            <a:off x="340565" y="1066800"/>
            <a:ext cx="8352861" cy="49530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18B22-8CCE-4D04-9938-0AA072EB3772}"/>
              </a:ext>
            </a:extLst>
          </p:cNvPr>
          <p:cNvSpPr txBox="1"/>
          <p:nvPr/>
        </p:nvSpPr>
        <p:spPr>
          <a:xfrm>
            <a:off x="609601" y="1553035"/>
            <a:ext cx="7696200" cy="416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38188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Coordinates updated data on the town</a:t>
            </a:r>
          </a:p>
          <a:p>
            <a:pPr marL="738188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Creates a forum to think about the future in local terms</a:t>
            </a:r>
          </a:p>
          <a:p>
            <a:pPr marL="1195388" lvl="1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Avoids reactive decision-making</a:t>
            </a:r>
          </a:p>
          <a:p>
            <a:pPr marL="1195388" lvl="1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Clarifies priorities so rational financial decisions can be made</a:t>
            </a:r>
          </a:p>
          <a:p>
            <a:pPr marL="1195388" lvl="1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Promotes the appropriate use and conservation of land</a:t>
            </a:r>
          </a:p>
          <a:p>
            <a:pPr marL="738188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Identifies ways to improve coordination among municipal entities</a:t>
            </a:r>
          </a:p>
          <a:p>
            <a:pPr marL="738188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Serves as a resource for residents to understand government</a:t>
            </a:r>
          </a:p>
          <a:p>
            <a:pPr marL="738188" indent="-285750">
              <a:lnSpc>
                <a:spcPct val="90000"/>
              </a:lnSpc>
              <a:spcBef>
                <a:spcPts val="180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Arial" panose="020B0604020202020204" pitchFamily="34" charset="0"/>
              </a:rPr>
              <a:t>Communicates town priorities to federal and state agencies, funders, private investors, etc.</a:t>
            </a:r>
          </a:p>
        </p:txBody>
      </p:sp>
    </p:spTree>
    <p:extLst>
      <p:ext uri="{BB962C8B-B14F-4D97-AF65-F5344CB8AC3E}">
        <p14:creationId xmlns:p14="http://schemas.microsoft.com/office/powerpoint/2010/main" val="709894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9FE3D50F-E2B6-4EE5-A0DE-167EC5B5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76" y="2667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133895"/>
                </a:solidFill>
                <a:latin typeface="Swis721 BT" panose="020B0504020202020204" pitchFamily="34" charset="0"/>
              </a:rPr>
              <a:t>Cape Cod Commission</a:t>
            </a:r>
            <a:endParaRPr lang="en-US" sz="2800" dirty="0">
              <a:solidFill>
                <a:srgbClr val="133895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C1E0EE-553C-4981-97B6-3AD02FAEAB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3829" y="1247500"/>
            <a:ext cx="3810003" cy="39512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i="0" dirty="0">
                <a:solidFill>
                  <a:srgbClr val="193446"/>
                </a:solidFill>
                <a:effectLst/>
                <a:latin typeface="Swis721 BT" panose="020B0504020202020204" pitchFamily="34" charset="0"/>
              </a:rPr>
              <a:t>Regional planning is the Cape Cod Commission’s central role. The Cape Cod Commission assists communities in regional planning efforts to guide development in the region in a sustainable way.  </a:t>
            </a:r>
            <a:endParaRPr lang="en-US" sz="1800" dirty="0">
              <a:latin typeface="Swis721 BT" panose="020B05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05422-1112-470B-99A8-5D6041CB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DA68D-2560-4F2F-817A-046D9FE16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39" y="216133"/>
            <a:ext cx="2352977" cy="3007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F28B9D-2F3A-4C46-9B08-1BF23E164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432" y="3330862"/>
            <a:ext cx="3051535" cy="2699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A992E-2872-497B-9464-958E4261B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38" y="3108324"/>
            <a:ext cx="4243386" cy="27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1B62DE9-7657-4CE8-8192-BA991B3C0A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6D1E8CB-FECB-4480-A50A-D9FF92647189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 descr="A picture containing text, tree, sky, road&#10;&#10;Description automatically generated">
            <a:extLst>
              <a:ext uri="{FF2B5EF4-FFF2-40B4-BE49-F238E27FC236}">
                <a16:creationId xmlns:a16="http://schemas.microsoft.com/office/drawing/2014/main" id="{AC4F7FB9-361D-4525-A961-447285FE6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25AB94-02B7-41C4-A1DC-0006E27D6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4" y="5105400"/>
            <a:ext cx="9144000" cy="685800"/>
          </a:xfrm>
          <a:solidFill>
            <a:srgbClr val="000000">
              <a:alpha val="60000"/>
            </a:srgb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wis721 BT" panose="020B0504020202020204" pitchFamily="34" charset="0"/>
              </a:rPr>
              <a:t>HOW WILL WE GET THERE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284C4C-E12E-4F0D-8F5A-60583CB47C0B}"/>
              </a:ext>
            </a:extLst>
          </p:cNvPr>
          <p:cNvSpPr txBox="1"/>
          <p:nvPr/>
        </p:nvSpPr>
        <p:spPr>
          <a:xfrm>
            <a:off x="4585252" y="645441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by John Phelan - Own work, CC BY-SA 3.0,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34589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436FA492-DC17-4E4A-A266-CE5ED244420C}"/>
              </a:ext>
            </a:extLst>
          </p:cNvPr>
          <p:cNvSpPr txBox="1">
            <a:spLocks/>
          </p:cNvSpPr>
          <p:nvPr/>
        </p:nvSpPr>
        <p:spPr>
          <a:xfrm>
            <a:off x="6026388" y="3209583"/>
            <a:ext cx="507082" cy="209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JUNE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18558-BEF0-4400-AD61-E29E063CD0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B3A7F8-E7FC-463C-AE98-A04A4546D8D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64267" y="3440629"/>
            <a:ext cx="562616" cy="204054"/>
          </a:xfrm>
        </p:spPr>
        <p:txBody>
          <a:bodyPr>
            <a:noAutofit/>
          </a:bodyPr>
          <a:lstStyle/>
          <a:p>
            <a:r>
              <a:rPr lang="en-US" sz="1000" b="1" dirty="0"/>
              <a:t>2021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207C2D-5115-4D0C-9061-54F02367F14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205255" y="3458663"/>
            <a:ext cx="521426" cy="167987"/>
          </a:xfrm>
        </p:spPr>
        <p:txBody>
          <a:bodyPr>
            <a:noAutofit/>
          </a:bodyPr>
          <a:lstStyle/>
          <a:p>
            <a:r>
              <a:rPr lang="en-US" sz="1000" b="1" dirty="0"/>
              <a:t>2022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9866ACB-5E9C-4824-B3D7-16B0648B6C30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47090" y="3232324"/>
            <a:ext cx="481674" cy="177886"/>
          </a:xfrm>
        </p:spPr>
        <p:txBody>
          <a:bodyPr>
            <a:noAutofit/>
          </a:bodyPr>
          <a:lstStyle/>
          <a:p>
            <a:r>
              <a:rPr lang="en-US" b="1" dirty="0"/>
              <a:t>NOV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5F8C01E-F022-4403-9597-53E46084432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366763" y="3224075"/>
            <a:ext cx="440637" cy="186135"/>
          </a:xfrm>
        </p:spPr>
        <p:txBody>
          <a:bodyPr>
            <a:noAutofit/>
          </a:bodyPr>
          <a:lstStyle/>
          <a:p>
            <a:r>
              <a:rPr lang="en-US" b="1" dirty="0"/>
              <a:t>DEC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66FA89E-6151-4BFE-B529-35EC9FC660B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245650" y="3228465"/>
            <a:ext cx="440637" cy="223179"/>
          </a:xfrm>
        </p:spPr>
        <p:txBody>
          <a:bodyPr>
            <a:noAutofit/>
          </a:bodyPr>
          <a:lstStyle/>
          <a:p>
            <a:r>
              <a:rPr lang="en-US" b="1" dirty="0"/>
              <a:t>JAN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086453C-0AFE-4948-AAE5-223CA200353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931909" y="3219451"/>
            <a:ext cx="495704" cy="209548"/>
          </a:xfrm>
        </p:spPr>
        <p:txBody>
          <a:bodyPr>
            <a:noAutofit/>
          </a:bodyPr>
          <a:lstStyle/>
          <a:p>
            <a:r>
              <a:rPr lang="en-US" b="1" dirty="0"/>
              <a:t>FEB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007EFE-1312-4B40-9B7C-F38FFB815BC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753739" y="3223815"/>
            <a:ext cx="515617" cy="203664"/>
          </a:xfrm>
        </p:spPr>
        <p:txBody>
          <a:bodyPr>
            <a:noAutofit/>
          </a:bodyPr>
          <a:lstStyle/>
          <a:p>
            <a:r>
              <a:rPr lang="en-US" b="1" dirty="0"/>
              <a:t>MAR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9CD898E-B849-4FB8-9578-1513AC79DEC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4551659" y="3225334"/>
            <a:ext cx="452138" cy="203664"/>
          </a:xfrm>
        </p:spPr>
        <p:txBody>
          <a:bodyPr>
            <a:noAutofit/>
          </a:bodyPr>
          <a:lstStyle/>
          <a:p>
            <a:r>
              <a:rPr lang="en-US" b="1" dirty="0"/>
              <a:t>APR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C1BE7F-8E56-45BD-93C0-B251DCC6E21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364233" y="3209678"/>
            <a:ext cx="453696" cy="223178"/>
          </a:xfrm>
        </p:spPr>
        <p:txBody>
          <a:bodyPr>
            <a:noAutofit/>
          </a:bodyPr>
          <a:lstStyle/>
          <a:p>
            <a:r>
              <a:rPr lang="en-US" dirty="0"/>
              <a:t>MAY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36A842-E468-417B-BD5A-4CDA61828E9F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399285" y="3210118"/>
            <a:ext cx="480239" cy="184079"/>
          </a:xfrm>
        </p:spPr>
        <p:txBody>
          <a:bodyPr>
            <a:noAutofit/>
          </a:bodyPr>
          <a:lstStyle/>
          <a:p>
            <a:r>
              <a:rPr lang="en-US" b="1" dirty="0"/>
              <a:t>AUG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199D844-DA27-47B0-A1AE-39A3C70421B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128352" y="3209583"/>
            <a:ext cx="448866" cy="184614"/>
          </a:xfrm>
        </p:spPr>
        <p:txBody>
          <a:bodyPr>
            <a:noAutofit/>
          </a:bodyPr>
          <a:lstStyle/>
          <a:p>
            <a:r>
              <a:rPr lang="en-US" b="1" dirty="0"/>
              <a:t>SEP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E2720345-E736-4C06-BEBE-B8F610B479B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2347078" y="2471781"/>
            <a:ext cx="1345406" cy="56590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Swis721 BT" panose="020B0504020202020204" pitchFamily="34" charset="0"/>
              </a:rPr>
              <a:t>Public Kickoff Meeting with Staff and Team 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C27E157A-9E66-4034-9B44-408C797A4E0A}"/>
              </a:ext>
            </a:extLst>
          </p:cNvPr>
          <p:cNvSpPr txBox="1">
            <a:spLocks/>
          </p:cNvSpPr>
          <p:nvPr/>
        </p:nvSpPr>
        <p:spPr>
          <a:xfrm>
            <a:off x="2108958" y="4042517"/>
            <a:ext cx="1866189" cy="421481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Swis721 BT" panose="020B0504020202020204" pitchFamily="34" charset="0"/>
              </a:rPr>
              <a:t>Gather and Analyze Data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8E8EC982-2548-4AB4-924F-3B534BDFA674}"/>
              </a:ext>
            </a:extLst>
          </p:cNvPr>
          <p:cNvSpPr txBox="1">
            <a:spLocks/>
          </p:cNvSpPr>
          <p:nvPr/>
        </p:nvSpPr>
        <p:spPr>
          <a:xfrm>
            <a:off x="2337122" y="3728155"/>
            <a:ext cx="1293296" cy="139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Jan-Feb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F686FC6D-665C-49C7-A85A-BA793C1AE507}"/>
              </a:ext>
            </a:extLst>
          </p:cNvPr>
          <p:cNvSpPr txBox="1">
            <a:spLocks/>
          </p:cNvSpPr>
          <p:nvPr/>
        </p:nvSpPr>
        <p:spPr>
          <a:xfrm>
            <a:off x="926883" y="348289"/>
            <a:ext cx="85046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133895"/>
                </a:solidFill>
                <a:latin typeface="Swis721 BT" panose="020B0504020202020204" pitchFamily="34" charset="0"/>
              </a:rPr>
              <a:t>Comprehensive Plan Process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33895"/>
              </a:solidFill>
              <a:effectLst/>
              <a:uLnTx/>
              <a:uFillTx/>
              <a:latin typeface="Swis721 BT" panose="020B0504020202020204" pitchFamily="34" charset="0"/>
            </a:endParaRP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C23EB8D5-8076-43CF-9033-5083AA234D32}"/>
              </a:ext>
            </a:extLst>
          </p:cNvPr>
          <p:cNvSpPr txBox="1">
            <a:spLocks/>
          </p:cNvSpPr>
          <p:nvPr/>
        </p:nvSpPr>
        <p:spPr>
          <a:xfrm>
            <a:off x="2355491" y="2994501"/>
            <a:ext cx="1293296" cy="139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Jan-Feb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56" name="Text Placeholder 30">
            <a:extLst>
              <a:ext uri="{FF2B5EF4-FFF2-40B4-BE49-F238E27FC236}">
                <a16:creationId xmlns:a16="http://schemas.microsoft.com/office/drawing/2014/main" id="{87A199BF-B4C5-45E4-AFA1-9AE18CCC787E}"/>
              </a:ext>
            </a:extLst>
          </p:cNvPr>
          <p:cNvSpPr txBox="1">
            <a:spLocks/>
          </p:cNvSpPr>
          <p:nvPr/>
        </p:nvSpPr>
        <p:spPr>
          <a:xfrm>
            <a:off x="489214" y="2510757"/>
            <a:ext cx="1537869" cy="565905"/>
          </a:xfrm>
          <a:prstGeom prst="rect">
            <a:avLst/>
          </a:prstGeom>
          <a:noFill/>
          <a:ln>
            <a:noFill/>
          </a:ln>
        </p:spPr>
        <p:txBody>
          <a:bodyPr vert="horz" lIns="91440" tIns="3600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wis721 BT" panose="020B0504020202020204" pitchFamily="34" charset="0"/>
              </a:rPr>
              <a:t>Refine Public Engagement Plan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12530352-5ECB-4A9F-B61C-CFF2DC4F129D}"/>
              </a:ext>
            </a:extLst>
          </p:cNvPr>
          <p:cNvSpPr txBox="1">
            <a:spLocks/>
          </p:cNvSpPr>
          <p:nvPr/>
        </p:nvSpPr>
        <p:spPr>
          <a:xfrm>
            <a:off x="611611" y="2994501"/>
            <a:ext cx="1293296" cy="139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Nov-Dec 2021</a:t>
            </a:r>
          </a:p>
        </p:txBody>
      </p:sp>
      <p:sp>
        <p:nvSpPr>
          <p:cNvPr id="78" name="Text Placeholder 30">
            <a:extLst>
              <a:ext uri="{FF2B5EF4-FFF2-40B4-BE49-F238E27FC236}">
                <a16:creationId xmlns:a16="http://schemas.microsoft.com/office/drawing/2014/main" id="{905BA373-DE8F-456A-AD69-6BF3B3DF38AC}"/>
              </a:ext>
            </a:extLst>
          </p:cNvPr>
          <p:cNvSpPr txBox="1">
            <a:spLocks/>
          </p:cNvSpPr>
          <p:nvPr/>
        </p:nvSpPr>
        <p:spPr>
          <a:xfrm>
            <a:off x="4464880" y="3941360"/>
            <a:ext cx="1628775" cy="604156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Swis721 BT" panose="020B0504020202020204" pitchFamily="34" charset="0"/>
              </a:rPr>
              <a:t>Launch Public Engagement Activities</a:t>
            </a:r>
          </a:p>
        </p:txBody>
      </p:sp>
      <p:sp>
        <p:nvSpPr>
          <p:cNvPr id="79" name="Text Placeholder 31">
            <a:extLst>
              <a:ext uri="{FF2B5EF4-FFF2-40B4-BE49-F238E27FC236}">
                <a16:creationId xmlns:a16="http://schemas.microsoft.com/office/drawing/2014/main" id="{E261BA83-979B-4661-8442-1AF17DA3C646}"/>
              </a:ext>
            </a:extLst>
          </p:cNvPr>
          <p:cNvSpPr txBox="1">
            <a:spLocks/>
          </p:cNvSpPr>
          <p:nvPr/>
        </p:nvSpPr>
        <p:spPr>
          <a:xfrm>
            <a:off x="4601783" y="3726596"/>
            <a:ext cx="1293296" cy="139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Jan-July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80" name="Text Placeholder 30">
            <a:extLst>
              <a:ext uri="{FF2B5EF4-FFF2-40B4-BE49-F238E27FC236}">
                <a16:creationId xmlns:a16="http://schemas.microsoft.com/office/drawing/2014/main" id="{ED6C08F1-2B12-46DC-8706-AEB957952C5E}"/>
              </a:ext>
            </a:extLst>
          </p:cNvPr>
          <p:cNvSpPr txBox="1">
            <a:spLocks/>
          </p:cNvSpPr>
          <p:nvPr/>
        </p:nvSpPr>
        <p:spPr>
          <a:xfrm>
            <a:off x="6084646" y="2679102"/>
            <a:ext cx="1345406" cy="292318"/>
          </a:xfrm>
          <a:prstGeom prst="rect">
            <a:avLst/>
          </a:prstGeom>
          <a:noFill/>
          <a:ln>
            <a:noFill/>
          </a:ln>
        </p:spPr>
        <p:txBody>
          <a:bodyPr vert="horz" lIns="91440" tIns="3600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wis721 BT" panose="020B0504020202020204" pitchFamily="34" charset="0"/>
              </a:rPr>
              <a:t>Prepare Plan</a:t>
            </a:r>
          </a:p>
        </p:txBody>
      </p:sp>
      <p:sp>
        <p:nvSpPr>
          <p:cNvPr id="81" name="Text Placeholder 31">
            <a:extLst>
              <a:ext uri="{FF2B5EF4-FFF2-40B4-BE49-F238E27FC236}">
                <a16:creationId xmlns:a16="http://schemas.microsoft.com/office/drawing/2014/main" id="{358D578D-CCBE-4E81-AD5B-2AB12AE1802A}"/>
              </a:ext>
            </a:extLst>
          </p:cNvPr>
          <p:cNvSpPr txBox="1">
            <a:spLocks/>
          </p:cNvSpPr>
          <p:nvPr/>
        </p:nvSpPr>
        <p:spPr>
          <a:xfrm>
            <a:off x="6092848" y="2962493"/>
            <a:ext cx="1293296" cy="139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June-Aug 2022</a:t>
            </a:r>
          </a:p>
        </p:txBody>
      </p:sp>
      <p:sp>
        <p:nvSpPr>
          <p:cNvPr id="82" name="Text Placeholder 30">
            <a:extLst>
              <a:ext uri="{FF2B5EF4-FFF2-40B4-BE49-F238E27FC236}">
                <a16:creationId xmlns:a16="http://schemas.microsoft.com/office/drawing/2014/main" id="{F9E04BF8-D7BC-4AEA-ACD8-75980C29427E}"/>
              </a:ext>
            </a:extLst>
          </p:cNvPr>
          <p:cNvSpPr txBox="1">
            <a:spLocks/>
          </p:cNvSpPr>
          <p:nvPr/>
        </p:nvSpPr>
        <p:spPr>
          <a:xfrm>
            <a:off x="6724010" y="4009185"/>
            <a:ext cx="1628775" cy="421481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Swis721 BT" panose="020B0504020202020204" pitchFamily="34" charset="0"/>
              </a:rPr>
              <a:t>Implementation Plan</a:t>
            </a:r>
          </a:p>
        </p:txBody>
      </p:sp>
      <p:sp>
        <p:nvSpPr>
          <p:cNvPr id="83" name="Text Placeholder 31">
            <a:extLst>
              <a:ext uri="{FF2B5EF4-FFF2-40B4-BE49-F238E27FC236}">
                <a16:creationId xmlns:a16="http://schemas.microsoft.com/office/drawing/2014/main" id="{A145D2B5-8472-480A-A61D-3BF5BA98685E}"/>
              </a:ext>
            </a:extLst>
          </p:cNvPr>
          <p:cNvSpPr txBox="1">
            <a:spLocks/>
          </p:cNvSpPr>
          <p:nvPr/>
        </p:nvSpPr>
        <p:spPr>
          <a:xfrm>
            <a:off x="6835056" y="3726596"/>
            <a:ext cx="1293296" cy="1393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July-Aug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85" name="Text Placeholder 30">
            <a:extLst>
              <a:ext uri="{FF2B5EF4-FFF2-40B4-BE49-F238E27FC236}">
                <a16:creationId xmlns:a16="http://schemas.microsoft.com/office/drawing/2014/main" id="{5BE021F4-6D91-4190-ABE3-446DAB82FF53}"/>
              </a:ext>
            </a:extLst>
          </p:cNvPr>
          <p:cNvSpPr txBox="1">
            <a:spLocks/>
          </p:cNvSpPr>
          <p:nvPr/>
        </p:nvSpPr>
        <p:spPr>
          <a:xfrm>
            <a:off x="7600568" y="2714297"/>
            <a:ext cx="1369685" cy="258871"/>
          </a:xfrm>
          <a:prstGeom prst="rect">
            <a:avLst/>
          </a:prstGeom>
          <a:noFill/>
          <a:ln>
            <a:noFill/>
          </a:ln>
        </p:spPr>
        <p:txBody>
          <a:bodyPr vert="horz" lIns="91440" tIns="3600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wis721 BT" panose="020B0504020202020204" pitchFamily="34" charset="0"/>
              </a:rPr>
              <a:t>Finalize Plan</a:t>
            </a:r>
          </a:p>
        </p:txBody>
      </p:sp>
      <p:sp>
        <p:nvSpPr>
          <p:cNvPr id="86" name="Text Placeholder 31">
            <a:extLst>
              <a:ext uri="{FF2B5EF4-FFF2-40B4-BE49-F238E27FC236}">
                <a16:creationId xmlns:a16="http://schemas.microsoft.com/office/drawing/2014/main" id="{326180A4-0DBE-43F0-A957-60A12C480EC4}"/>
              </a:ext>
            </a:extLst>
          </p:cNvPr>
          <p:cNvSpPr txBox="1">
            <a:spLocks/>
          </p:cNvSpPr>
          <p:nvPr/>
        </p:nvSpPr>
        <p:spPr>
          <a:xfrm>
            <a:off x="7609921" y="2963430"/>
            <a:ext cx="1316635" cy="12341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 2022</a:t>
            </a:r>
          </a:p>
        </p:txBody>
      </p:sp>
      <p:sp>
        <p:nvSpPr>
          <p:cNvPr id="87" name="Text Placeholder 30">
            <a:extLst>
              <a:ext uri="{FF2B5EF4-FFF2-40B4-BE49-F238E27FC236}">
                <a16:creationId xmlns:a16="http://schemas.microsoft.com/office/drawing/2014/main" id="{427A5E8B-5694-48CE-B3CA-B5F7B37B8A52}"/>
              </a:ext>
            </a:extLst>
          </p:cNvPr>
          <p:cNvSpPr txBox="1">
            <a:spLocks/>
          </p:cNvSpPr>
          <p:nvPr/>
        </p:nvSpPr>
        <p:spPr>
          <a:xfrm>
            <a:off x="1923275" y="4482549"/>
            <a:ext cx="2157727" cy="765726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Data Collection &amp; Analysis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Data Request to the Town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Staff and Stakeholder Interviews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Prepare Draft GIS Maps </a:t>
            </a:r>
          </a:p>
          <a:p>
            <a:endParaRPr lang="en-US" sz="1000" b="0" dirty="0"/>
          </a:p>
          <a:p>
            <a:endParaRPr lang="en-US" sz="1200" dirty="0"/>
          </a:p>
        </p:txBody>
      </p:sp>
      <p:sp>
        <p:nvSpPr>
          <p:cNvPr id="88" name="Text Placeholder 30">
            <a:extLst>
              <a:ext uri="{FF2B5EF4-FFF2-40B4-BE49-F238E27FC236}">
                <a16:creationId xmlns:a16="http://schemas.microsoft.com/office/drawing/2014/main" id="{9FF19A18-EABB-4BBB-92B3-1608A89AA0E6}"/>
              </a:ext>
            </a:extLst>
          </p:cNvPr>
          <p:cNvSpPr txBox="1">
            <a:spLocks/>
          </p:cNvSpPr>
          <p:nvPr/>
        </p:nvSpPr>
        <p:spPr>
          <a:xfrm>
            <a:off x="4200405" y="4418444"/>
            <a:ext cx="2157727" cy="421481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Public Event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Establish Project Website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Public Input on Draft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Public Review of Draft</a:t>
            </a:r>
          </a:p>
          <a:p>
            <a:pPr>
              <a:spcBef>
                <a:spcPts val="0"/>
              </a:spcBef>
            </a:pPr>
            <a:endParaRPr lang="en-US" sz="1000" b="0" dirty="0"/>
          </a:p>
          <a:p>
            <a:pPr>
              <a:spcBef>
                <a:spcPts val="0"/>
              </a:spcBef>
            </a:pPr>
            <a:endParaRPr lang="en-US" sz="1000" b="0" dirty="0"/>
          </a:p>
          <a:p>
            <a:pPr>
              <a:spcBef>
                <a:spcPts val="0"/>
              </a:spcBef>
            </a:pPr>
            <a:endParaRPr lang="en-US" sz="1000" b="0" dirty="0"/>
          </a:p>
          <a:p>
            <a:endParaRPr lang="en-US" sz="1000" b="0" dirty="0"/>
          </a:p>
          <a:p>
            <a:endParaRPr lang="en-US" sz="1200" dirty="0"/>
          </a:p>
        </p:txBody>
      </p:sp>
      <p:sp>
        <p:nvSpPr>
          <p:cNvPr id="89" name="Text Placeholder 30">
            <a:extLst>
              <a:ext uri="{FF2B5EF4-FFF2-40B4-BE49-F238E27FC236}">
                <a16:creationId xmlns:a16="http://schemas.microsoft.com/office/drawing/2014/main" id="{AFB20534-ECBE-40CF-BB97-86D60A0807CC}"/>
              </a:ext>
            </a:extLst>
          </p:cNvPr>
          <p:cNvSpPr txBox="1">
            <a:spLocks/>
          </p:cNvSpPr>
          <p:nvPr/>
        </p:nvSpPr>
        <p:spPr>
          <a:xfrm>
            <a:off x="6507352" y="4429004"/>
            <a:ext cx="2157727" cy="421481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Develop Draft Implementation Plan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Incorporate Public Comments</a:t>
            </a:r>
          </a:p>
          <a:p>
            <a:pPr>
              <a:spcBef>
                <a:spcPts val="0"/>
              </a:spcBef>
            </a:pPr>
            <a:endParaRPr lang="en-US" sz="1000" b="0" dirty="0"/>
          </a:p>
          <a:p>
            <a:pPr>
              <a:spcBef>
                <a:spcPts val="0"/>
              </a:spcBef>
            </a:pPr>
            <a:endParaRPr lang="en-US" sz="1000" b="0" dirty="0"/>
          </a:p>
          <a:p>
            <a:pPr>
              <a:spcBef>
                <a:spcPts val="0"/>
              </a:spcBef>
            </a:pPr>
            <a:endParaRPr lang="en-US" sz="1000" b="0" dirty="0"/>
          </a:p>
          <a:p>
            <a:endParaRPr lang="en-US" sz="1000" b="0" dirty="0"/>
          </a:p>
          <a:p>
            <a:endParaRPr lang="en-US" sz="1200" dirty="0"/>
          </a:p>
        </p:txBody>
      </p:sp>
      <p:sp>
        <p:nvSpPr>
          <p:cNvPr id="90" name="Text Placeholder 30">
            <a:extLst>
              <a:ext uri="{FF2B5EF4-FFF2-40B4-BE49-F238E27FC236}">
                <a16:creationId xmlns:a16="http://schemas.microsoft.com/office/drawing/2014/main" id="{EA5174E5-7D68-4757-A0FC-B2E1E832F143}"/>
              </a:ext>
            </a:extLst>
          </p:cNvPr>
          <p:cNvSpPr txBox="1">
            <a:spLocks/>
          </p:cNvSpPr>
          <p:nvPr/>
        </p:nvSpPr>
        <p:spPr>
          <a:xfrm>
            <a:off x="5866387" y="2222619"/>
            <a:ext cx="1719828" cy="292319"/>
          </a:xfrm>
          <a:prstGeom prst="rect">
            <a:avLst/>
          </a:prstGeom>
          <a:noFill/>
          <a:ln>
            <a:noFill/>
          </a:ln>
        </p:spPr>
        <p:txBody>
          <a:bodyPr vert="horz" lIns="0" tIns="2700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Assemble Full Plan Draft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Incorporate Public Comments</a:t>
            </a:r>
          </a:p>
          <a:p>
            <a:pPr>
              <a:spcBef>
                <a:spcPts val="0"/>
              </a:spcBef>
            </a:pPr>
            <a:endParaRPr lang="en-US" sz="1000" b="0" dirty="0"/>
          </a:p>
          <a:p>
            <a:pPr>
              <a:spcBef>
                <a:spcPts val="0"/>
              </a:spcBef>
            </a:pPr>
            <a:endParaRPr lang="en-US" sz="1000" b="0" dirty="0"/>
          </a:p>
          <a:p>
            <a:r>
              <a:rPr lang="en-US" sz="1200" dirty="0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3CBA5958-07C1-45AB-9035-2856EDF72618}"/>
              </a:ext>
            </a:extLst>
          </p:cNvPr>
          <p:cNvSpPr txBox="1">
            <a:spLocks/>
          </p:cNvSpPr>
          <p:nvPr/>
        </p:nvSpPr>
        <p:spPr>
          <a:xfrm>
            <a:off x="6723952" y="3209583"/>
            <a:ext cx="480239" cy="203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3457025742"/>
      </p:ext>
    </p:extLst>
  </p:cSld>
  <p:clrMapOvr>
    <a:masterClrMapping/>
  </p:clrMapOvr>
</p:sld>
</file>

<file path=ppt/theme/theme1.xml><?xml version="1.0" encoding="utf-8"?>
<a:theme xmlns:a="http://schemas.openxmlformats.org/drawingml/2006/main" name="2017d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WST2016-07-27 STD WHITE PP (ANIMATED)</Template>
  <TotalTime>1007</TotalTime>
  <Words>496</Words>
  <Application>Microsoft Office PowerPoint</Application>
  <PresentationFormat>On-screen Show (4:3)</PresentationFormat>
  <Paragraphs>150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 Neue</vt:lpstr>
      <vt:lpstr>Swis721 BT</vt:lpstr>
      <vt:lpstr>Times New Roman</vt:lpstr>
      <vt:lpstr>Wingdings</vt:lpstr>
      <vt:lpstr>2017d</vt:lpstr>
      <vt:lpstr>PowerPoint Presentation</vt:lpstr>
      <vt:lpstr>Meet The Team</vt:lpstr>
      <vt:lpstr>Agenda</vt:lpstr>
      <vt:lpstr>COMPREHENSIVE PLAN OVERVIEW</vt:lpstr>
      <vt:lpstr>What is a Comprehensive Plan?</vt:lpstr>
      <vt:lpstr>What does it do?</vt:lpstr>
      <vt:lpstr>Cape Cod Commission</vt:lpstr>
      <vt:lpstr>HOW WILL WE GET THERE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Board Roles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Riordan, James</dc:creator>
  <cp:lastModifiedBy>Sweet, Ashley</cp:lastModifiedBy>
  <cp:revision>66</cp:revision>
  <cp:lastPrinted>2022-01-19T16:52:44Z</cp:lastPrinted>
  <dcterms:created xsi:type="dcterms:W3CDTF">2018-11-12T15:15:43Z</dcterms:created>
  <dcterms:modified xsi:type="dcterms:W3CDTF">2022-01-19T23:17:57Z</dcterms:modified>
</cp:coreProperties>
</file>