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65" r:id="rId3"/>
    <p:sldId id="278" r:id="rId4"/>
    <p:sldId id="273" r:id="rId5"/>
    <p:sldId id="269" r:id="rId6"/>
    <p:sldId id="275" r:id="rId7"/>
    <p:sldId id="268" r:id="rId8"/>
    <p:sldId id="271" r:id="rId9"/>
    <p:sldId id="270" r:id="rId10"/>
    <p:sldId id="277" r:id="rId11"/>
    <p:sldId id="266" r:id="rId12"/>
    <p:sldId id="279" r:id="rId13"/>
    <p:sldId id="264" r:id="rId14"/>
    <p:sldId id="259" r:id="rId15"/>
    <p:sldId id="280" r:id="rId16"/>
    <p:sldId id="258" r:id="rId17"/>
    <p:sldId id="260" r:id="rId18"/>
    <p:sldId id="262" r:id="rId19"/>
    <p:sldId id="261" r:id="rId20"/>
    <p:sldId id="263" r:id="rId21"/>
    <p:sldId id="276"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snapToObjects="1">
      <p:cViewPr varScale="1">
        <p:scale>
          <a:sx n="107" d="100"/>
          <a:sy n="107" d="100"/>
        </p:scale>
        <p:origin x="108"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76492F-C042-4966-AAE8-72466458F049}"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E62B3A31-3BD8-4814-A526-8D83223858E8}">
      <dgm:prSet/>
      <dgm:spPr/>
      <dgm:t>
        <a:bodyPr/>
        <a:lstStyle/>
        <a:p>
          <a:r>
            <a:rPr lang="en-US" b="1" dirty="0"/>
            <a:t>Federal Clean Water Act (CWA) 1972 </a:t>
          </a:r>
          <a:endParaRPr lang="en-US" dirty="0"/>
        </a:p>
      </dgm:t>
    </dgm:pt>
    <dgm:pt modelId="{A095E90C-BA60-4B6E-8CD9-75C0B3E80A81}" type="parTrans" cxnId="{0324BE9B-8DCB-467F-8452-11E84486192E}">
      <dgm:prSet/>
      <dgm:spPr/>
      <dgm:t>
        <a:bodyPr/>
        <a:lstStyle/>
        <a:p>
          <a:endParaRPr lang="en-US"/>
        </a:p>
      </dgm:t>
    </dgm:pt>
    <dgm:pt modelId="{C5385828-C032-47A6-BCC8-6B1498A04F74}" type="sibTrans" cxnId="{0324BE9B-8DCB-467F-8452-11E84486192E}">
      <dgm:prSet/>
      <dgm:spPr/>
      <dgm:t>
        <a:bodyPr/>
        <a:lstStyle/>
        <a:p>
          <a:endParaRPr lang="en-US" dirty="0"/>
        </a:p>
      </dgm:t>
    </dgm:pt>
    <dgm:pt modelId="{93938FE1-3174-408B-84EF-16B9B25CFC12}">
      <dgm:prSet/>
      <dgm:spPr/>
      <dgm:t>
        <a:bodyPr/>
        <a:lstStyle/>
        <a:p>
          <a:r>
            <a:rPr lang="en-US" b="1" dirty="0"/>
            <a:t>Comprehensive (Watershed) Wastewater Management Plan 1999 </a:t>
          </a:r>
          <a:endParaRPr lang="en-US" dirty="0"/>
        </a:p>
      </dgm:t>
    </dgm:pt>
    <dgm:pt modelId="{B748AEF9-0A89-4049-943C-F7BF7FE4D09E}" type="parTrans" cxnId="{530DF353-EA67-40E9-9168-68BB25061213}">
      <dgm:prSet/>
      <dgm:spPr/>
      <dgm:t>
        <a:bodyPr/>
        <a:lstStyle/>
        <a:p>
          <a:endParaRPr lang="en-US"/>
        </a:p>
      </dgm:t>
    </dgm:pt>
    <dgm:pt modelId="{5BEFE4DA-CF0B-4B84-9D0C-C04663A0A300}" type="sibTrans" cxnId="{530DF353-EA67-40E9-9168-68BB25061213}">
      <dgm:prSet/>
      <dgm:spPr/>
      <dgm:t>
        <a:bodyPr/>
        <a:lstStyle/>
        <a:p>
          <a:endParaRPr lang="en-US" dirty="0"/>
        </a:p>
      </dgm:t>
    </dgm:pt>
    <dgm:pt modelId="{63380044-00F5-460B-B138-3D88676C20E8}">
      <dgm:prSet/>
      <dgm:spPr/>
      <dgm:t>
        <a:bodyPr/>
        <a:lstStyle/>
        <a:p>
          <a:r>
            <a:rPr lang="en-US" b="1" dirty="0"/>
            <a:t>CWA 303(d) Requires States to Identify &amp; List</a:t>
          </a:r>
        </a:p>
        <a:p>
          <a:r>
            <a:rPr lang="en-US" b="1" dirty="0"/>
            <a:t>Section 208 </a:t>
          </a:r>
          <a:endParaRPr lang="en-US" dirty="0"/>
        </a:p>
      </dgm:t>
    </dgm:pt>
    <dgm:pt modelId="{A8ACAA51-1032-42A3-A1D3-B05B92DE3ACD}" type="parTrans" cxnId="{0E799313-C8CB-4BA5-9465-E5A8797C4065}">
      <dgm:prSet/>
      <dgm:spPr/>
      <dgm:t>
        <a:bodyPr/>
        <a:lstStyle/>
        <a:p>
          <a:endParaRPr lang="en-US"/>
        </a:p>
      </dgm:t>
    </dgm:pt>
    <dgm:pt modelId="{5C0CEDD3-BA5E-4D47-AB72-172C51FBF91D}" type="sibTrans" cxnId="{0E799313-C8CB-4BA5-9465-E5A8797C4065}">
      <dgm:prSet/>
      <dgm:spPr/>
      <dgm:t>
        <a:bodyPr/>
        <a:lstStyle/>
        <a:p>
          <a:endParaRPr lang="en-US" dirty="0"/>
        </a:p>
      </dgm:t>
    </dgm:pt>
    <dgm:pt modelId="{EA635CB4-6292-45F0-967F-1D2CBF2CFFB3}">
      <dgm:prSet/>
      <dgm:spPr/>
      <dgm:t>
        <a:bodyPr/>
        <a:lstStyle/>
        <a:p>
          <a:r>
            <a:rPr lang="en-US" b="1" dirty="0"/>
            <a:t>Impaired Waters</a:t>
          </a:r>
        </a:p>
        <a:p>
          <a:r>
            <a:rPr lang="en-US" b="1" dirty="0"/>
            <a:t>Watersheds all  2003 </a:t>
          </a:r>
          <a:endParaRPr lang="en-US" dirty="0"/>
        </a:p>
      </dgm:t>
    </dgm:pt>
    <dgm:pt modelId="{C9FFFC39-D8A6-4FA7-84C5-ADBB01A8F1B0}" type="parTrans" cxnId="{C1D90315-9FE3-4018-87F0-AE1E03DC0CE6}">
      <dgm:prSet/>
      <dgm:spPr/>
      <dgm:t>
        <a:bodyPr/>
        <a:lstStyle/>
        <a:p>
          <a:endParaRPr lang="en-US"/>
        </a:p>
      </dgm:t>
    </dgm:pt>
    <dgm:pt modelId="{376171E6-15C4-4E31-A849-33D81B2D8873}" type="sibTrans" cxnId="{C1D90315-9FE3-4018-87F0-AE1E03DC0CE6}">
      <dgm:prSet/>
      <dgm:spPr/>
      <dgm:t>
        <a:bodyPr/>
        <a:lstStyle/>
        <a:p>
          <a:endParaRPr lang="en-US" dirty="0"/>
        </a:p>
      </dgm:t>
    </dgm:pt>
    <dgm:pt modelId="{D58417D6-5CFE-457F-AA8B-BABFD7D2FDD8}">
      <dgm:prSet/>
      <dgm:spPr/>
      <dgm:t>
        <a:bodyPr/>
        <a:lstStyle/>
        <a:p>
          <a:r>
            <a:rPr lang="en-US" b="1" dirty="0"/>
            <a:t>Pilot Project Case Studies 2004-2008 </a:t>
          </a:r>
          <a:endParaRPr lang="en-US" dirty="0"/>
        </a:p>
      </dgm:t>
    </dgm:pt>
    <dgm:pt modelId="{A2AA70C3-8825-437A-B15A-4A0336A3F219}" type="parTrans" cxnId="{861D7E92-5B75-47AD-93A8-C1FDFEFE56EF}">
      <dgm:prSet/>
      <dgm:spPr/>
      <dgm:t>
        <a:bodyPr/>
        <a:lstStyle/>
        <a:p>
          <a:endParaRPr lang="en-US"/>
        </a:p>
      </dgm:t>
    </dgm:pt>
    <dgm:pt modelId="{BBFF5AB7-7945-41FB-A5BE-E7EEA3AA20A4}" type="sibTrans" cxnId="{861D7E92-5B75-47AD-93A8-C1FDFEFE56EF}">
      <dgm:prSet/>
      <dgm:spPr/>
      <dgm:t>
        <a:bodyPr/>
        <a:lstStyle/>
        <a:p>
          <a:endParaRPr lang="en-US" dirty="0"/>
        </a:p>
      </dgm:t>
    </dgm:pt>
    <dgm:pt modelId="{1C5AC1C9-E19E-4013-8DB4-B045DF220030}">
      <dgm:prSet/>
      <dgm:spPr/>
      <dgm:t>
        <a:bodyPr/>
        <a:lstStyle/>
        <a:p>
          <a:r>
            <a:rPr lang="en-US" b="1" dirty="0"/>
            <a:t>MassDEP Develops TMDL Report  2008</a:t>
          </a:r>
          <a:endParaRPr lang="en-US" dirty="0"/>
        </a:p>
      </dgm:t>
    </dgm:pt>
    <dgm:pt modelId="{9F9205DD-53BC-429A-BFB0-1962F03203BA}" type="parTrans" cxnId="{4667605B-3C9E-4D82-AFC5-BDC695F6A260}">
      <dgm:prSet/>
      <dgm:spPr/>
      <dgm:t>
        <a:bodyPr/>
        <a:lstStyle/>
        <a:p>
          <a:endParaRPr lang="en-US"/>
        </a:p>
      </dgm:t>
    </dgm:pt>
    <dgm:pt modelId="{666A3B34-9E63-4BE0-BCE1-9DEAD73A6144}" type="sibTrans" cxnId="{4667605B-3C9E-4D82-AFC5-BDC695F6A260}">
      <dgm:prSet/>
      <dgm:spPr/>
      <dgm:t>
        <a:bodyPr/>
        <a:lstStyle/>
        <a:p>
          <a:endParaRPr lang="en-US" dirty="0"/>
        </a:p>
      </dgm:t>
    </dgm:pt>
    <dgm:pt modelId="{CF178519-D1DE-4D45-A455-F1C2EDCA08C2}">
      <dgm:prSet/>
      <dgm:spPr/>
      <dgm:t>
        <a:bodyPr/>
        <a:lstStyle/>
        <a:p>
          <a:r>
            <a:rPr lang="en-US" b="1" dirty="0"/>
            <a:t>CWMP Implementation</a:t>
          </a:r>
          <a:br>
            <a:rPr lang="en-US" b="1" dirty="0"/>
          </a:br>
          <a:r>
            <a:rPr lang="en-US" b="1" dirty="0"/>
            <a:t>Water Quality Remedial Infrastructure (Sewers etc.) 2013 </a:t>
          </a:r>
          <a:endParaRPr lang="en-US" dirty="0"/>
        </a:p>
      </dgm:t>
    </dgm:pt>
    <dgm:pt modelId="{731609EF-D2CB-4EBE-AFD0-CF5BBE45B930}" type="parTrans" cxnId="{AA1739BC-FAC1-4BFB-8978-8D9790716227}">
      <dgm:prSet/>
      <dgm:spPr/>
      <dgm:t>
        <a:bodyPr/>
        <a:lstStyle/>
        <a:p>
          <a:endParaRPr lang="en-US"/>
        </a:p>
      </dgm:t>
    </dgm:pt>
    <dgm:pt modelId="{C68FEB57-D54D-4386-957E-F999E74B6A6F}" type="sibTrans" cxnId="{AA1739BC-FAC1-4BFB-8978-8D9790716227}">
      <dgm:prSet/>
      <dgm:spPr/>
      <dgm:t>
        <a:bodyPr/>
        <a:lstStyle/>
        <a:p>
          <a:endParaRPr lang="en-US"/>
        </a:p>
      </dgm:t>
    </dgm:pt>
    <dgm:pt modelId="{E5343B9A-1021-CE4B-B266-2E8476E5E8E9}" type="pres">
      <dgm:prSet presAssocID="{3876492F-C042-4966-AAE8-72466458F049}" presName="Name0" presStyleCnt="0">
        <dgm:presLayoutVars>
          <dgm:dir/>
          <dgm:resizeHandles val="exact"/>
        </dgm:presLayoutVars>
      </dgm:prSet>
      <dgm:spPr/>
      <dgm:t>
        <a:bodyPr/>
        <a:lstStyle/>
        <a:p>
          <a:endParaRPr lang="en-US"/>
        </a:p>
      </dgm:t>
    </dgm:pt>
    <dgm:pt modelId="{A8291EFD-15F0-5645-A42D-E14F6F679400}" type="pres">
      <dgm:prSet presAssocID="{E62B3A31-3BD8-4814-A526-8D83223858E8}" presName="node" presStyleLbl="node1" presStyleIdx="0" presStyleCnt="7">
        <dgm:presLayoutVars>
          <dgm:bulletEnabled val="1"/>
        </dgm:presLayoutVars>
      </dgm:prSet>
      <dgm:spPr/>
      <dgm:t>
        <a:bodyPr/>
        <a:lstStyle/>
        <a:p>
          <a:endParaRPr lang="en-US"/>
        </a:p>
      </dgm:t>
    </dgm:pt>
    <dgm:pt modelId="{704F8DCA-FF69-EB4F-B037-A667351013F5}" type="pres">
      <dgm:prSet presAssocID="{C5385828-C032-47A6-BCC8-6B1498A04F74}" presName="sibTrans" presStyleLbl="sibTrans1D1" presStyleIdx="0" presStyleCnt="6"/>
      <dgm:spPr/>
      <dgm:t>
        <a:bodyPr/>
        <a:lstStyle/>
        <a:p>
          <a:endParaRPr lang="en-US"/>
        </a:p>
      </dgm:t>
    </dgm:pt>
    <dgm:pt modelId="{F24744DA-E4D3-2D46-8FE8-A734CC69A3C9}" type="pres">
      <dgm:prSet presAssocID="{C5385828-C032-47A6-BCC8-6B1498A04F74}" presName="connectorText" presStyleLbl="sibTrans1D1" presStyleIdx="0" presStyleCnt="6"/>
      <dgm:spPr/>
      <dgm:t>
        <a:bodyPr/>
        <a:lstStyle/>
        <a:p>
          <a:endParaRPr lang="en-US"/>
        </a:p>
      </dgm:t>
    </dgm:pt>
    <dgm:pt modelId="{647578AE-4F71-984B-8BA2-01CD3D12E2B1}" type="pres">
      <dgm:prSet presAssocID="{93938FE1-3174-408B-84EF-16B9B25CFC12}" presName="node" presStyleLbl="node1" presStyleIdx="1" presStyleCnt="7">
        <dgm:presLayoutVars>
          <dgm:bulletEnabled val="1"/>
        </dgm:presLayoutVars>
      </dgm:prSet>
      <dgm:spPr/>
      <dgm:t>
        <a:bodyPr/>
        <a:lstStyle/>
        <a:p>
          <a:endParaRPr lang="en-US"/>
        </a:p>
      </dgm:t>
    </dgm:pt>
    <dgm:pt modelId="{31476E04-CF75-904A-AB55-5C8AFBF3DD65}" type="pres">
      <dgm:prSet presAssocID="{5BEFE4DA-CF0B-4B84-9D0C-C04663A0A300}" presName="sibTrans" presStyleLbl="sibTrans1D1" presStyleIdx="1" presStyleCnt="6"/>
      <dgm:spPr/>
      <dgm:t>
        <a:bodyPr/>
        <a:lstStyle/>
        <a:p>
          <a:endParaRPr lang="en-US"/>
        </a:p>
      </dgm:t>
    </dgm:pt>
    <dgm:pt modelId="{23B0E3E7-3863-EB40-9A0D-5673D61A1E5A}" type="pres">
      <dgm:prSet presAssocID="{5BEFE4DA-CF0B-4B84-9D0C-C04663A0A300}" presName="connectorText" presStyleLbl="sibTrans1D1" presStyleIdx="1" presStyleCnt="6"/>
      <dgm:spPr/>
      <dgm:t>
        <a:bodyPr/>
        <a:lstStyle/>
        <a:p>
          <a:endParaRPr lang="en-US"/>
        </a:p>
      </dgm:t>
    </dgm:pt>
    <dgm:pt modelId="{0538E663-0B1A-3649-9B03-163CB07658AD}" type="pres">
      <dgm:prSet presAssocID="{63380044-00F5-460B-B138-3D88676C20E8}" presName="node" presStyleLbl="node1" presStyleIdx="2" presStyleCnt="7">
        <dgm:presLayoutVars>
          <dgm:bulletEnabled val="1"/>
        </dgm:presLayoutVars>
      </dgm:prSet>
      <dgm:spPr/>
      <dgm:t>
        <a:bodyPr/>
        <a:lstStyle/>
        <a:p>
          <a:endParaRPr lang="en-US"/>
        </a:p>
      </dgm:t>
    </dgm:pt>
    <dgm:pt modelId="{97C2A499-119A-F340-8DAF-3D0403D1CD95}" type="pres">
      <dgm:prSet presAssocID="{5C0CEDD3-BA5E-4D47-AB72-172C51FBF91D}" presName="sibTrans" presStyleLbl="sibTrans1D1" presStyleIdx="2" presStyleCnt="6"/>
      <dgm:spPr/>
      <dgm:t>
        <a:bodyPr/>
        <a:lstStyle/>
        <a:p>
          <a:endParaRPr lang="en-US"/>
        </a:p>
      </dgm:t>
    </dgm:pt>
    <dgm:pt modelId="{031B6060-594B-E04E-AB71-A70A03DDE39F}" type="pres">
      <dgm:prSet presAssocID="{5C0CEDD3-BA5E-4D47-AB72-172C51FBF91D}" presName="connectorText" presStyleLbl="sibTrans1D1" presStyleIdx="2" presStyleCnt="6"/>
      <dgm:spPr/>
      <dgm:t>
        <a:bodyPr/>
        <a:lstStyle/>
        <a:p>
          <a:endParaRPr lang="en-US"/>
        </a:p>
      </dgm:t>
    </dgm:pt>
    <dgm:pt modelId="{9FAD1566-A633-BC4A-A306-BF7CB716D2B3}" type="pres">
      <dgm:prSet presAssocID="{EA635CB4-6292-45F0-967F-1D2CBF2CFFB3}" presName="node" presStyleLbl="node1" presStyleIdx="3" presStyleCnt="7">
        <dgm:presLayoutVars>
          <dgm:bulletEnabled val="1"/>
        </dgm:presLayoutVars>
      </dgm:prSet>
      <dgm:spPr/>
      <dgm:t>
        <a:bodyPr/>
        <a:lstStyle/>
        <a:p>
          <a:endParaRPr lang="en-US"/>
        </a:p>
      </dgm:t>
    </dgm:pt>
    <dgm:pt modelId="{F725A244-D996-6B48-A42C-2DE88B4F3F49}" type="pres">
      <dgm:prSet presAssocID="{376171E6-15C4-4E31-A849-33D81B2D8873}" presName="sibTrans" presStyleLbl="sibTrans1D1" presStyleIdx="3" presStyleCnt="6"/>
      <dgm:spPr/>
      <dgm:t>
        <a:bodyPr/>
        <a:lstStyle/>
        <a:p>
          <a:endParaRPr lang="en-US"/>
        </a:p>
      </dgm:t>
    </dgm:pt>
    <dgm:pt modelId="{5D15BAB5-7D81-B34D-83C0-C82F46EA80A7}" type="pres">
      <dgm:prSet presAssocID="{376171E6-15C4-4E31-A849-33D81B2D8873}" presName="connectorText" presStyleLbl="sibTrans1D1" presStyleIdx="3" presStyleCnt="6"/>
      <dgm:spPr/>
      <dgm:t>
        <a:bodyPr/>
        <a:lstStyle/>
        <a:p>
          <a:endParaRPr lang="en-US"/>
        </a:p>
      </dgm:t>
    </dgm:pt>
    <dgm:pt modelId="{A36CEB21-46DC-404E-B08B-338149227BFC}" type="pres">
      <dgm:prSet presAssocID="{D58417D6-5CFE-457F-AA8B-BABFD7D2FDD8}" presName="node" presStyleLbl="node1" presStyleIdx="4" presStyleCnt="7">
        <dgm:presLayoutVars>
          <dgm:bulletEnabled val="1"/>
        </dgm:presLayoutVars>
      </dgm:prSet>
      <dgm:spPr/>
      <dgm:t>
        <a:bodyPr/>
        <a:lstStyle/>
        <a:p>
          <a:endParaRPr lang="en-US"/>
        </a:p>
      </dgm:t>
    </dgm:pt>
    <dgm:pt modelId="{DB326169-E19A-0847-BA92-B2A2DCCBEA24}" type="pres">
      <dgm:prSet presAssocID="{BBFF5AB7-7945-41FB-A5BE-E7EEA3AA20A4}" presName="sibTrans" presStyleLbl="sibTrans1D1" presStyleIdx="4" presStyleCnt="6"/>
      <dgm:spPr/>
      <dgm:t>
        <a:bodyPr/>
        <a:lstStyle/>
        <a:p>
          <a:endParaRPr lang="en-US"/>
        </a:p>
      </dgm:t>
    </dgm:pt>
    <dgm:pt modelId="{90DDD575-91E3-9841-BCA2-25E408AB93CD}" type="pres">
      <dgm:prSet presAssocID="{BBFF5AB7-7945-41FB-A5BE-E7EEA3AA20A4}" presName="connectorText" presStyleLbl="sibTrans1D1" presStyleIdx="4" presStyleCnt="6"/>
      <dgm:spPr/>
      <dgm:t>
        <a:bodyPr/>
        <a:lstStyle/>
        <a:p>
          <a:endParaRPr lang="en-US"/>
        </a:p>
      </dgm:t>
    </dgm:pt>
    <dgm:pt modelId="{2A1146CB-6F24-1D4F-9F1D-A89C91079B59}" type="pres">
      <dgm:prSet presAssocID="{1C5AC1C9-E19E-4013-8DB4-B045DF220030}" presName="node" presStyleLbl="node1" presStyleIdx="5" presStyleCnt="7">
        <dgm:presLayoutVars>
          <dgm:bulletEnabled val="1"/>
        </dgm:presLayoutVars>
      </dgm:prSet>
      <dgm:spPr/>
      <dgm:t>
        <a:bodyPr/>
        <a:lstStyle/>
        <a:p>
          <a:endParaRPr lang="en-US"/>
        </a:p>
      </dgm:t>
    </dgm:pt>
    <dgm:pt modelId="{294AA897-265C-654D-B5AF-DD4600F2D719}" type="pres">
      <dgm:prSet presAssocID="{666A3B34-9E63-4BE0-BCE1-9DEAD73A6144}" presName="sibTrans" presStyleLbl="sibTrans1D1" presStyleIdx="5" presStyleCnt="6"/>
      <dgm:spPr/>
      <dgm:t>
        <a:bodyPr/>
        <a:lstStyle/>
        <a:p>
          <a:endParaRPr lang="en-US"/>
        </a:p>
      </dgm:t>
    </dgm:pt>
    <dgm:pt modelId="{10C1430C-0A60-8244-B780-338CF367CCAE}" type="pres">
      <dgm:prSet presAssocID="{666A3B34-9E63-4BE0-BCE1-9DEAD73A6144}" presName="connectorText" presStyleLbl="sibTrans1D1" presStyleIdx="5" presStyleCnt="6"/>
      <dgm:spPr/>
      <dgm:t>
        <a:bodyPr/>
        <a:lstStyle/>
        <a:p>
          <a:endParaRPr lang="en-US"/>
        </a:p>
      </dgm:t>
    </dgm:pt>
    <dgm:pt modelId="{B705E960-637E-0F4A-BE6C-9EDFF0BC839C}" type="pres">
      <dgm:prSet presAssocID="{CF178519-D1DE-4D45-A455-F1C2EDCA08C2}" presName="node" presStyleLbl="node1" presStyleIdx="6" presStyleCnt="7">
        <dgm:presLayoutVars>
          <dgm:bulletEnabled val="1"/>
        </dgm:presLayoutVars>
      </dgm:prSet>
      <dgm:spPr/>
      <dgm:t>
        <a:bodyPr/>
        <a:lstStyle/>
        <a:p>
          <a:endParaRPr lang="en-US"/>
        </a:p>
      </dgm:t>
    </dgm:pt>
  </dgm:ptLst>
  <dgm:cxnLst>
    <dgm:cxn modelId="{AA1739BC-FAC1-4BFB-8978-8D9790716227}" srcId="{3876492F-C042-4966-AAE8-72466458F049}" destId="{CF178519-D1DE-4D45-A455-F1C2EDCA08C2}" srcOrd="6" destOrd="0" parTransId="{731609EF-D2CB-4EBE-AFD0-CF5BBE45B930}" sibTransId="{C68FEB57-D54D-4386-957E-F999E74B6A6F}"/>
    <dgm:cxn modelId="{A56222B1-9DB4-8C49-B002-E3800AC8FDA0}" type="presOf" srcId="{1C5AC1C9-E19E-4013-8DB4-B045DF220030}" destId="{2A1146CB-6F24-1D4F-9F1D-A89C91079B59}" srcOrd="0" destOrd="0" presId="urn:microsoft.com/office/officeart/2016/7/layout/RepeatingBendingProcessNew"/>
    <dgm:cxn modelId="{861D7E92-5B75-47AD-93A8-C1FDFEFE56EF}" srcId="{3876492F-C042-4966-AAE8-72466458F049}" destId="{D58417D6-5CFE-457F-AA8B-BABFD7D2FDD8}" srcOrd="4" destOrd="0" parTransId="{A2AA70C3-8825-437A-B15A-4A0336A3F219}" sibTransId="{BBFF5AB7-7945-41FB-A5BE-E7EEA3AA20A4}"/>
    <dgm:cxn modelId="{D3425BCE-4485-574E-9090-26CA24309579}" type="presOf" srcId="{63380044-00F5-460B-B138-3D88676C20E8}" destId="{0538E663-0B1A-3649-9B03-163CB07658AD}" srcOrd="0" destOrd="0" presId="urn:microsoft.com/office/officeart/2016/7/layout/RepeatingBendingProcessNew"/>
    <dgm:cxn modelId="{730569F3-4B70-B647-9368-EAB75E7B9050}" type="presOf" srcId="{5C0CEDD3-BA5E-4D47-AB72-172C51FBF91D}" destId="{031B6060-594B-E04E-AB71-A70A03DDE39F}" srcOrd="1" destOrd="0" presId="urn:microsoft.com/office/officeart/2016/7/layout/RepeatingBendingProcessNew"/>
    <dgm:cxn modelId="{5D94ACC8-32E1-9E47-AB80-7B2E9951FA28}" type="presOf" srcId="{376171E6-15C4-4E31-A849-33D81B2D8873}" destId="{5D15BAB5-7D81-B34D-83C0-C82F46EA80A7}" srcOrd="1" destOrd="0" presId="urn:microsoft.com/office/officeart/2016/7/layout/RepeatingBendingProcessNew"/>
    <dgm:cxn modelId="{0324BE9B-8DCB-467F-8452-11E84486192E}" srcId="{3876492F-C042-4966-AAE8-72466458F049}" destId="{E62B3A31-3BD8-4814-A526-8D83223858E8}" srcOrd="0" destOrd="0" parTransId="{A095E90C-BA60-4B6E-8CD9-75C0B3E80A81}" sibTransId="{C5385828-C032-47A6-BCC8-6B1498A04F74}"/>
    <dgm:cxn modelId="{3290C2C8-C6D5-EB46-8A77-BDA7AD3CEA30}" type="presOf" srcId="{376171E6-15C4-4E31-A849-33D81B2D8873}" destId="{F725A244-D996-6B48-A42C-2DE88B4F3F49}" srcOrd="0" destOrd="0" presId="urn:microsoft.com/office/officeart/2016/7/layout/RepeatingBendingProcessNew"/>
    <dgm:cxn modelId="{06444CB8-6006-9142-A740-80A3B9ED4C50}" type="presOf" srcId="{EA635CB4-6292-45F0-967F-1D2CBF2CFFB3}" destId="{9FAD1566-A633-BC4A-A306-BF7CB716D2B3}" srcOrd="0" destOrd="0" presId="urn:microsoft.com/office/officeart/2016/7/layout/RepeatingBendingProcessNew"/>
    <dgm:cxn modelId="{FFE37B4A-C253-F542-AE25-A19901307486}" type="presOf" srcId="{BBFF5AB7-7945-41FB-A5BE-E7EEA3AA20A4}" destId="{DB326169-E19A-0847-BA92-B2A2DCCBEA24}" srcOrd="0" destOrd="0" presId="urn:microsoft.com/office/officeart/2016/7/layout/RepeatingBendingProcessNew"/>
    <dgm:cxn modelId="{36DF40E1-6762-C240-9C46-5FD5D12AF8B0}" type="presOf" srcId="{CF178519-D1DE-4D45-A455-F1C2EDCA08C2}" destId="{B705E960-637E-0F4A-BE6C-9EDFF0BC839C}" srcOrd="0" destOrd="0" presId="urn:microsoft.com/office/officeart/2016/7/layout/RepeatingBendingProcessNew"/>
    <dgm:cxn modelId="{3039C90E-2738-2C4C-9D4A-A095DA46258F}" type="presOf" srcId="{BBFF5AB7-7945-41FB-A5BE-E7EEA3AA20A4}" destId="{90DDD575-91E3-9841-BCA2-25E408AB93CD}" srcOrd="1" destOrd="0" presId="urn:microsoft.com/office/officeart/2016/7/layout/RepeatingBendingProcessNew"/>
    <dgm:cxn modelId="{9CD7E51A-CCB6-9A47-8D44-F3D1A357D488}" type="presOf" srcId="{D58417D6-5CFE-457F-AA8B-BABFD7D2FDD8}" destId="{A36CEB21-46DC-404E-B08B-338149227BFC}" srcOrd="0" destOrd="0" presId="urn:microsoft.com/office/officeart/2016/7/layout/RepeatingBendingProcessNew"/>
    <dgm:cxn modelId="{AB0B1341-A190-724B-86AF-AF1F72180FAA}" type="presOf" srcId="{5C0CEDD3-BA5E-4D47-AB72-172C51FBF91D}" destId="{97C2A499-119A-F340-8DAF-3D0403D1CD95}" srcOrd="0" destOrd="0" presId="urn:microsoft.com/office/officeart/2016/7/layout/RepeatingBendingProcessNew"/>
    <dgm:cxn modelId="{4AB3FB6E-B3AD-E148-9F43-D25E6CC97F05}" type="presOf" srcId="{666A3B34-9E63-4BE0-BCE1-9DEAD73A6144}" destId="{294AA897-265C-654D-B5AF-DD4600F2D719}" srcOrd="0" destOrd="0" presId="urn:microsoft.com/office/officeart/2016/7/layout/RepeatingBendingProcessNew"/>
    <dgm:cxn modelId="{A04FEC2E-4D78-B44D-B890-18174ABB8C75}" type="presOf" srcId="{5BEFE4DA-CF0B-4B84-9D0C-C04663A0A300}" destId="{31476E04-CF75-904A-AB55-5C8AFBF3DD65}" srcOrd="0" destOrd="0" presId="urn:microsoft.com/office/officeart/2016/7/layout/RepeatingBendingProcessNew"/>
    <dgm:cxn modelId="{04C31ED2-3079-4E4E-B3E6-2260A0BD2445}" type="presOf" srcId="{E62B3A31-3BD8-4814-A526-8D83223858E8}" destId="{A8291EFD-15F0-5645-A42D-E14F6F679400}" srcOrd="0" destOrd="0" presId="urn:microsoft.com/office/officeart/2016/7/layout/RepeatingBendingProcessNew"/>
    <dgm:cxn modelId="{36F6FA34-8312-394B-839C-70AE93B204C6}" type="presOf" srcId="{93938FE1-3174-408B-84EF-16B9B25CFC12}" destId="{647578AE-4F71-984B-8BA2-01CD3D12E2B1}" srcOrd="0" destOrd="0" presId="urn:microsoft.com/office/officeart/2016/7/layout/RepeatingBendingProcessNew"/>
    <dgm:cxn modelId="{EA8E5120-6A17-D94C-9C1F-F3BC1A83736E}" type="presOf" srcId="{666A3B34-9E63-4BE0-BCE1-9DEAD73A6144}" destId="{10C1430C-0A60-8244-B780-338CF367CCAE}" srcOrd="1" destOrd="0" presId="urn:microsoft.com/office/officeart/2016/7/layout/RepeatingBendingProcessNew"/>
    <dgm:cxn modelId="{530DF353-EA67-40E9-9168-68BB25061213}" srcId="{3876492F-C042-4966-AAE8-72466458F049}" destId="{93938FE1-3174-408B-84EF-16B9B25CFC12}" srcOrd="1" destOrd="0" parTransId="{B748AEF9-0A89-4049-943C-F7BF7FE4D09E}" sibTransId="{5BEFE4DA-CF0B-4B84-9D0C-C04663A0A300}"/>
    <dgm:cxn modelId="{BBB94CDD-6263-5541-A5F9-97E25EAB69EF}" type="presOf" srcId="{C5385828-C032-47A6-BCC8-6B1498A04F74}" destId="{F24744DA-E4D3-2D46-8FE8-A734CC69A3C9}" srcOrd="1" destOrd="0" presId="urn:microsoft.com/office/officeart/2016/7/layout/RepeatingBendingProcessNew"/>
    <dgm:cxn modelId="{BA33C061-0BB9-FC4D-92F7-605483F59133}" type="presOf" srcId="{5BEFE4DA-CF0B-4B84-9D0C-C04663A0A300}" destId="{23B0E3E7-3863-EB40-9A0D-5673D61A1E5A}" srcOrd="1" destOrd="0" presId="urn:microsoft.com/office/officeart/2016/7/layout/RepeatingBendingProcessNew"/>
    <dgm:cxn modelId="{0E799313-C8CB-4BA5-9465-E5A8797C4065}" srcId="{3876492F-C042-4966-AAE8-72466458F049}" destId="{63380044-00F5-460B-B138-3D88676C20E8}" srcOrd="2" destOrd="0" parTransId="{A8ACAA51-1032-42A3-A1D3-B05B92DE3ACD}" sibTransId="{5C0CEDD3-BA5E-4D47-AB72-172C51FBF91D}"/>
    <dgm:cxn modelId="{1E04FEEE-2290-4844-981E-211AB7F22324}" type="presOf" srcId="{C5385828-C032-47A6-BCC8-6B1498A04F74}" destId="{704F8DCA-FF69-EB4F-B037-A667351013F5}" srcOrd="0" destOrd="0" presId="urn:microsoft.com/office/officeart/2016/7/layout/RepeatingBendingProcessNew"/>
    <dgm:cxn modelId="{B0D531F4-1EA1-AA4C-83F2-80B435A8A921}" type="presOf" srcId="{3876492F-C042-4966-AAE8-72466458F049}" destId="{E5343B9A-1021-CE4B-B266-2E8476E5E8E9}" srcOrd="0" destOrd="0" presId="urn:microsoft.com/office/officeart/2016/7/layout/RepeatingBendingProcessNew"/>
    <dgm:cxn modelId="{C1D90315-9FE3-4018-87F0-AE1E03DC0CE6}" srcId="{3876492F-C042-4966-AAE8-72466458F049}" destId="{EA635CB4-6292-45F0-967F-1D2CBF2CFFB3}" srcOrd="3" destOrd="0" parTransId="{C9FFFC39-D8A6-4FA7-84C5-ADBB01A8F1B0}" sibTransId="{376171E6-15C4-4E31-A849-33D81B2D8873}"/>
    <dgm:cxn modelId="{4667605B-3C9E-4D82-AFC5-BDC695F6A260}" srcId="{3876492F-C042-4966-AAE8-72466458F049}" destId="{1C5AC1C9-E19E-4013-8DB4-B045DF220030}" srcOrd="5" destOrd="0" parTransId="{9F9205DD-53BC-429A-BFB0-1962F03203BA}" sibTransId="{666A3B34-9E63-4BE0-BCE1-9DEAD73A6144}"/>
    <dgm:cxn modelId="{D1F8DE41-DD57-FF44-9B3E-CD88A4BEFB2E}" type="presParOf" srcId="{E5343B9A-1021-CE4B-B266-2E8476E5E8E9}" destId="{A8291EFD-15F0-5645-A42D-E14F6F679400}" srcOrd="0" destOrd="0" presId="urn:microsoft.com/office/officeart/2016/7/layout/RepeatingBendingProcessNew"/>
    <dgm:cxn modelId="{0DA9A75D-C3F8-474C-BAF8-05419A063A4C}" type="presParOf" srcId="{E5343B9A-1021-CE4B-B266-2E8476E5E8E9}" destId="{704F8DCA-FF69-EB4F-B037-A667351013F5}" srcOrd="1" destOrd="0" presId="urn:microsoft.com/office/officeart/2016/7/layout/RepeatingBendingProcessNew"/>
    <dgm:cxn modelId="{987E02C1-B231-7F45-AA88-350FF228BD70}" type="presParOf" srcId="{704F8DCA-FF69-EB4F-B037-A667351013F5}" destId="{F24744DA-E4D3-2D46-8FE8-A734CC69A3C9}" srcOrd="0" destOrd="0" presId="urn:microsoft.com/office/officeart/2016/7/layout/RepeatingBendingProcessNew"/>
    <dgm:cxn modelId="{7E2DD7AB-77CE-D247-B0D7-D3AAEC07D85F}" type="presParOf" srcId="{E5343B9A-1021-CE4B-B266-2E8476E5E8E9}" destId="{647578AE-4F71-984B-8BA2-01CD3D12E2B1}" srcOrd="2" destOrd="0" presId="urn:microsoft.com/office/officeart/2016/7/layout/RepeatingBendingProcessNew"/>
    <dgm:cxn modelId="{6F4727ED-0A66-9E4F-9DBF-4F604B043702}" type="presParOf" srcId="{E5343B9A-1021-CE4B-B266-2E8476E5E8E9}" destId="{31476E04-CF75-904A-AB55-5C8AFBF3DD65}" srcOrd="3" destOrd="0" presId="urn:microsoft.com/office/officeart/2016/7/layout/RepeatingBendingProcessNew"/>
    <dgm:cxn modelId="{9DC955DD-AC66-5F44-9D3A-0F8094BCCFCB}" type="presParOf" srcId="{31476E04-CF75-904A-AB55-5C8AFBF3DD65}" destId="{23B0E3E7-3863-EB40-9A0D-5673D61A1E5A}" srcOrd="0" destOrd="0" presId="urn:microsoft.com/office/officeart/2016/7/layout/RepeatingBendingProcessNew"/>
    <dgm:cxn modelId="{8255D37D-06B6-1246-9D89-585141659324}" type="presParOf" srcId="{E5343B9A-1021-CE4B-B266-2E8476E5E8E9}" destId="{0538E663-0B1A-3649-9B03-163CB07658AD}" srcOrd="4" destOrd="0" presId="urn:microsoft.com/office/officeart/2016/7/layout/RepeatingBendingProcessNew"/>
    <dgm:cxn modelId="{2F2E0A20-FDCA-BC46-B447-DF8F58028388}" type="presParOf" srcId="{E5343B9A-1021-CE4B-B266-2E8476E5E8E9}" destId="{97C2A499-119A-F340-8DAF-3D0403D1CD95}" srcOrd="5" destOrd="0" presId="urn:microsoft.com/office/officeart/2016/7/layout/RepeatingBendingProcessNew"/>
    <dgm:cxn modelId="{4E918A97-501C-674E-90A1-94D64048899E}" type="presParOf" srcId="{97C2A499-119A-F340-8DAF-3D0403D1CD95}" destId="{031B6060-594B-E04E-AB71-A70A03DDE39F}" srcOrd="0" destOrd="0" presId="urn:microsoft.com/office/officeart/2016/7/layout/RepeatingBendingProcessNew"/>
    <dgm:cxn modelId="{76C224EC-40BA-BA4C-BA34-BAC6CA80114F}" type="presParOf" srcId="{E5343B9A-1021-CE4B-B266-2E8476E5E8E9}" destId="{9FAD1566-A633-BC4A-A306-BF7CB716D2B3}" srcOrd="6" destOrd="0" presId="urn:microsoft.com/office/officeart/2016/7/layout/RepeatingBendingProcessNew"/>
    <dgm:cxn modelId="{F91A9241-010F-C240-B8C7-44E663DBFBD7}" type="presParOf" srcId="{E5343B9A-1021-CE4B-B266-2E8476E5E8E9}" destId="{F725A244-D996-6B48-A42C-2DE88B4F3F49}" srcOrd="7" destOrd="0" presId="urn:microsoft.com/office/officeart/2016/7/layout/RepeatingBendingProcessNew"/>
    <dgm:cxn modelId="{FBCE6FCB-A425-894C-8562-1E0B3C5F4E89}" type="presParOf" srcId="{F725A244-D996-6B48-A42C-2DE88B4F3F49}" destId="{5D15BAB5-7D81-B34D-83C0-C82F46EA80A7}" srcOrd="0" destOrd="0" presId="urn:microsoft.com/office/officeart/2016/7/layout/RepeatingBendingProcessNew"/>
    <dgm:cxn modelId="{667559A5-60C1-7A40-8AE8-504E0E9C5C85}" type="presParOf" srcId="{E5343B9A-1021-CE4B-B266-2E8476E5E8E9}" destId="{A36CEB21-46DC-404E-B08B-338149227BFC}" srcOrd="8" destOrd="0" presId="urn:microsoft.com/office/officeart/2016/7/layout/RepeatingBendingProcessNew"/>
    <dgm:cxn modelId="{3CDBBF22-62A6-6941-A5DE-557434109240}" type="presParOf" srcId="{E5343B9A-1021-CE4B-B266-2E8476E5E8E9}" destId="{DB326169-E19A-0847-BA92-B2A2DCCBEA24}" srcOrd="9" destOrd="0" presId="urn:microsoft.com/office/officeart/2016/7/layout/RepeatingBendingProcessNew"/>
    <dgm:cxn modelId="{9F5FB5B8-C13F-A94D-B409-B05E13C6EB77}" type="presParOf" srcId="{DB326169-E19A-0847-BA92-B2A2DCCBEA24}" destId="{90DDD575-91E3-9841-BCA2-25E408AB93CD}" srcOrd="0" destOrd="0" presId="urn:microsoft.com/office/officeart/2016/7/layout/RepeatingBendingProcessNew"/>
    <dgm:cxn modelId="{1D8A5AB9-602E-9746-807D-635FE4CED22A}" type="presParOf" srcId="{E5343B9A-1021-CE4B-B266-2E8476E5E8E9}" destId="{2A1146CB-6F24-1D4F-9F1D-A89C91079B59}" srcOrd="10" destOrd="0" presId="urn:microsoft.com/office/officeart/2016/7/layout/RepeatingBendingProcessNew"/>
    <dgm:cxn modelId="{A7C26007-FB36-1540-AA40-C753AABBC8E1}" type="presParOf" srcId="{E5343B9A-1021-CE4B-B266-2E8476E5E8E9}" destId="{294AA897-265C-654D-B5AF-DD4600F2D719}" srcOrd="11" destOrd="0" presId="urn:microsoft.com/office/officeart/2016/7/layout/RepeatingBendingProcessNew"/>
    <dgm:cxn modelId="{6748AB12-308A-3342-A089-1D964EC4789E}" type="presParOf" srcId="{294AA897-265C-654D-B5AF-DD4600F2D719}" destId="{10C1430C-0A60-8244-B780-338CF367CCAE}" srcOrd="0" destOrd="0" presId="urn:microsoft.com/office/officeart/2016/7/layout/RepeatingBendingProcessNew"/>
    <dgm:cxn modelId="{6AAEA053-3A6A-2B47-9442-CC82657E1CB7}" type="presParOf" srcId="{E5343B9A-1021-CE4B-B266-2E8476E5E8E9}" destId="{B705E960-637E-0F4A-BE6C-9EDFF0BC839C}"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F8DCA-FF69-EB4F-B037-A667351013F5}">
      <dsp:nvSpPr>
        <dsp:cNvPr id="0" name=""/>
        <dsp:cNvSpPr/>
      </dsp:nvSpPr>
      <dsp:spPr>
        <a:xfrm>
          <a:off x="2050072" y="1150288"/>
          <a:ext cx="440890" cy="91440"/>
        </a:xfrm>
        <a:custGeom>
          <a:avLst/>
          <a:gdLst/>
          <a:ahLst/>
          <a:cxnLst/>
          <a:rect l="0" t="0" r="0" b="0"/>
          <a:pathLst>
            <a:path>
              <a:moveTo>
                <a:pt x="0" y="45720"/>
              </a:moveTo>
              <a:lnTo>
                <a:pt x="440890"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58730" y="1193650"/>
        <a:ext cx="23574" cy="4714"/>
      </dsp:txXfrm>
    </dsp:sp>
    <dsp:sp modelId="{A8291EFD-15F0-5645-A42D-E14F6F679400}">
      <dsp:nvSpPr>
        <dsp:cNvPr id="0" name=""/>
        <dsp:cNvSpPr/>
      </dsp:nvSpPr>
      <dsp:spPr>
        <a:xfrm>
          <a:off x="1913" y="581020"/>
          <a:ext cx="2049958" cy="122997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450" tIns="105440" rIns="100450" bIns="105440" numCol="1" spcCol="1270" anchor="ctr" anchorCtr="0">
          <a:noAutofit/>
        </a:bodyPr>
        <a:lstStyle/>
        <a:p>
          <a:pPr lvl="0" algn="ctr" defTabSz="577850">
            <a:lnSpc>
              <a:spcPct val="90000"/>
            </a:lnSpc>
            <a:spcBef>
              <a:spcPct val="0"/>
            </a:spcBef>
            <a:spcAft>
              <a:spcPct val="35000"/>
            </a:spcAft>
          </a:pPr>
          <a:r>
            <a:rPr lang="en-US" sz="1300" b="1" kern="1200" dirty="0"/>
            <a:t>Federal Clean Water Act (CWA) 1972 </a:t>
          </a:r>
          <a:endParaRPr lang="en-US" sz="1300" kern="1200" dirty="0"/>
        </a:p>
      </dsp:txBody>
      <dsp:txXfrm>
        <a:off x="1913" y="581020"/>
        <a:ext cx="2049958" cy="1229975"/>
      </dsp:txXfrm>
    </dsp:sp>
    <dsp:sp modelId="{31476E04-CF75-904A-AB55-5C8AFBF3DD65}">
      <dsp:nvSpPr>
        <dsp:cNvPr id="0" name=""/>
        <dsp:cNvSpPr/>
      </dsp:nvSpPr>
      <dsp:spPr>
        <a:xfrm>
          <a:off x="4571521" y="1150288"/>
          <a:ext cx="440890" cy="91440"/>
        </a:xfrm>
        <a:custGeom>
          <a:avLst/>
          <a:gdLst/>
          <a:ahLst/>
          <a:cxnLst/>
          <a:rect l="0" t="0" r="0" b="0"/>
          <a:pathLst>
            <a:path>
              <a:moveTo>
                <a:pt x="0" y="45720"/>
              </a:moveTo>
              <a:lnTo>
                <a:pt x="440890" y="45720"/>
              </a:lnTo>
            </a:path>
          </a:pathLst>
        </a:custGeom>
        <a:noFill/>
        <a:ln w="12700" cap="rnd" cmpd="sng" algn="ctr">
          <a:solidFill>
            <a:schemeClr val="accent5">
              <a:hueOff val="499051"/>
              <a:satOff val="-10098"/>
              <a:lumOff val="31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80179" y="1193650"/>
        <a:ext cx="23574" cy="4714"/>
      </dsp:txXfrm>
    </dsp:sp>
    <dsp:sp modelId="{647578AE-4F71-984B-8BA2-01CD3D12E2B1}">
      <dsp:nvSpPr>
        <dsp:cNvPr id="0" name=""/>
        <dsp:cNvSpPr/>
      </dsp:nvSpPr>
      <dsp:spPr>
        <a:xfrm>
          <a:off x="2523362" y="581020"/>
          <a:ext cx="2049958" cy="1229975"/>
        </a:xfrm>
        <a:prstGeom prst="rect">
          <a:avLst/>
        </a:prstGeom>
        <a:solidFill>
          <a:schemeClr val="accent5">
            <a:hueOff val="415876"/>
            <a:satOff val="-8415"/>
            <a:lumOff val="26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450" tIns="105440" rIns="100450" bIns="105440" numCol="1" spcCol="1270" anchor="ctr" anchorCtr="0">
          <a:noAutofit/>
        </a:bodyPr>
        <a:lstStyle/>
        <a:p>
          <a:pPr lvl="0" algn="ctr" defTabSz="577850">
            <a:lnSpc>
              <a:spcPct val="90000"/>
            </a:lnSpc>
            <a:spcBef>
              <a:spcPct val="0"/>
            </a:spcBef>
            <a:spcAft>
              <a:spcPct val="35000"/>
            </a:spcAft>
          </a:pPr>
          <a:r>
            <a:rPr lang="en-US" sz="1300" b="1" kern="1200" dirty="0"/>
            <a:t>Comprehensive (Watershed) Wastewater Management Plan 1999 </a:t>
          </a:r>
          <a:endParaRPr lang="en-US" sz="1300" kern="1200" dirty="0"/>
        </a:p>
      </dsp:txBody>
      <dsp:txXfrm>
        <a:off x="2523362" y="581020"/>
        <a:ext cx="2049958" cy="1229975"/>
      </dsp:txXfrm>
    </dsp:sp>
    <dsp:sp modelId="{97C2A499-119A-F340-8DAF-3D0403D1CD95}">
      <dsp:nvSpPr>
        <dsp:cNvPr id="0" name=""/>
        <dsp:cNvSpPr/>
      </dsp:nvSpPr>
      <dsp:spPr>
        <a:xfrm>
          <a:off x="7092970" y="1150288"/>
          <a:ext cx="440890" cy="91440"/>
        </a:xfrm>
        <a:custGeom>
          <a:avLst/>
          <a:gdLst/>
          <a:ahLst/>
          <a:cxnLst/>
          <a:rect l="0" t="0" r="0" b="0"/>
          <a:pathLst>
            <a:path>
              <a:moveTo>
                <a:pt x="0" y="45720"/>
              </a:moveTo>
              <a:lnTo>
                <a:pt x="440890" y="45720"/>
              </a:lnTo>
            </a:path>
          </a:pathLst>
        </a:custGeom>
        <a:noFill/>
        <a:ln w="12700" cap="rnd" cmpd="sng" algn="ctr">
          <a:solidFill>
            <a:schemeClr val="accent5">
              <a:hueOff val="998102"/>
              <a:satOff val="-20196"/>
              <a:lumOff val="62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7301628" y="1193650"/>
        <a:ext cx="23574" cy="4714"/>
      </dsp:txXfrm>
    </dsp:sp>
    <dsp:sp modelId="{0538E663-0B1A-3649-9B03-163CB07658AD}">
      <dsp:nvSpPr>
        <dsp:cNvPr id="0" name=""/>
        <dsp:cNvSpPr/>
      </dsp:nvSpPr>
      <dsp:spPr>
        <a:xfrm>
          <a:off x="5044811" y="581020"/>
          <a:ext cx="2049958" cy="1229975"/>
        </a:xfrm>
        <a:prstGeom prst="rect">
          <a:avLst/>
        </a:prstGeom>
        <a:solidFill>
          <a:schemeClr val="accent5">
            <a:hueOff val="831752"/>
            <a:satOff val="-16830"/>
            <a:lumOff val="52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450" tIns="105440" rIns="100450" bIns="105440" numCol="1" spcCol="1270" anchor="ctr" anchorCtr="0">
          <a:noAutofit/>
        </a:bodyPr>
        <a:lstStyle/>
        <a:p>
          <a:pPr lvl="0" algn="ctr" defTabSz="577850">
            <a:lnSpc>
              <a:spcPct val="90000"/>
            </a:lnSpc>
            <a:spcBef>
              <a:spcPct val="0"/>
            </a:spcBef>
            <a:spcAft>
              <a:spcPct val="35000"/>
            </a:spcAft>
          </a:pPr>
          <a:r>
            <a:rPr lang="en-US" sz="1300" b="1" kern="1200" dirty="0"/>
            <a:t>CWA 303(d) Requires States to Identify &amp; List</a:t>
          </a:r>
        </a:p>
        <a:p>
          <a:pPr lvl="0" algn="ctr" defTabSz="577850">
            <a:lnSpc>
              <a:spcPct val="90000"/>
            </a:lnSpc>
            <a:spcBef>
              <a:spcPct val="0"/>
            </a:spcBef>
            <a:spcAft>
              <a:spcPct val="35000"/>
            </a:spcAft>
          </a:pPr>
          <a:r>
            <a:rPr lang="en-US" sz="1300" b="1" kern="1200" dirty="0"/>
            <a:t>Section 208 </a:t>
          </a:r>
          <a:endParaRPr lang="en-US" sz="1300" kern="1200" dirty="0"/>
        </a:p>
      </dsp:txBody>
      <dsp:txXfrm>
        <a:off x="5044811" y="581020"/>
        <a:ext cx="2049958" cy="1229975"/>
      </dsp:txXfrm>
    </dsp:sp>
    <dsp:sp modelId="{F725A244-D996-6B48-A42C-2DE88B4F3F49}">
      <dsp:nvSpPr>
        <dsp:cNvPr id="0" name=""/>
        <dsp:cNvSpPr/>
      </dsp:nvSpPr>
      <dsp:spPr>
        <a:xfrm>
          <a:off x="1026893" y="1809195"/>
          <a:ext cx="7564346" cy="440890"/>
        </a:xfrm>
        <a:custGeom>
          <a:avLst/>
          <a:gdLst/>
          <a:ahLst/>
          <a:cxnLst/>
          <a:rect l="0" t="0" r="0" b="0"/>
          <a:pathLst>
            <a:path>
              <a:moveTo>
                <a:pt x="7564346" y="0"/>
              </a:moveTo>
              <a:lnTo>
                <a:pt x="7564346" y="237545"/>
              </a:lnTo>
              <a:lnTo>
                <a:pt x="0" y="237545"/>
              </a:lnTo>
              <a:lnTo>
                <a:pt x="0" y="440890"/>
              </a:lnTo>
            </a:path>
          </a:pathLst>
        </a:custGeom>
        <a:noFill/>
        <a:ln w="12700" cap="rnd" cmpd="sng" algn="ctr">
          <a:solidFill>
            <a:schemeClr val="accent5">
              <a:hueOff val="1497154"/>
              <a:satOff val="-30293"/>
              <a:lumOff val="94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619590" y="2027283"/>
        <a:ext cx="378951" cy="4714"/>
      </dsp:txXfrm>
    </dsp:sp>
    <dsp:sp modelId="{9FAD1566-A633-BC4A-A306-BF7CB716D2B3}">
      <dsp:nvSpPr>
        <dsp:cNvPr id="0" name=""/>
        <dsp:cNvSpPr/>
      </dsp:nvSpPr>
      <dsp:spPr>
        <a:xfrm>
          <a:off x="7566260" y="581020"/>
          <a:ext cx="2049958" cy="1229975"/>
        </a:xfrm>
        <a:prstGeom prst="rect">
          <a:avLst/>
        </a:prstGeom>
        <a:solidFill>
          <a:schemeClr val="accent5">
            <a:hueOff val="1247628"/>
            <a:satOff val="-25244"/>
            <a:lumOff val="7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450" tIns="105440" rIns="100450" bIns="105440" numCol="1" spcCol="1270" anchor="ctr" anchorCtr="0">
          <a:noAutofit/>
        </a:bodyPr>
        <a:lstStyle/>
        <a:p>
          <a:pPr lvl="0" algn="ctr" defTabSz="577850">
            <a:lnSpc>
              <a:spcPct val="90000"/>
            </a:lnSpc>
            <a:spcBef>
              <a:spcPct val="0"/>
            </a:spcBef>
            <a:spcAft>
              <a:spcPct val="35000"/>
            </a:spcAft>
          </a:pPr>
          <a:r>
            <a:rPr lang="en-US" sz="1300" b="1" kern="1200" dirty="0"/>
            <a:t>Impaired Waters</a:t>
          </a:r>
        </a:p>
        <a:p>
          <a:pPr lvl="0" algn="ctr" defTabSz="577850">
            <a:lnSpc>
              <a:spcPct val="90000"/>
            </a:lnSpc>
            <a:spcBef>
              <a:spcPct val="0"/>
            </a:spcBef>
            <a:spcAft>
              <a:spcPct val="35000"/>
            </a:spcAft>
          </a:pPr>
          <a:r>
            <a:rPr lang="en-US" sz="1300" b="1" kern="1200" dirty="0"/>
            <a:t>Watersheds all  2003 </a:t>
          </a:r>
          <a:endParaRPr lang="en-US" sz="1300" kern="1200" dirty="0"/>
        </a:p>
      </dsp:txBody>
      <dsp:txXfrm>
        <a:off x="7566260" y="581020"/>
        <a:ext cx="2049958" cy="1229975"/>
      </dsp:txXfrm>
    </dsp:sp>
    <dsp:sp modelId="{DB326169-E19A-0847-BA92-B2A2DCCBEA24}">
      <dsp:nvSpPr>
        <dsp:cNvPr id="0" name=""/>
        <dsp:cNvSpPr/>
      </dsp:nvSpPr>
      <dsp:spPr>
        <a:xfrm>
          <a:off x="2050072" y="2851753"/>
          <a:ext cx="440890" cy="91440"/>
        </a:xfrm>
        <a:custGeom>
          <a:avLst/>
          <a:gdLst/>
          <a:ahLst/>
          <a:cxnLst/>
          <a:rect l="0" t="0" r="0" b="0"/>
          <a:pathLst>
            <a:path>
              <a:moveTo>
                <a:pt x="0" y="45720"/>
              </a:moveTo>
              <a:lnTo>
                <a:pt x="440890" y="45720"/>
              </a:lnTo>
            </a:path>
          </a:pathLst>
        </a:custGeom>
        <a:noFill/>
        <a:ln w="12700" cap="rnd" cmpd="sng" algn="ctr">
          <a:solidFill>
            <a:schemeClr val="accent5">
              <a:hueOff val="1996205"/>
              <a:satOff val="-40391"/>
              <a:lumOff val="125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58730" y="2895116"/>
        <a:ext cx="23574" cy="4714"/>
      </dsp:txXfrm>
    </dsp:sp>
    <dsp:sp modelId="{A36CEB21-46DC-404E-B08B-338149227BFC}">
      <dsp:nvSpPr>
        <dsp:cNvPr id="0" name=""/>
        <dsp:cNvSpPr/>
      </dsp:nvSpPr>
      <dsp:spPr>
        <a:xfrm>
          <a:off x="1913" y="2282486"/>
          <a:ext cx="2049958" cy="1229975"/>
        </a:xfrm>
        <a:prstGeom prst="rect">
          <a:avLst/>
        </a:prstGeom>
        <a:solidFill>
          <a:schemeClr val="accent5">
            <a:hueOff val="1663504"/>
            <a:satOff val="-33659"/>
            <a:lumOff val="104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450" tIns="105440" rIns="100450" bIns="105440" numCol="1" spcCol="1270" anchor="ctr" anchorCtr="0">
          <a:noAutofit/>
        </a:bodyPr>
        <a:lstStyle/>
        <a:p>
          <a:pPr lvl="0" algn="ctr" defTabSz="577850">
            <a:lnSpc>
              <a:spcPct val="90000"/>
            </a:lnSpc>
            <a:spcBef>
              <a:spcPct val="0"/>
            </a:spcBef>
            <a:spcAft>
              <a:spcPct val="35000"/>
            </a:spcAft>
          </a:pPr>
          <a:r>
            <a:rPr lang="en-US" sz="1300" b="1" kern="1200" dirty="0"/>
            <a:t>Pilot Project Case Studies 2004-2008 </a:t>
          </a:r>
          <a:endParaRPr lang="en-US" sz="1300" kern="1200" dirty="0"/>
        </a:p>
      </dsp:txBody>
      <dsp:txXfrm>
        <a:off x="1913" y="2282486"/>
        <a:ext cx="2049958" cy="1229975"/>
      </dsp:txXfrm>
    </dsp:sp>
    <dsp:sp modelId="{294AA897-265C-654D-B5AF-DD4600F2D719}">
      <dsp:nvSpPr>
        <dsp:cNvPr id="0" name=""/>
        <dsp:cNvSpPr/>
      </dsp:nvSpPr>
      <dsp:spPr>
        <a:xfrm>
          <a:off x="4571521" y="2851753"/>
          <a:ext cx="440890" cy="91440"/>
        </a:xfrm>
        <a:custGeom>
          <a:avLst/>
          <a:gdLst/>
          <a:ahLst/>
          <a:cxnLst/>
          <a:rect l="0" t="0" r="0" b="0"/>
          <a:pathLst>
            <a:path>
              <a:moveTo>
                <a:pt x="0" y="45720"/>
              </a:moveTo>
              <a:lnTo>
                <a:pt x="440890" y="45720"/>
              </a:lnTo>
            </a:path>
          </a:pathLst>
        </a:custGeom>
        <a:noFill/>
        <a:ln w="12700" cap="rnd" cmpd="sng" algn="ctr">
          <a:solidFill>
            <a:schemeClr val="accent5">
              <a:hueOff val="2495256"/>
              <a:satOff val="-50489"/>
              <a:lumOff val="156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80179" y="2895116"/>
        <a:ext cx="23574" cy="4714"/>
      </dsp:txXfrm>
    </dsp:sp>
    <dsp:sp modelId="{2A1146CB-6F24-1D4F-9F1D-A89C91079B59}">
      <dsp:nvSpPr>
        <dsp:cNvPr id="0" name=""/>
        <dsp:cNvSpPr/>
      </dsp:nvSpPr>
      <dsp:spPr>
        <a:xfrm>
          <a:off x="2523362" y="2282486"/>
          <a:ext cx="2049958" cy="1229975"/>
        </a:xfrm>
        <a:prstGeom prst="rect">
          <a:avLst/>
        </a:prstGeom>
        <a:solidFill>
          <a:schemeClr val="accent5">
            <a:hueOff val="2079380"/>
            <a:satOff val="-42074"/>
            <a:lumOff val="130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450" tIns="105440" rIns="100450" bIns="105440" numCol="1" spcCol="1270" anchor="ctr" anchorCtr="0">
          <a:noAutofit/>
        </a:bodyPr>
        <a:lstStyle/>
        <a:p>
          <a:pPr lvl="0" algn="ctr" defTabSz="577850">
            <a:lnSpc>
              <a:spcPct val="90000"/>
            </a:lnSpc>
            <a:spcBef>
              <a:spcPct val="0"/>
            </a:spcBef>
            <a:spcAft>
              <a:spcPct val="35000"/>
            </a:spcAft>
          </a:pPr>
          <a:r>
            <a:rPr lang="en-US" sz="1300" b="1" kern="1200" dirty="0"/>
            <a:t>MassDEP Develops TMDL Report  2008</a:t>
          </a:r>
          <a:endParaRPr lang="en-US" sz="1300" kern="1200" dirty="0"/>
        </a:p>
      </dsp:txBody>
      <dsp:txXfrm>
        <a:off x="2523362" y="2282486"/>
        <a:ext cx="2049958" cy="1229975"/>
      </dsp:txXfrm>
    </dsp:sp>
    <dsp:sp modelId="{B705E960-637E-0F4A-BE6C-9EDFF0BC839C}">
      <dsp:nvSpPr>
        <dsp:cNvPr id="0" name=""/>
        <dsp:cNvSpPr/>
      </dsp:nvSpPr>
      <dsp:spPr>
        <a:xfrm>
          <a:off x="5044811" y="2282486"/>
          <a:ext cx="2049958" cy="1229975"/>
        </a:xfrm>
        <a:prstGeom prst="rect">
          <a:avLst/>
        </a:prstGeom>
        <a:solidFill>
          <a:schemeClr val="accent5">
            <a:hueOff val="2495256"/>
            <a:satOff val="-50489"/>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450" tIns="105440" rIns="100450" bIns="105440" numCol="1" spcCol="1270" anchor="ctr" anchorCtr="0">
          <a:noAutofit/>
        </a:bodyPr>
        <a:lstStyle/>
        <a:p>
          <a:pPr lvl="0" algn="ctr" defTabSz="577850">
            <a:lnSpc>
              <a:spcPct val="90000"/>
            </a:lnSpc>
            <a:spcBef>
              <a:spcPct val="0"/>
            </a:spcBef>
            <a:spcAft>
              <a:spcPct val="35000"/>
            </a:spcAft>
          </a:pPr>
          <a:r>
            <a:rPr lang="en-US" sz="1300" b="1" kern="1200" dirty="0"/>
            <a:t>CWMP Implementation</a:t>
          </a:r>
          <a:br>
            <a:rPr lang="en-US" sz="1300" b="1" kern="1200" dirty="0"/>
          </a:br>
          <a:r>
            <a:rPr lang="en-US" sz="1300" b="1" kern="1200" dirty="0"/>
            <a:t>Water Quality Remedial Infrastructure (Sewers etc.) 2013 </a:t>
          </a:r>
          <a:endParaRPr lang="en-US" sz="1300" kern="1200" dirty="0"/>
        </a:p>
      </dsp:txBody>
      <dsp:txXfrm>
        <a:off x="5044811" y="2282486"/>
        <a:ext cx="2049958" cy="122997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003746-E70E-B74F-A666-D26F31489D6F}" type="datetimeFigureOut">
              <a:rPr lang="en-US" smtClean="0"/>
              <a:t>8/16/2023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7593F3-3AC9-1E45-B754-59E97D9D383E}" type="slidenum">
              <a:rPr lang="en-US" smtClean="0"/>
              <a:t>‹#›</a:t>
            </a:fld>
            <a:endParaRPr lang="en-US" dirty="0"/>
          </a:p>
        </p:txBody>
      </p:sp>
    </p:spTree>
    <p:extLst>
      <p:ext uri="{BB962C8B-B14F-4D97-AF65-F5344CB8AC3E}">
        <p14:creationId xmlns:p14="http://schemas.microsoft.com/office/powerpoint/2010/main" val="2044075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593F3-3AC9-1E45-B754-59E97D9D383E}" type="slidenum">
              <a:rPr lang="en-US" smtClean="0"/>
              <a:t>1</a:t>
            </a:fld>
            <a:endParaRPr lang="en-US" dirty="0"/>
          </a:p>
        </p:txBody>
      </p:sp>
    </p:spTree>
    <p:extLst>
      <p:ext uri="{BB962C8B-B14F-4D97-AF65-F5344CB8AC3E}">
        <p14:creationId xmlns:p14="http://schemas.microsoft.com/office/powerpoint/2010/main" val="66055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8/16/2023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8/16/2023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a:pPr/>
              <a:t>8/16/2023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a:pPr/>
              <a:t>8/16/2023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912C0F-0250-774F-A6CE-ECE13C608BB4}"/>
              </a:ext>
            </a:extLst>
          </p:cNvPr>
          <p:cNvSpPr>
            <a:spLocks noGrp="1"/>
          </p:cNvSpPr>
          <p:nvPr>
            <p:ph type="ctrTitle"/>
          </p:nvPr>
        </p:nvSpPr>
        <p:spPr>
          <a:xfrm>
            <a:off x="1507067" y="2404534"/>
            <a:ext cx="8288574" cy="1646299"/>
          </a:xfrm>
        </p:spPr>
        <p:txBody>
          <a:bodyPr/>
          <a:lstStyle/>
          <a:p>
            <a:r>
              <a:rPr lang="en-US" dirty="0"/>
              <a:t>Studies on Pollution to Estuaries Regarding Ponds</a:t>
            </a:r>
          </a:p>
        </p:txBody>
      </p:sp>
      <p:sp>
        <p:nvSpPr>
          <p:cNvPr id="3" name="Subtitle 2">
            <a:extLst>
              <a:ext uri="{FF2B5EF4-FFF2-40B4-BE49-F238E27FC236}">
                <a16:creationId xmlns:a16="http://schemas.microsoft.com/office/drawing/2014/main" xmlns="" id="{6DDBDEDA-48B2-B345-89B3-C413914864AB}"/>
              </a:ext>
            </a:extLst>
          </p:cNvPr>
          <p:cNvSpPr>
            <a:spLocks noGrp="1"/>
          </p:cNvSpPr>
          <p:nvPr>
            <p:ph type="subTitle" idx="1"/>
          </p:nvPr>
        </p:nvSpPr>
        <p:spPr>
          <a:xfrm>
            <a:off x="1586579" y="4050832"/>
            <a:ext cx="2110777" cy="1157271"/>
          </a:xfrm>
        </p:spPr>
        <p:txBody>
          <a:bodyPr>
            <a:normAutofit/>
          </a:bodyPr>
          <a:lstStyle/>
          <a:p>
            <a:r>
              <a:rPr lang="en-US" dirty="0"/>
              <a:t>Meredith H Harris</a:t>
            </a:r>
          </a:p>
          <a:p>
            <a:r>
              <a:rPr lang="en-US" dirty="0"/>
              <a:t>Sewer Commission 8/10/2023</a:t>
            </a:r>
          </a:p>
          <a:p>
            <a:endParaRPr lang="en-US" dirty="0"/>
          </a:p>
        </p:txBody>
      </p:sp>
    </p:spTree>
    <p:extLst>
      <p:ext uri="{BB962C8B-B14F-4D97-AF65-F5344CB8AC3E}">
        <p14:creationId xmlns:p14="http://schemas.microsoft.com/office/powerpoint/2010/main" val="1991985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609316A9-990D-4EC3-A671-70EE5C1493A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xmlns="" id="{9B0C6109-9159-49CA-AD7A-F9035539DB7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686F14F5-308C-4EB6-87AB-05DE9501B1A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xmlns="" id="{BA032363-A188-47C5-9D59-9B788809DC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xmlns="" id="{2C4077DF-6BB9-4069-AD28-6B1664EBB0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xmlns="" id="{1D2B8B50-3419-41ED-9A9F-3CF9EEBBD3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xmlns="" id="{5C640498-2E73-4FA2-BEB6-C3596A458C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xmlns="" id="{3240EEFC-4112-4C39-A816-C815774F6D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xmlns="" id="{ADF362B0-03EA-4800-9FAA-9F128587E4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xmlns="" id="{0BA84559-2F4C-4795-9246-4C563F942D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xmlns="" id="{FA77A1AA-CA47-4A91-A0A1-0A8CE31A98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xmlns="" id="{03E8462A-FEBA-4848-81CC-3F8DA3E47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xmlns="" id="{2109F83F-40FE-4DB3-84CC-09FB3340D06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xmlns="" id="{1DE492D7-C3C3-48FF-80C8-37021EA0262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xmlns="" id="{0B30FF97-2E9A-490A-AED2-90BA2E0EC1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5">
              <a:extLst>
                <a:ext uri="{FF2B5EF4-FFF2-40B4-BE49-F238E27FC236}">
                  <a16:creationId xmlns:a16="http://schemas.microsoft.com/office/drawing/2014/main" xmlns="" id="{B6D53C7D-A312-47B6-A66A-230A19CFAC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xmlns="" id="{9329D58C-0D2E-4A2B-AD6A-9CEE506784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xmlns="" id="{9D446EDE-C690-4461-8BF2-7634808FC8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8">
              <a:extLst>
                <a:ext uri="{FF2B5EF4-FFF2-40B4-BE49-F238E27FC236}">
                  <a16:creationId xmlns:a16="http://schemas.microsoft.com/office/drawing/2014/main" xmlns="" id="{323F3D34-6531-4AD7-A8C6-195A090281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9">
              <a:extLst>
                <a:ext uri="{FF2B5EF4-FFF2-40B4-BE49-F238E27FC236}">
                  <a16:creationId xmlns:a16="http://schemas.microsoft.com/office/drawing/2014/main" xmlns="" id="{B9B0AE3F-2350-435F-A9B0-C310BF8763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xmlns="" id="{4EFA655C-9E50-4C14-A89E-AD7B648E4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xmlns="" id="{3E843863-7D25-4C01-9A17-E817CB6D99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0" name="Rectangle 49">
            <a:extLst>
              <a:ext uri="{FF2B5EF4-FFF2-40B4-BE49-F238E27FC236}">
                <a16:creationId xmlns:a16="http://schemas.microsoft.com/office/drawing/2014/main" xmlns="" id="{7941F9B1-B01B-4A84-89D9-B169AEB4E4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table of income for a company&#10;&#10;Description automatically generated with medium confidence">
            <a:extLst>
              <a:ext uri="{FF2B5EF4-FFF2-40B4-BE49-F238E27FC236}">
                <a16:creationId xmlns:a16="http://schemas.microsoft.com/office/drawing/2014/main" xmlns="" id="{82B738C6-6156-5D48-B40D-1D1981F89BB7}"/>
              </a:ext>
            </a:extLst>
          </p:cNvPr>
          <p:cNvPicPr>
            <a:picLocks noGrp="1" noChangeAspect="1"/>
          </p:cNvPicPr>
          <p:nvPr>
            <p:ph idx="1"/>
          </p:nvPr>
        </p:nvPicPr>
        <p:blipFill rotWithShape="1">
          <a:blip r:embed="rId2"/>
          <a:srcRect l="9091" t="2251" r="-1" b="8476"/>
          <a:stretch/>
        </p:blipFill>
        <p:spPr>
          <a:xfrm>
            <a:off x="1212252" y="365520"/>
            <a:ext cx="7648412" cy="6426265"/>
          </a:xfrm>
          <a:prstGeom prst="rect">
            <a:avLst/>
          </a:prstGeom>
        </p:spPr>
      </p:pic>
    </p:spTree>
    <p:extLst>
      <p:ext uri="{BB962C8B-B14F-4D97-AF65-F5344CB8AC3E}">
        <p14:creationId xmlns:p14="http://schemas.microsoft.com/office/powerpoint/2010/main" val="3897292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0311F3-DE2A-2843-89D8-2F441379DDE4}"/>
              </a:ext>
            </a:extLst>
          </p:cNvPr>
          <p:cNvSpPr>
            <a:spLocks noGrp="1"/>
          </p:cNvSpPr>
          <p:nvPr>
            <p:ph type="title"/>
          </p:nvPr>
        </p:nvSpPr>
        <p:spPr/>
        <p:txBody>
          <a:bodyPr/>
          <a:lstStyle/>
          <a:p>
            <a:r>
              <a:rPr lang="en-US" dirty="0"/>
              <a:t>Findings</a:t>
            </a:r>
          </a:p>
        </p:txBody>
      </p:sp>
      <p:sp>
        <p:nvSpPr>
          <p:cNvPr id="3" name="Content Placeholder 2">
            <a:extLst>
              <a:ext uri="{FF2B5EF4-FFF2-40B4-BE49-F238E27FC236}">
                <a16:creationId xmlns:a16="http://schemas.microsoft.com/office/drawing/2014/main" xmlns="" id="{C5572B30-27AD-A249-8335-375A7BF830CC}"/>
              </a:ext>
            </a:extLst>
          </p:cNvPr>
          <p:cNvSpPr>
            <a:spLocks noGrp="1"/>
          </p:cNvSpPr>
          <p:nvPr>
            <p:ph idx="1"/>
          </p:nvPr>
        </p:nvSpPr>
        <p:spPr/>
        <p:txBody>
          <a:bodyPr>
            <a:normAutofit lnSpcReduction="10000"/>
          </a:bodyPr>
          <a:lstStyle/>
          <a:p>
            <a:r>
              <a:rPr lang="en-US" dirty="0"/>
              <a:t>Excessive nitrogen (N) originating primarily from on-site wastewater disposal has led to significant decreases in the environmental quality of coastal rivers, ponds, and harbors. In the Towns of Mashpee and Barnstable the problems in coastal waters include: </a:t>
            </a:r>
          </a:p>
          <a:p>
            <a:r>
              <a:rPr lang="en-US" dirty="0"/>
              <a:t>Loss of eelgrass beds, which are critical habitats for macroinvertebrates and fish </a:t>
            </a:r>
          </a:p>
          <a:p>
            <a:r>
              <a:rPr lang="en-US" dirty="0"/>
              <a:t>Undesirable increases in macro algae, which are much less beneficial than eelgrass </a:t>
            </a:r>
          </a:p>
          <a:p>
            <a:r>
              <a:rPr lang="en-US" dirty="0"/>
              <a:t>Periodic extreme decreases in dissolved oxygen concentrations that threaten aquatic life </a:t>
            </a:r>
          </a:p>
          <a:p>
            <a:r>
              <a:rPr lang="en-US" dirty="0"/>
              <a:t>Reductions in the diversity of benthic animal populations </a:t>
            </a:r>
          </a:p>
          <a:p>
            <a:r>
              <a:rPr lang="en-US" dirty="0"/>
              <a:t>Periodic algae blooms </a:t>
            </a:r>
          </a:p>
          <a:p>
            <a:endParaRPr lang="en-US" dirty="0"/>
          </a:p>
        </p:txBody>
      </p:sp>
    </p:spTree>
    <p:extLst>
      <p:ext uri="{BB962C8B-B14F-4D97-AF65-F5344CB8AC3E}">
        <p14:creationId xmlns:p14="http://schemas.microsoft.com/office/powerpoint/2010/main" val="916007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2561AF-DF99-8048-A04E-F50BB8E66834}"/>
              </a:ext>
            </a:extLst>
          </p:cNvPr>
          <p:cNvSpPr>
            <a:spLocks noGrp="1"/>
          </p:cNvSpPr>
          <p:nvPr>
            <p:ph type="title"/>
          </p:nvPr>
        </p:nvSpPr>
        <p:spPr>
          <a:xfrm>
            <a:off x="677334" y="609600"/>
            <a:ext cx="8596668" cy="762000"/>
          </a:xfrm>
        </p:spPr>
        <p:txBody>
          <a:bodyPr/>
          <a:lstStyle/>
          <a:p>
            <a:r>
              <a:rPr lang="en-US" dirty="0"/>
              <a:t>Solutions &amp; Cautions</a:t>
            </a:r>
          </a:p>
        </p:txBody>
      </p:sp>
      <p:sp>
        <p:nvSpPr>
          <p:cNvPr id="3" name="Content Placeholder 2">
            <a:extLst>
              <a:ext uri="{FF2B5EF4-FFF2-40B4-BE49-F238E27FC236}">
                <a16:creationId xmlns:a16="http://schemas.microsoft.com/office/drawing/2014/main" xmlns="" id="{F5C727F0-117A-B44A-B029-A90A9FE2ED4F}"/>
              </a:ext>
            </a:extLst>
          </p:cNvPr>
          <p:cNvSpPr>
            <a:spLocks noGrp="1"/>
          </p:cNvSpPr>
          <p:nvPr>
            <p:ph idx="1"/>
          </p:nvPr>
        </p:nvSpPr>
        <p:spPr/>
        <p:txBody>
          <a:bodyPr/>
          <a:lstStyle/>
          <a:p>
            <a:r>
              <a:rPr lang="en-US" dirty="0"/>
              <a:t>CLEAN UP THE CAPE COD WATERS</a:t>
            </a:r>
          </a:p>
          <a:p>
            <a:r>
              <a:rPr lang="en-US" dirty="0"/>
              <a:t>With proper management of nitrogen inputs these trends can be reversed </a:t>
            </a:r>
          </a:p>
          <a:p>
            <a:r>
              <a:rPr lang="en-US" dirty="0"/>
              <a:t>Without proper management more severe problems might develop:</a:t>
            </a:r>
          </a:p>
          <a:p>
            <a:pPr lvl="1"/>
            <a:r>
              <a:rPr lang="en-US" dirty="0"/>
              <a:t>Periodic fish kills </a:t>
            </a:r>
          </a:p>
          <a:p>
            <a:pPr lvl="1"/>
            <a:r>
              <a:rPr lang="en-US" dirty="0"/>
              <a:t>Unpleasant odors and scum </a:t>
            </a:r>
          </a:p>
          <a:p>
            <a:pPr lvl="1"/>
            <a:r>
              <a:rPr lang="en-US" dirty="0"/>
              <a:t>Benthic communities reduced to the most stress-tolerant species </a:t>
            </a:r>
          </a:p>
          <a:p>
            <a:pPr lvl="1"/>
            <a:r>
              <a:rPr lang="en-US" dirty="0"/>
              <a:t>In the worst cases, near loss of the benthic animal communities </a:t>
            </a:r>
          </a:p>
          <a:p>
            <a:endParaRPr lang="en-US" dirty="0"/>
          </a:p>
        </p:txBody>
      </p:sp>
    </p:spTree>
    <p:extLst>
      <p:ext uri="{BB962C8B-B14F-4D97-AF65-F5344CB8AC3E}">
        <p14:creationId xmlns:p14="http://schemas.microsoft.com/office/powerpoint/2010/main" val="220394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9F3DE-CD15-DB43-8EDF-0589798358EF}"/>
              </a:ext>
            </a:extLst>
          </p:cNvPr>
          <p:cNvSpPr>
            <a:spLocks noGrp="1"/>
          </p:cNvSpPr>
          <p:nvPr>
            <p:ph type="title"/>
          </p:nvPr>
        </p:nvSpPr>
        <p:spPr/>
        <p:txBody>
          <a:bodyPr/>
          <a:lstStyle/>
          <a:p>
            <a:r>
              <a:rPr lang="en-US" dirty="0"/>
              <a:t>Board of Health Regulation 2008</a:t>
            </a:r>
          </a:p>
        </p:txBody>
      </p:sp>
      <p:sp>
        <p:nvSpPr>
          <p:cNvPr id="3" name="Content Placeholder 2">
            <a:extLst>
              <a:ext uri="{FF2B5EF4-FFF2-40B4-BE49-F238E27FC236}">
                <a16:creationId xmlns:a16="http://schemas.microsoft.com/office/drawing/2014/main" xmlns="" id="{EE099958-F03A-EC48-BFDC-C452947BE1EA}"/>
              </a:ext>
            </a:extLst>
          </p:cNvPr>
          <p:cNvSpPr>
            <a:spLocks noGrp="1"/>
          </p:cNvSpPr>
          <p:nvPr>
            <p:ph idx="1"/>
          </p:nvPr>
        </p:nvSpPr>
        <p:spPr/>
        <p:txBody>
          <a:bodyPr/>
          <a:lstStyle/>
          <a:p>
            <a:r>
              <a:rPr lang="en-US" dirty="0"/>
              <a:t>Water quality in certain areas of the Town of Mashpee is degraded.</a:t>
            </a:r>
          </a:p>
          <a:p>
            <a:r>
              <a:rPr lang="en-US" dirty="0"/>
              <a:t>Excessive nitrogen loading in our watersheds has been identified as a major cause of this degradation. </a:t>
            </a:r>
          </a:p>
          <a:p>
            <a:r>
              <a:rPr lang="en-US" dirty="0"/>
              <a:t>The primary source of excess nitrogen is wastewater from the on-site septic systems. </a:t>
            </a:r>
          </a:p>
          <a:p>
            <a:r>
              <a:rPr lang="en-US" dirty="0"/>
              <a:t>This regulation is promulgated in an effort to decrease the amount of nitrogen contribution from septic systems. </a:t>
            </a:r>
          </a:p>
          <a:p>
            <a:endParaRPr lang="en-US" dirty="0"/>
          </a:p>
        </p:txBody>
      </p:sp>
    </p:spTree>
    <p:extLst>
      <p:ext uri="{BB962C8B-B14F-4D97-AF65-F5344CB8AC3E}">
        <p14:creationId xmlns:p14="http://schemas.microsoft.com/office/powerpoint/2010/main" val="345380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41AF1F9-0EB5-BD43-AC86-B1D280903157}"/>
              </a:ext>
            </a:extLst>
          </p:cNvPr>
          <p:cNvSpPr>
            <a:spLocks noGrp="1"/>
          </p:cNvSpPr>
          <p:nvPr>
            <p:ph type="title"/>
          </p:nvPr>
        </p:nvSpPr>
        <p:spPr>
          <a:xfrm>
            <a:off x="1286933" y="609600"/>
            <a:ext cx="10197494" cy="1099457"/>
          </a:xfrm>
        </p:spPr>
        <p:txBody>
          <a:bodyPr>
            <a:normAutofit/>
          </a:bodyPr>
          <a:lstStyle/>
          <a:p>
            <a:r>
              <a:rPr lang="en-US" dirty="0"/>
              <a:t>Process to identify impaired waters 2008</a:t>
            </a:r>
          </a:p>
        </p:txBody>
      </p:sp>
      <p:sp>
        <p:nvSpPr>
          <p:cNvPr id="20" name="Isosceles Triangle 19">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xmlns="" id="{063D8B3E-448A-923D-7D71-17B7E961D30F}"/>
              </a:ext>
            </a:extLst>
          </p:cNvPr>
          <p:cNvGraphicFramePr>
            <a:graphicFrameLocks noGrp="1"/>
          </p:cNvGraphicFramePr>
          <p:nvPr>
            <p:ph idx="1"/>
            <p:extLst>
              <p:ext uri="{D42A27DB-BD31-4B8C-83A1-F6EECF244321}">
                <p14:modId xmlns:p14="http://schemas.microsoft.com/office/powerpoint/2010/main" val="933488874"/>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5031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BCC710-17B9-5949-B6F8-65439B6BB476}"/>
              </a:ext>
            </a:extLst>
          </p:cNvPr>
          <p:cNvSpPr>
            <a:spLocks noGrp="1"/>
          </p:cNvSpPr>
          <p:nvPr>
            <p:ph type="title"/>
          </p:nvPr>
        </p:nvSpPr>
        <p:spPr/>
        <p:txBody>
          <a:bodyPr/>
          <a:lstStyle/>
          <a:p>
            <a:r>
              <a:rPr lang="en-US" b="1" dirty="0"/>
              <a:t>2023 WOTUS Rule</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04543BA8-3312-BF4E-BBC9-87FA5F8B83F6}"/>
              </a:ext>
            </a:extLst>
          </p:cNvPr>
          <p:cNvSpPr>
            <a:spLocks noGrp="1"/>
          </p:cNvSpPr>
          <p:nvPr>
            <p:ph idx="1"/>
          </p:nvPr>
        </p:nvSpPr>
        <p:spPr/>
        <p:txBody>
          <a:bodyPr/>
          <a:lstStyle/>
          <a:p>
            <a:r>
              <a:rPr lang="en-US" dirty="0"/>
              <a:t>Written 1972 revised - Under the 2023 Rule, “waters of the United States” include: </a:t>
            </a:r>
          </a:p>
          <a:p>
            <a:r>
              <a:rPr lang="en-US" dirty="0"/>
              <a:t>(1) traditional navigable waters, the territorial seas, and interstate waters </a:t>
            </a:r>
          </a:p>
          <a:p>
            <a:r>
              <a:rPr lang="en-US" dirty="0"/>
              <a:t>(2) impoundments of qualifying waters </a:t>
            </a:r>
          </a:p>
          <a:p>
            <a:r>
              <a:rPr lang="en-US" dirty="0"/>
              <a:t>(3) tributaries to qualifying waters</a:t>
            </a:r>
          </a:p>
          <a:p>
            <a:r>
              <a:rPr lang="en-US" dirty="0"/>
              <a:t>(4) wetlands adjacent to qualifying waters</a:t>
            </a:r>
          </a:p>
          <a:p>
            <a:r>
              <a:rPr lang="en-US" dirty="0"/>
              <a:t>(5) certain intrastate lakes and ponds, streams, and wetlands.</a:t>
            </a:r>
          </a:p>
          <a:p>
            <a:endParaRPr lang="en-US" dirty="0"/>
          </a:p>
        </p:txBody>
      </p:sp>
    </p:spTree>
    <p:extLst>
      <p:ext uri="{BB962C8B-B14F-4D97-AF65-F5344CB8AC3E}">
        <p14:creationId xmlns:p14="http://schemas.microsoft.com/office/powerpoint/2010/main" val="4043888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88C9B83F-64CD-41C1-925F-A08801FFD0B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xmlns="" id="{E1655065-0BD7-4422-BEC0-4401E99809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4DDD90AC-ABEC-4A76-9C9C-AD0A5F8FC7F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xmlns="" id="{21A8AFEF-EC50-4C0B-9C64-814B76C820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xmlns="" id="{CAFAA800-E117-4357-84E4-56B63EA03E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xmlns="" id="{8DDFC9F4-3B45-402D-8AD7-60B3F08ED7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xmlns="" id="{F26A0854-FBE4-4587-B349-06BE192BD7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xmlns="" id="{54A9C4C6-FF7D-470E-BFCA-CE4F60A1F0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xmlns="" id="{B1721EA8-4871-45D4-B78F-AE805A3004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xmlns="" id="{E5763971-E3A3-45C6-9BA8-2E032C7A55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xmlns="" id="{32752E94-0E01-4AF5-A43A-F2FAD8737C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descr="A map of a body of water&#10;&#10;Description automatically generated">
            <a:extLst>
              <a:ext uri="{FF2B5EF4-FFF2-40B4-BE49-F238E27FC236}">
                <a16:creationId xmlns:a16="http://schemas.microsoft.com/office/drawing/2014/main" xmlns="" id="{166F29AB-4489-6B48-A7B7-915552A7D435}"/>
              </a:ext>
            </a:extLst>
          </p:cNvPr>
          <p:cNvPicPr>
            <a:picLocks noChangeAspect="1"/>
          </p:cNvPicPr>
          <p:nvPr/>
        </p:nvPicPr>
        <p:blipFill rotWithShape="1">
          <a:blip r:embed="rId2"/>
          <a:srcRect l="24242" r="16687"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xmlns="" id="{6A2B612D-FA03-0146-B732-0AA6109347DC}"/>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dirty="0"/>
              <a:t>Waquoit Bay Estuarine System</a:t>
            </a:r>
          </a:p>
        </p:txBody>
      </p:sp>
      <p:sp>
        <p:nvSpPr>
          <p:cNvPr id="9" name="Content Placeholder 8">
            <a:extLst>
              <a:ext uri="{FF2B5EF4-FFF2-40B4-BE49-F238E27FC236}">
                <a16:creationId xmlns:a16="http://schemas.microsoft.com/office/drawing/2014/main" xmlns="" id="{EDF5CC88-9385-B0DA-FFDB-F23A96BC64A7}"/>
              </a:ext>
            </a:extLst>
          </p:cNvPr>
          <p:cNvSpPr>
            <a:spLocks noGrp="1"/>
          </p:cNvSpPr>
          <p:nvPr>
            <p:ph idx="1"/>
          </p:nvPr>
        </p:nvSpPr>
        <p:spPr>
          <a:xfrm>
            <a:off x="677335" y="4050831"/>
            <a:ext cx="4079721" cy="1096901"/>
          </a:xfrm>
        </p:spPr>
        <p:txBody>
          <a:bodyPr vert="horz" lIns="91440" tIns="45720" rIns="91440" bIns="45720" rtlCol="0" anchor="t">
            <a:normAutofit fontScale="92500" lnSpcReduction="20000"/>
          </a:bodyPr>
          <a:lstStyle/>
          <a:p>
            <a:pPr marL="0" indent="0" algn="r">
              <a:buNone/>
            </a:pPr>
            <a:r>
              <a:rPr lang="en-US" sz="1600" dirty="0">
                <a:solidFill>
                  <a:schemeClr val="tx1">
                    <a:lumMod val="50000"/>
                    <a:lumOff val="50000"/>
                  </a:schemeClr>
                </a:solidFill>
              </a:rPr>
              <a:t>Eel Pond, Childs River, Quashnet River, Hamblin Pond, Jehu Pond, Sage Lot Pond</a:t>
            </a:r>
          </a:p>
          <a:p>
            <a:pPr marL="0" indent="0" algn="r">
              <a:buNone/>
            </a:pPr>
            <a:r>
              <a:rPr lang="en-US" sz="1600" dirty="0">
                <a:solidFill>
                  <a:schemeClr val="tx1">
                    <a:lumMod val="50000"/>
                    <a:lumOff val="50000"/>
                  </a:schemeClr>
                </a:solidFill>
              </a:rPr>
              <a:t>Relationship of ponds and rivers to Bay</a:t>
            </a:r>
          </a:p>
          <a:p>
            <a:pPr marL="0" indent="0" algn="r">
              <a:buNone/>
            </a:pPr>
            <a:r>
              <a:rPr lang="en-US" sz="1600" dirty="0">
                <a:solidFill>
                  <a:schemeClr val="tx1">
                    <a:lumMod val="50000"/>
                    <a:lumOff val="50000"/>
                  </a:schemeClr>
                </a:solidFill>
              </a:rPr>
              <a:t> Towns of Falmouth, Mashpee</a:t>
            </a:r>
          </a:p>
          <a:p>
            <a:pPr marL="0" indent="0" algn="r">
              <a:buNone/>
            </a:pPr>
            <a:endParaRPr lang="en-US" sz="1600" dirty="0">
              <a:solidFill>
                <a:schemeClr val="tx1">
                  <a:lumMod val="50000"/>
                  <a:lumOff val="50000"/>
                </a:schemeClr>
              </a:solidFill>
            </a:endParaRPr>
          </a:p>
          <a:p>
            <a:pPr marL="0" indent="0" algn="r">
              <a:buNone/>
            </a:pPr>
            <a:endParaRPr lang="en-US" sz="1600" dirty="0">
              <a:solidFill>
                <a:schemeClr val="tx1">
                  <a:lumMod val="50000"/>
                  <a:lumOff val="50000"/>
                </a:schemeClr>
              </a:solidFill>
            </a:endParaRPr>
          </a:p>
        </p:txBody>
      </p:sp>
      <p:cxnSp>
        <p:nvCxnSpPr>
          <p:cNvPr id="35" name="Straight Connector 34">
            <a:extLst>
              <a:ext uri="{FF2B5EF4-FFF2-40B4-BE49-F238E27FC236}">
                <a16:creationId xmlns:a16="http://schemas.microsoft.com/office/drawing/2014/main" xmlns="" id="{A57C1A16-B8AB-4D99-A195-A38F556A64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xmlns="" id="{F8A9B20B-D1DD-4573-B5EC-55802951923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xmlns="" id="{66D61E08-70C3-48D8-BEA0-787111DC30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5">
            <a:extLst>
              <a:ext uri="{FF2B5EF4-FFF2-40B4-BE49-F238E27FC236}">
                <a16:creationId xmlns:a16="http://schemas.microsoft.com/office/drawing/2014/main" xmlns="" id="{FC55298F-0AE5-478E-AD2B-03C2614C5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24">
            <a:extLst>
              <a:ext uri="{FF2B5EF4-FFF2-40B4-BE49-F238E27FC236}">
                <a16:creationId xmlns:a16="http://schemas.microsoft.com/office/drawing/2014/main" xmlns="" id="{C180E4EA-0B63-4779-A895-7E90E71088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7">
            <a:extLst>
              <a:ext uri="{FF2B5EF4-FFF2-40B4-BE49-F238E27FC236}">
                <a16:creationId xmlns:a16="http://schemas.microsoft.com/office/drawing/2014/main" xmlns="" id="{CEE01D9D-3DE8-4EED-B0D3-8F3C79CC76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xmlns="" id="{89AF5CE9-607F-43F4-8983-DCD6DA4051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a:extLst>
              <a:ext uri="{FF2B5EF4-FFF2-40B4-BE49-F238E27FC236}">
                <a16:creationId xmlns:a16="http://schemas.microsoft.com/office/drawing/2014/main" xmlns="" id="{6EEA2DBD-9E1E-4521-8C01-F32AD18A89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29">
            <a:extLst>
              <a:ext uri="{FF2B5EF4-FFF2-40B4-BE49-F238E27FC236}">
                <a16:creationId xmlns:a16="http://schemas.microsoft.com/office/drawing/2014/main" xmlns="" id="{15BBD2C1-BA9B-46A9-A27A-33498B1692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01443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9D953E-A530-5947-86A2-921CE6245C1A}"/>
              </a:ext>
            </a:extLst>
          </p:cNvPr>
          <p:cNvSpPr>
            <a:spLocks noGrp="1"/>
          </p:cNvSpPr>
          <p:nvPr>
            <p:ph type="title"/>
          </p:nvPr>
        </p:nvSpPr>
        <p:spPr>
          <a:xfrm>
            <a:off x="677334" y="609600"/>
            <a:ext cx="8596668" cy="1320800"/>
          </a:xfrm>
        </p:spPr>
        <p:txBody>
          <a:bodyPr anchor="t">
            <a:normAutofit/>
          </a:bodyPr>
          <a:lstStyle/>
          <a:p>
            <a:r>
              <a:rPr lang="en-US" dirty="0"/>
              <a:t>Popponesset Bay watershed</a:t>
            </a:r>
          </a:p>
        </p:txBody>
      </p:sp>
      <p:sp>
        <p:nvSpPr>
          <p:cNvPr id="3" name="Content Placeholder 2">
            <a:extLst>
              <a:ext uri="{FF2B5EF4-FFF2-40B4-BE49-F238E27FC236}">
                <a16:creationId xmlns:a16="http://schemas.microsoft.com/office/drawing/2014/main" xmlns="" id="{BBE264AA-71E8-D148-B847-B53C102F68C8}"/>
              </a:ext>
            </a:extLst>
          </p:cNvPr>
          <p:cNvSpPr>
            <a:spLocks noGrp="1"/>
          </p:cNvSpPr>
          <p:nvPr>
            <p:ph idx="1"/>
          </p:nvPr>
        </p:nvSpPr>
        <p:spPr>
          <a:xfrm>
            <a:off x="6416039" y="2160589"/>
            <a:ext cx="2927185" cy="3880773"/>
          </a:xfrm>
        </p:spPr>
        <p:txBody>
          <a:bodyPr>
            <a:normAutofit fontScale="92500" lnSpcReduction="10000"/>
          </a:bodyPr>
          <a:lstStyle/>
          <a:p>
            <a:r>
              <a:rPr lang="en-US" sz="1500" dirty="0"/>
              <a:t>Sandwich Ponds – Snake, Pimlico, Peters</a:t>
            </a:r>
          </a:p>
          <a:p>
            <a:r>
              <a:rPr lang="en-US" sz="1500" dirty="0"/>
              <a:t>Mashpee Ponds- Mashpee Wakeby, Santuit</a:t>
            </a:r>
          </a:p>
          <a:p>
            <a:r>
              <a:rPr lang="en-US" sz="1500" dirty="0"/>
              <a:t>Mashpee River</a:t>
            </a:r>
          </a:p>
          <a:p>
            <a:r>
              <a:rPr lang="en-US" sz="1500" dirty="0"/>
              <a:t>Quaker Run</a:t>
            </a:r>
          </a:p>
          <a:p>
            <a:r>
              <a:rPr lang="en-US" sz="1500" dirty="0"/>
              <a:t>Santuit River</a:t>
            </a:r>
          </a:p>
          <a:p>
            <a:r>
              <a:rPr lang="en-US" sz="1500" dirty="0"/>
              <a:t>Shoestring Bay</a:t>
            </a:r>
          </a:p>
          <a:p>
            <a:r>
              <a:rPr lang="en-US" sz="1500" dirty="0"/>
              <a:t>Pinquickset Cove</a:t>
            </a:r>
          </a:p>
          <a:p>
            <a:r>
              <a:rPr lang="en-US" sz="1500" dirty="0"/>
              <a:t>Ockway Bay</a:t>
            </a:r>
          </a:p>
          <a:p>
            <a:r>
              <a:rPr lang="en-US" sz="1500" dirty="0"/>
              <a:t>Popponesset Creek &amp; Bay</a:t>
            </a:r>
          </a:p>
          <a:p>
            <a:r>
              <a:rPr lang="en-US" sz="1500" dirty="0"/>
              <a:t>Quaker Run Well, Cotuit Well #5, Rock landing Wells</a:t>
            </a:r>
          </a:p>
        </p:txBody>
      </p:sp>
      <p:pic>
        <p:nvPicPr>
          <p:cNvPr id="1025" name="Picture 1" descr="page45image46034928">
            <a:extLst>
              <a:ext uri="{FF2B5EF4-FFF2-40B4-BE49-F238E27FC236}">
                <a16:creationId xmlns:a16="http://schemas.microsoft.com/office/drawing/2014/main" xmlns="" id="{EBD2352E-A3AB-B840-9ED4-E4CF69C85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430" y="2243352"/>
            <a:ext cx="3502721" cy="71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45image46035136">
            <a:extLst>
              <a:ext uri="{FF2B5EF4-FFF2-40B4-BE49-F238E27FC236}">
                <a16:creationId xmlns:a16="http://schemas.microsoft.com/office/drawing/2014/main" xmlns="" id="{1667A617-D2D4-824F-8BDF-E6638175A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925" y="1342542"/>
            <a:ext cx="3994114" cy="469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12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xmlns="" id="{A65AC7D1-EAA9-48F5-B509-60A7F50BF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57" name="Rectangle 2056">
            <a:extLst>
              <a:ext uri="{FF2B5EF4-FFF2-40B4-BE49-F238E27FC236}">
                <a16:creationId xmlns:a16="http://schemas.microsoft.com/office/drawing/2014/main" xmlns="" id="{D6320AF9-619A-4175-865B-5663E1AE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59" name="Straight Connector 2058">
            <a:extLst>
              <a:ext uri="{FF2B5EF4-FFF2-40B4-BE49-F238E27FC236}">
                <a16:creationId xmlns:a16="http://schemas.microsoft.com/office/drawing/2014/main" xmlns="" id="{063B6EC6-D752-4EE7-908B-F8F19E8C7F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61" name="Straight Connector 2060">
            <a:extLst>
              <a:ext uri="{FF2B5EF4-FFF2-40B4-BE49-F238E27FC236}">
                <a16:creationId xmlns:a16="http://schemas.microsoft.com/office/drawing/2014/main" xmlns="" id="{EFECD4E8-AD3E-4228-82A2-9461958EA9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63" name="Rectangle 23">
            <a:extLst>
              <a:ext uri="{FF2B5EF4-FFF2-40B4-BE49-F238E27FC236}">
                <a16:creationId xmlns:a16="http://schemas.microsoft.com/office/drawing/2014/main" xmlns="" id="{7E018740-5C2B-4A41-AC1A-7E68D1EC1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5" name="Rectangle 25">
            <a:extLst>
              <a:ext uri="{FF2B5EF4-FFF2-40B4-BE49-F238E27FC236}">
                <a16:creationId xmlns:a16="http://schemas.microsoft.com/office/drawing/2014/main" xmlns="" id="{166F75A4-C475-4941-8EE2-B80A06A2C1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7" name="Isosceles Triangle 2066">
            <a:extLst>
              <a:ext uri="{FF2B5EF4-FFF2-40B4-BE49-F238E27FC236}">
                <a16:creationId xmlns:a16="http://schemas.microsoft.com/office/drawing/2014/main" xmlns="" id="{A032553A-72E8-4B0D-8405-FF9771C9A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9" name="Rectangle 27">
            <a:extLst>
              <a:ext uri="{FF2B5EF4-FFF2-40B4-BE49-F238E27FC236}">
                <a16:creationId xmlns:a16="http://schemas.microsoft.com/office/drawing/2014/main" xmlns="" id="{765800AC-C3B9-498E-87BC-29FAE4C7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71" name="Isosceles Triangle 2070">
            <a:extLst>
              <a:ext uri="{FF2B5EF4-FFF2-40B4-BE49-F238E27FC236}">
                <a16:creationId xmlns:a16="http://schemas.microsoft.com/office/drawing/2014/main" xmlns="" id="{1F9D6ACB-2FF4-49F9-978A-E0D5327F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73" name="Freeform: Shape 2072">
            <a:extLst>
              <a:ext uri="{FF2B5EF4-FFF2-40B4-BE49-F238E27FC236}">
                <a16:creationId xmlns:a16="http://schemas.microsoft.com/office/drawing/2014/main" xmlns="" id="{A5EC319D-0FEA-4B95-A3EA-01E35672C9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F33EC267-44DB-BF46-BED6-404ADB09E40A}"/>
              </a:ext>
            </a:extLst>
          </p:cNvPr>
          <p:cNvSpPr>
            <a:spLocks noGrp="1"/>
          </p:cNvSpPr>
          <p:nvPr>
            <p:ph type="title"/>
          </p:nvPr>
        </p:nvSpPr>
        <p:spPr>
          <a:xfrm>
            <a:off x="7181723" y="609600"/>
            <a:ext cx="4512989" cy="2227730"/>
          </a:xfrm>
        </p:spPr>
        <p:txBody>
          <a:bodyPr anchor="ctr">
            <a:normAutofit/>
          </a:bodyPr>
          <a:lstStyle/>
          <a:p>
            <a:r>
              <a:rPr lang="en-US" dirty="0">
                <a:solidFill>
                  <a:srgbClr val="FFFFFF"/>
                </a:solidFill>
              </a:rPr>
              <a:t>Popponesset Bay Watershed</a:t>
            </a:r>
          </a:p>
        </p:txBody>
      </p:sp>
      <p:sp>
        <p:nvSpPr>
          <p:cNvPr id="3" name="Content Placeholder 2">
            <a:extLst>
              <a:ext uri="{FF2B5EF4-FFF2-40B4-BE49-F238E27FC236}">
                <a16:creationId xmlns:a16="http://schemas.microsoft.com/office/drawing/2014/main" xmlns="" id="{BA4CC3CF-09BE-3C4A-B660-E9196DD8AA0F}"/>
              </a:ext>
            </a:extLst>
          </p:cNvPr>
          <p:cNvSpPr>
            <a:spLocks noGrp="1"/>
          </p:cNvSpPr>
          <p:nvPr>
            <p:ph idx="1"/>
          </p:nvPr>
        </p:nvSpPr>
        <p:spPr>
          <a:xfrm>
            <a:off x="7181725" y="2837329"/>
            <a:ext cx="4512988" cy="3317938"/>
          </a:xfrm>
        </p:spPr>
        <p:txBody>
          <a:bodyPr anchor="t">
            <a:normAutofit/>
          </a:bodyPr>
          <a:lstStyle/>
          <a:p>
            <a:r>
              <a:rPr lang="en-US" dirty="0">
                <a:solidFill>
                  <a:srgbClr val="FFFFFF"/>
                </a:solidFill>
              </a:rPr>
              <a:t>Towns of </a:t>
            </a:r>
          </a:p>
          <a:p>
            <a:r>
              <a:rPr lang="en-US" dirty="0">
                <a:solidFill>
                  <a:srgbClr val="FFFFFF"/>
                </a:solidFill>
              </a:rPr>
              <a:t>Sandwich </a:t>
            </a:r>
          </a:p>
          <a:p>
            <a:r>
              <a:rPr lang="en-US" dirty="0">
                <a:solidFill>
                  <a:srgbClr val="FFFFFF"/>
                </a:solidFill>
              </a:rPr>
              <a:t>Mashpee</a:t>
            </a:r>
          </a:p>
          <a:p>
            <a:r>
              <a:rPr lang="en-US" dirty="0">
                <a:solidFill>
                  <a:srgbClr val="FFFFFF"/>
                </a:solidFill>
              </a:rPr>
              <a:t> Barnstable</a:t>
            </a:r>
          </a:p>
        </p:txBody>
      </p:sp>
      <p:pic>
        <p:nvPicPr>
          <p:cNvPr id="2049" name="Picture 1" descr="page42image46073888">
            <a:extLst>
              <a:ext uri="{FF2B5EF4-FFF2-40B4-BE49-F238E27FC236}">
                <a16:creationId xmlns:a16="http://schemas.microsoft.com/office/drawing/2014/main" xmlns="" id="{BE8C1F64-F6C1-CC40-B7A8-F91126A51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51" y="1387321"/>
            <a:ext cx="3856774" cy="78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42image58897200">
            <a:extLst>
              <a:ext uri="{FF2B5EF4-FFF2-40B4-BE49-F238E27FC236}">
                <a16:creationId xmlns:a16="http://schemas.microsoft.com/office/drawing/2014/main" xmlns="" id="{A035343D-D23D-8940-AF73-4D177F279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51" y="1387321"/>
            <a:ext cx="3336228" cy="4172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692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F320BB-D243-3E4A-9A09-882786A3340C}"/>
              </a:ext>
            </a:extLst>
          </p:cNvPr>
          <p:cNvSpPr>
            <a:spLocks noGrp="1"/>
          </p:cNvSpPr>
          <p:nvPr>
            <p:ph type="title"/>
          </p:nvPr>
        </p:nvSpPr>
        <p:spPr>
          <a:xfrm>
            <a:off x="4997309" y="609600"/>
            <a:ext cx="4276692" cy="1320800"/>
          </a:xfrm>
        </p:spPr>
        <p:txBody>
          <a:bodyPr anchor="ctr">
            <a:normAutofit/>
          </a:bodyPr>
          <a:lstStyle/>
          <a:p>
            <a:pPr>
              <a:lnSpc>
                <a:spcPct val="90000"/>
              </a:lnSpc>
            </a:pPr>
            <a:r>
              <a:rPr lang="en-US" sz="2800" dirty="0"/>
              <a:t>Popponesset Bay Impairment</a:t>
            </a:r>
            <a:br>
              <a:rPr lang="en-US" sz="2800" dirty="0"/>
            </a:br>
            <a:r>
              <a:rPr lang="en-US" sz="2800" dirty="0"/>
              <a:t>2008 EPA</a:t>
            </a:r>
          </a:p>
        </p:txBody>
      </p:sp>
      <p:pic>
        <p:nvPicPr>
          <p:cNvPr id="5" name="Picture 4" descr="Elevated view of marsh and tidelands at dusk">
            <a:extLst>
              <a:ext uri="{FF2B5EF4-FFF2-40B4-BE49-F238E27FC236}">
                <a16:creationId xmlns:a16="http://schemas.microsoft.com/office/drawing/2014/main" xmlns="" id="{6140A2E7-6596-C4E9-E2C4-FFF8790FE448}"/>
              </a:ext>
            </a:extLst>
          </p:cNvPr>
          <p:cNvPicPr>
            <a:picLocks noChangeAspect="1"/>
          </p:cNvPicPr>
          <p:nvPr/>
        </p:nvPicPr>
        <p:blipFill rotWithShape="1">
          <a:blip r:embed="rId2"/>
          <a:srcRect b="15730"/>
          <a:stretch/>
        </p:blipFill>
        <p:spPr>
          <a:xfrm>
            <a:off x="803878" y="2261312"/>
            <a:ext cx="3861905" cy="2172329"/>
          </a:xfrm>
          <a:prstGeom prst="rect">
            <a:avLst/>
          </a:prstGeom>
        </p:spPr>
      </p:pic>
      <p:sp>
        <p:nvSpPr>
          <p:cNvPr id="3" name="Content Placeholder 2">
            <a:extLst>
              <a:ext uri="{FF2B5EF4-FFF2-40B4-BE49-F238E27FC236}">
                <a16:creationId xmlns:a16="http://schemas.microsoft.com/office/drawing/2014/main" xmlns="" id="{A4E50FA4-0E22-F343-A970-96AA454CF9A0}"/>
              </a:ext>
            </a:extLst>
          </p:cNvPr>
          <p:cNvSpPr>
            <a:spLocks noGrp="1"/>
          </p:cNvSpPr>
          <p:nvPr>
            <p:ph idx="1"/>
          </p:nvPr>
        </p:nvSpPr>
        <p:spPr>
          <a:xfrm>
            <a:off x="4985823" y="2160590"/>
            <a:ext cx="4862512" cy="2767012"/>
          </a:xfrm>
        </p:spPr>
        <p:txBody>
          <a:bodyPr>
            <a:normAutofit/>
          </a:bodyPr>
          <a:lstStyle/>
          <a:p>
            <a:pPr>
              <a:lnSpc>
                <a:spcPct val="90000"/>
              </a:lnSpc>
            </a:pPr>
            <a:r>
              <a:rPr lang="en-US" sz="1400" dirty="0"/>
              <a:t>the Mashpee River, Shoestring Bay, and Popponesset Bay sub-embayments are listed as impaired waters on the Massachusetts 2006 Integrated List of Waters (http://www.mass.gov/dep/water/resources/2006cmt2.pdf) that require TMDLs (Category 5) to comply with the Clean Water Act under Section 303(d)</a:t>
            </a:r>
          </a:p>
          <a:p>
            <a:pPr>
              <a:lnSpc>
                <a:spcPct val="90000"/>
              </a:lnSpc>
            </a:pPr>
            <a:r>
              <a:rPr lang="en-US" sz="1400" dirty="0"/>
              <a:t> The environmental damage affecting the Popponesset, Mashpee River and Shoestring Bay embayments include pollutant loadings from nutrients and pathogens, periodic decreases of dissolved oxygen, decreased diversity of benthic animals, and periodic algal blooms. </a:t>
            </a:r>
          </a:p>
          <a:p>
            <a:pPr>
              <a:lnSpc>
                <a:spcPct val="90000"/>
              </a:lnSpc>
            </a:pPr>
            <a:endParaRPr lang="en-US" sz="1400" dirty="0"/>
          </a:p>
        </p:txBody>
      </p:sp>
    </p:spTree>
    <p:extLst>
      <p:ext uri="{BB962C8B-B14F-4D97-AF65-F5344CB8AC3E}">
        <p14:creationId xmlns:p14="http://schemas.microsoft.com/office/powerpoint/2010/main" val="179315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CE8CD7-5E08-9344-8158-38EB7827C82E}"/>
              </a:ext>
            </a:extLst>
          </p:cNvPr>
          <p:cNvSpPr>
            <a:spLocks noGrp="1"/>
          </p:cNvSpPr>
          <p:nvPr>
            <p:ph type="title"/>
          </p:nvPr>
        </p:nvSpPr>
        <p:spPr>
          <a:xfrm>
            <a:off x="677334" y="609600"/>
            <a:ext cx="8454309" cy="1058562"/>
          </a:xfrm>
        </p:spPr>
        <p:txBody>
          <a:bodyPr>
            <a:normAutofit fontScale="90000"/>
          </a:bodyPr>
          <a:lstStyle/>
          <a:p>
            <a:r>
              <a:rPr lang="en-US" dirty="0"/>
              <a:t>Studies and Reports Timeline 1948 - 2012</a:t>
            </a:r>
          </a:p>
        </p:txBody>
      </p:sp>
      <p:sp>
        <p:nvSpPr>
          <p:cNvPr id="3" name="Content Placeholder 2">
            <a:extLst>
              <a:ext uri="{FF2B5EF4-FFF2-40B4-BE49-F238E27FC236}">
                <a16:creationId xmlns:a16="http://schemas.microsoft.com/office/drawing/2014/main" xmlns="" id="{F9834A51-94BA-3949-804E-724FA7908FBB}"/>
              </a:ext>
            </a:extLst>
          </p:cNvPr>
          <p:cNvSpPr>
            <a:spLocks noGrp="1"/>
          </p:cNvSpPr>
          <p:nvPr>
            <p:ph idx="1"/>
          </p:nvPr>
        </p:nvSpPr>
        <p:spPr>
          <a:xfrm>
            <a:off x="677334" y="1668162"/>
            <a:ext cx="8596668" cy="4373200"/>
          </a:xfrm>
        </p:spPr>
        <p:txBody>
          <a:bodyPr>
            <a:normAutofit lnSpcReduction="10000"/>
          </a:bodyPr>
          <a:lstStyle/>
          <a:p>
            <a:r>
              <a:rPr lang="en-US" dirty="0"/>
              <a:t>1948 Federal Water Pollution Control Act </a:t>
            </a:r>
          </a:p>
          <a:p>
            <a:r>
              <a:rPr lang="en-US" dirty="0"/>
              <a:t>1972 Federal Clean Water Act (CWA)</a:t>
            </a:r>
          </a:p>
          <a:p>
            <a:r>
              <a:rPr lang="en-US" dirty="0"/>
              <a:t>1987 Sewer Commission Formed</a:t>
            </a:r>
          </a:p>
          <a:p>
            <a:r>
              <a:rPr lang="en-US" dirty="0"/>
              <a:t>1999 Watershed Nitrogen Management Plan</a:t>
            </a:r>
          </a:p>
          <a:p>
            <a:r>
              <a:rPr lang="en-US" dirty="0"/>
              <a:t>1978, 2013, 2015 Cape Cod Commission 208 Planning Effort </a:t>
            </a:r>
          </a:p>
          <a:p>
            <a:r>
              <a:rPr lang="en-US" dirty="0"/>
              <a:t>2004 - 2011 Mass Estuaries Project  Popponesset Bay</a:t>
            </a:r>
          </a:p>
          <a:p>
            <a:r>
              <a:rPr lang="en-US" dirty="0"/>
              <a:t>2006 Final Popponesset Bay Report TMDL (Data Collected 1997-2003)</a:t>
            </a:r>
          </a:p>
          <a:p>
            <a:r>
              <a:rPr lang="en-US" dirty="0"/>
              <a:t>2008 Watershed Nitrogen Management Plan</a:t>
            </a:r>
          </a:p>
          <a:p>
            <a:pPr lvl="1"/>
            <a:r>
              <a:rPr lang="en-US" dirty="0"/>
              <a:t>TOWN OF MASHPEE, POPPONESSET BAY &amp; WAQUOIT BAY EAST WATERSHEDS (Sterns  &amp; Wheeler) </a:t>
            </a:r>
          </a:p>
          <a:p>
            <a:r>
              <a:rPr lang="en-US" dirty="0"/>
              <a:t>2012 Scenarios Results Popponesset Bay &amp; Waquoit Bay, Brian Howes, </a:t>
            </a:r>
            <a:r>
              <a:rPr lang="en-US" dirty="0">
                <a:solidFill>
                  <a:schemeClr val="tx1"/>
                </a:solidFill>
              </a:rPr>
              <a:t>UMASS Dartmouth SMAST </a:t>
            </a:r>
            <a:endParaRPr lang="en-US" dirty="0"/>
          </a:p>
          <a:p>
            <a:endParaRPr lang="en-US" dirty="0"/>
          </a:p>
        </p:txBody>
      </p:sp>
    </p:spTree>
    <p:extLst>
      <p:ext uri="{BB962C8B-B14F-4D97-AF65-F5344CB8AC3E}">
        <p14:creationId xmlns:p14="http://schemas.microsoft.com/office/powerpoint/2010/main" val="2599270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544C79-4AF1-1349-ACC5-FF80FC69882D}"/>
              </a:ext>
            </a:extLst>
          </p:cNvPr>
          <p:cNvSpPr>
            <a:spLocks noGrp="1"/>
          </p:cNvSpPr>
          <p:nvPr>
            <p:ph type="title"/>
          </p:nvPr>
        </p:nvSpPr>
        <p:spPr>
          <a:xfrm>
            <a:off x="677334" y="609600"/>
            <a:ext cx="8596668" cy="762000"/>
          </a:xfrm>
        </p:spPr>
        <p:txBody>
          <a:bodyPr/>
          <a:lstStyle/>
          <a:p>
            <a:r>
              <a:rPr lang="en-US" dirty="0"/>
              <a:t>Connections: Bay to Nantucket Sound</a:t>
            </a:r>
          </a:p>
        </p:txBody>
      </p:sp>
      <p:sp>
        <p:nvSpPr>
          <p:cNvPr id="3" name="Content Placeholder 2">
            <a:extLst>
              <a:ext uri="{FF2B5EF4-FFF2-40B4-BE49-F238E27FC236}">
                <a16:creationId xmlns:a16="http://schemas.microsoft.com/office/drawing/2014/main" xmlns="" id="{A8CEE0E0-0CC2-3D46-895C-AD2B3535A939}"/>
              </a:ext>
            </a:extLst>
          </p:cNvPr>
          <p:cNvSpPr>
            <a:spLocks noGrp="1"/>
          </p:cNvSpPr>
          <p:nvPr>
            <p:ph idx="1"/>
          </p:nvPr>
        </p:nvSpPr>
        <p:spPr/>
        <p:txBody>
          <a:bodyPr/>
          <a:lstStyle/>
          <a:p>
            <a:r>
              <a:rPr lang="en-US" dirty="0"/>
              <a:t>The Popponesset Bay Watershed &amp; 5 Embayments</a:t>
            </a:r>
          </a:p>
          <a:p>
            <a:pPr lvl="1"/>
            <a:r>
              <a:rPr lang="en-US" dirty="0"/>
              <a:t>Popponesset Bay, Pinquicket Cove, Ockway Bay, Mashpee River, and Shoestring Bay) lie along the southern shores of the Cape Cod Basin. </a:t>
            </a:r>
          </a:p>
          <a:p>
            <a:pPr lvl="1"/>
            <a:r>
              <a:rPr lang="en-US" dirty="0"/>
              <a:t>Three estuarine river systems (Mashpee River, Santuit River, and Quaker Run) discharge directly to the Bay </a:t>
            </a:r>
          </a:p>
          <a:p>
            <a:pPr lvl="1"/>
            <a:r>
              <a:rPr lang="en-US" dirty="0"/>
              <a:t>ultimately discharges to Nantucket Sound through a single outlet </a:t>
            </a:r>
          </a:p>
          <a:p>
            <a:pPr lvl="1"/>
            <a:endParaRPr lang="en-US" dirty="0"/>
          </a:p>
          <a:p>
            <a:endParaRPr lang="en-US" dirty="0"/>
          </a:p>
        </p:txBody>
      </p:sp>
    </p:spTree>
    <p:extLst>
      <p:ext uri="{BB962C8B-B14F-4D97-AF65-F5344CB8AC3E}">
        <p14:creationId xmlns:p14="http://schemas.microsoft.com/office/powerpoint/2010/main" val="3687652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7C09D0-8AAD-C24D-85E7-4281D2FB584B}"/>
              </a:ext>
            </a:extLst>
          </p:cNvPr>
          <p:cNvSpPr>
            <a:spLocks noGrp="1"/>
          </p:cNvSpPr>
          <p:nvPr>
            <p:ph type="title"/>
          </p:nvPr>
        </p:nvSpPr>
        <p:spPr>
          <a:xfrm>
            <a:off x="677334" y="609600"/>
            <a:ext cx="8596668" cy="1030357"/>
          </a:xfrm>
        </p:spPr>
        <p:txBody>
          <a:bodyPr/>
          <a:lstStyle/>
          <a:p>
            <a:r>
              <a:rPr lang="en-US" dirty="0"/>
              <a:t>Study Contributors</a:t>
            </a:r>
          </a:p>
        </p:txBody>
      </p:sp>
      <p:sp>
        <p:nvSpPr>
          <p:cNvPr id="3" name="Content Placeholder 2">
            <a:extLst>
              <a:ext uri="{FF2B5EF4-FFF2-40B4-BE49-F238E27FC236}">
                <a16:creationId xmlns:a16="http://schemas.microsoft.com/office/drawing/2014/main" xmlns="" id="{FC5442D9-E294-924B-9B1D-BA29A49B4E6A}"/>
              </a:ext>
            </a:extLst>
          </p:cNvPr>
          <p:cNvSpPr>
            <a:spLocks noGrp="1"/>
          </p:cNvSpPr>
          <p:nvPr>
            <p:ph idx="1"/>
          </p:nvPr>
        </p:nvSpPr>
        <p:spPr/>
        <p:txBody>
          <a:bodyPr/>
          <a:lstStyle/>
          <a:p>
            <a:r>
              <a:rPr lang="en-US" dirty="0"/>
              <a:t>University of Massachusetts Dartmouth Marine (SMAST) Brian Howes, Ed Eichner</a:t>
            </a:r>
          </a:p>
          <a:p>
            <a:r>
              <a:rPr lang="en-US" dirty="0"/>
              <a:t>Coastal Studies, UMASS Dartmouth</a:t>
            </a:r>
          </a:p>
          <a:p>
            <a:r>
              <a:rPr lang="en-US" dirty="0"/>
              <a:t>Massachusetts Environmental Protection Agency (MEP)</a:t>
            </a:r>
          </a:p>
          <a:p>
            <a:r>
              <a:rPr lang="en-US" dirty="0"/>
              <a:t>Cape Cod Commission</a:t>
            </a:r>
          </a:p>
          <a:p>
            <a:r>
              <a:rPr lang="en-US" dirty="0"/>
              <a:t>Mashpee Wampanoag Tribe</a:t>
            </a:r>
          </a:p>
          <a:p>
            <a:r>
              <a:rPr lang="en-US" dirty="0"/>
              <a:t>Department of Environmental Protection (DEP)</a:t>
            </a:r>
          </a:p>
          <a:p>
            <a:r>
              <a:rPr lang="en-US" dirty="0"/>
              <a:t>Mashpee Department of Natural Resources (Ashley Fisher)</a:t>
            </a:r>
          </a:p>
          <a:p>
            <a:r>
              <a:rPr lang="en-US" dirty="0"/>
              <a:t>Association to Preserve Cape Cod (APCC)</a:t>
            </a:r>
          </a:p>
        </p:txBody>
      </p:sp>
    </p:spTree>
    <p:extLst>
      <p:ext uri="{BB962C8B-B14F-4D97-AF65-F5344CB8AC3E}">
        <p14:creationId xmlns:p14="http://schemas.microsoft.com/office/powerpoint/2010/main" val="1616160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CCAB3-26B4-FA4C-B382-39599E7DD161}"/>
              </a:ext>
            </a:extLst>
          </p:cNvPr>
          <p:cNvSpPr>
            <a:spLocks noGrp="1"/>
          </p:cNvSpPr>
          <p:nvPr>
            <p:ph type="title"/>
          </p:nvPr>
        </p:nvSpPr>
        <p:spPr>
          <a:xfrm>
            <a:off x="677334" y="609600"/>
            <a:ext cx="8596668" cy="762000"/>
          </a:xfrm>
        </p:spPr>
        <p:txBody>
          <a:bodyPr/>
          <a:lstStyle/>
          <a:p>
            <a:r>
              <a:rPr lang="en-US" dirty="0"/>
              <a:t>Studies and Report Timeline 2013 - 2024</a:t>
            </a:r>
          </a:p>
        </p:txBody>
      </p:sp>
      <p:sp>
        <p:nvSpPr>
          <p:cNvPr id="3" name="Content Placeholder 2">
            <a:extLst>
              <a:ext uri="{FF2B5EF4-FFF2-40B4-BE49-F238E27FC236}">
                <a16:creationId xmlns:a16="http://schemas.microsoft.com/office/drawing/2014/main" xmlns="" id="{8EABF1EF-CE36-8649-A742-554F814AAAA2}"/>
              </a:ext>
            </a:extLst>
          </p:cNvPr>
          <p:cNvSpPr>
            <a:spLocks noGrp="1"/>
          </p:cNvSpPr>
          <p:nvPr>
            <p:ph idx="1"/>
          </p:nvPr>
        </p:nvSpPr>
        <p:spPr>
          <a:xfrm>
            <a:off x="677334" y="1482811"/>
            <a:ext cx="8596668" cy="4558551"/>
          </a:xfrm>
        </p:spPr>
        <p:txBody>
          <a:bodyPr>
            <a:normAutofit fontScale="92500" lnSpcReduction="20000"/>
          </a:bodyPr>
          <a:lstStyle/>
          <a:p>
            <a:r>
              <a:rPr lang="en-US" dirty="0"/>
              <a:t>2013 Mass Estuaries Project Waquoit Bay</a:t>
            </a:r>
          </a:p>
          <a:p>
            <a:r>
              <a:rPr lang="en-US" dirty="0"/>
              <a:t>2013 Simulated Effects of Wastewater Management Popponesset Bay Watershed (DA Walter, US Dept of Interior, US Geological Survey) </a:t>
            </a:r>
          </a:p>
          <a:p>
            <a:r>
              <a:rPr lang="en-US" dirty="0">
                <a:solidFill>
                  <a:schemeClr val="tx1"/>
                </a:solidFill>
              </a:rPr>
              <a:t>2015 Comprehensive Watershed Nitrogen Management Plan 2015 Final – Plan Implemented 2022 </a:t>
            </a:r>
          </a:p>
          <a:p>
            <a:r>
              <a:rPr lang="en-US" dirty="0">
                <a:solidFill>
                  <a:schemeClr val="tx1"/>
                </a:solidFill>
              </a:rPr>
              <a:t>2017 Town of Mashpee Existing WWTF Evaluation Final Report GHD – more high level WWTF needed</a:t>
            </a:r>
          </a:p>
          <a:p>
            <a:r>
              <a:rPr lang="en-US" dirty="0">
                <a:solidFill>
                  <a:schemeClr val="tx1"/>
                </a:solidFill>
              </a:rPr>
              <a:t>2017 &amp; 2019 Shared  Wastewater Management Study Bourne, Falmouth, Mashpee, Sandwich, JBCC– there is need for shared cooperative solutions to nitrogen removal</a:t>
            </a:r>
          </a:p>
          <a:p>
            <a:r>
              <a:rPr lang="en-US" dirty="0">
                <a:solidFill>
                  <a:schemeClr val="tx1"/>
                </a:solidFill>
              </a:rPr>
              <a:t>2001-2022 Santuit Pond Diagnostic Study – severely impaired </a:t>
            </a:r>
          </a:p>
          <a:p>
            <a:r>
              <a:rPr lang="en-US" dirty="0">
                <a:solidFill>
                  <a:schemeClr val="tx1"/>
                </a:solidFill>
              </a:rPr>
              <a:t>2022 Mashpee Pond Water Quality Report Mashpee Dept Natural Resources &amp; Fuss &amp; O’Neil – all ponds internally degraded – different reasons &amp; solutions, milfoil, cyanobacteria, clarity, dissolved O2</a:t>
            </a:r>
          </a:p>
          <a:p>
            <a:r>
              <a:rPr lang="en-US" dirty="0">
                <a:solidFill>
                  <a:schemeClr val="tx1"/>
                </a:solidFill>
              </a:rPr>
              <a:t>2022- 2024 Mashpee Wakeby Pond Study UMA Dartmouth SMAST &amp; Mashpee Dept Natural Resources – Wakeby more impaired than Mashpee but both impaired with nitrogen &amp; phosphorous</a:t>
            </a:r>
          </a:p>
          <a:p>
            <a:endParaRPr lang="en-US" dirty="0">
              <a:solidFill>
                <a:schemeClr val="tx1"/>
              </a:solidFill>
            </a:endParaRPr>
          </a:p>
          <a:p>
            <a:endParaRPr lang="en-US" dirty="0"/>
          </a:p>
        </p:txBody>
      </p:sp>
    </p:spTree>
    <p:extLst>
      <p:ext uri="{BB962C8B-B14F-4D97-AF65-F5344CB8AC3E}">
        <p14:creationId xmlns:p14="http://schemas.microsoft.com/office/powerpoint/2010/main" val="2470803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7DCD7-220D-C84D-9D08-ACD6B4CA065F}"/>
              </a:ext>
            </a:extLst>
          </p:cNvPr>
          <p:cNvSpPr>
            <a:spLocks noGrp="1"/>
          </p:cNvSpPr>
          <p:nvPr>
            <p:ph type="title"/>
          </p:nvPr>
        </p:nvSpPr>
        <p:spPr>
          <a:xfrm>
            <a:off x="677334" y="609600"/>
            <a:ext cx="8596668" cy="1009135"/>
          </a:xfrm>
        </p:spPr>
        <p:txBody>
          <a:bodyPr>
            <a:normAutofit fontScale="90000"/>
          </a:bodyPr>
          <a:lstStyle/>
          <a:p>
            <a:r>
              <a:rPr lang="en-US" dirty="0"/>
              <a:t>Total Daily Maximum Load (TMDL) Studies</a:t>
            </a:r>
          </a:p>
        </p:txBody>
      </p:sp>
      <p:sp>
        <p:nvSpPr>
          <p:cNvPr id="3" name="Content Placeholder 2">
            <a:extLst>
              <a:ext uri="{FF2B5EF4-FFF2-40B4-BE49-F238E27FC236}">
                <a16:creationId xmlns:a16="http://schemas.microsoft.com/office/drawing/2014/main" xmlns="" id="{2714FC81-1428-C545-865C-426E1230B894}"/>
              </a:ext>
            </a:extLst>
          </p:cNvPr>
          <p:cNvSpPr>
            <a:spLocks noGrp="1"/>
          </p:cNvSpPr>
          <p:nvPr>
            <p:ph idx="1"/>
          </p:nvPr>
        </p:nvSpPr>
        <p:spPr>
          <a:xfrm>
            <a:off x="1037968" y="1519881"/>
            <a:ext cx="8236034" cy="3904735"/>
          </a:xfrm>
        </p:spPr>
        <p:txBody>
          <a:bodyPr>
            <a:normAutofit fontScale="92500" lnSpcReduction="20000"/>
          </a:bodyPr>
          <a:lstStyle/>
          <a:p>
            <a:r>
              <a:rPr lang="en-US" dirty="0"/>
              <a:t>September 2004 “Linked Watershed-Embayment Model to Determine Critical Nitrogen Loading Thresholds for Popponesset Bay, Mashpee and Barnstable, Massachusetts” Final Report  </a:t>
            </a:r>
          </a:p>
          <a:p>
            <a:r>
              <a:rPr lang="en-US" dirty="0"/>
              <a:t>January 2005 “Linked Watershed-Embayment Model to Determine Critical Nitrogen Loading Thresholds for the Quashnet River, Hamblin Pond, and Jehu Pond, in the Waquoit Bay System of the Towns of Mashpee and Falmouth, MA” Final Report  </a:t>
            </a:r>
          </a:p>
          <a:p>
            <a:r>
              <a:rPr lang="en-US" dirty="0"/>
              <a:t>October 14, 2005 “FINAL DRAFT: Quashnet River, Hamblin Pond, Little River, Jehu Pond, and Great River in the Waquoit Bay System Total Maximum Daily Loads for Total Nitrogen” </a:t>
            </a:r>
          </a:p>
          <a:p>
            <a:r>
              <a:rPr lang="en-US" dirty="0"/>
              <a:t>April 10, 2006 “FINAL: Popponesset Bay total Maximum Daily Loads for Total Nitrogen”</a:t>
            </a:r>
          </a:p>
          <a:p>
            <a:endParaRPr lang="en-US" dirty="0"/>
          </a:p>
          <a:p>
            <a:pPr marL="0" indent="0">
              <a:buNone/>
            </a:pPr>
            <a:r>
              <a:rPr lang="en-US" dirty="0"/>
              <a:t>RECOMMENDED TMDL .37 - &gt;.50  TN L, actual in Mashpee watershed waters &gt;.67</a:t>
            </a:r>
          </a:p>
        </p:txBody>
      </p:sp>
    </p:spTree>
    <p:extLst>
      <p:ext uri="{BB962C8B-B14F-4D97-AF65-F5344CB8AC3E}">
        <p14:creationId xmlns:p14="http://schemas.microsoft.com/office/powerpoint/2010/main" val="3537582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88C9B83F-64CD-41C1-925F-A08801FFD0B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E1655065-0BD7-4422-BEC0-4401E99809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4DDD90AC-ABEC-4A76-9C9C-AD0A5F8FC7F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21A8AFEF-EC50-4C0B-9C64-814B76C820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CAFAA800-E117-4357-84E4-56B63EA03E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8DDFC9F4-3B45-402D-8AD7-60B3F08ED7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F26A0854-FBE4-4587-B349-06BE192BD7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54A9C4C6-FF7D-470E-BFCA-CE4F60A1F0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B1721EA8-4871-45D4-B78F-AE805A3004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E5763971-E3A3-45C6-9BA8-2E032C7A55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32752E94-0E01-4AF5-A43A-F2FAD8737C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descr="A screenshot of a computer&#10;&#10;Description automatically generated">
            <a:extLst>
              <a:ext uri="{FF2B5EF4-FFF2-40B4-BE49-F238E27FC236}">
                <a16:creationId xmlns:a16="http://schemas.microsoft.com/office/drawing/2014/main" xmlns="" id="{36540A5A-C2D4-EA4F-93F4-0A563F2F517E}"/>
              </a:ext>
            </a:extLst>
          </p:cNvPr>
          <p:cNvPicPr>
            <a:picLocks noGrp="1" noChangeAspect="1"/>
          </p:cNvPicPr>
          <p:nvPr>
            <p:ph idx="1"/>
          </p:nvPr>
        </p:nvPicPr>
        <p:blipFill rotWithShape="1">
          <a:blip r:embed="rId2"/>
          <a:srcRect l="9091" b="9091"/>
          <a:stretch/>
        </p:blipFill>
        <p:spPr>
          <a:xfrm>
            <a:off x="1" y="10"/>
            <a:ext cx="12191999" cy="6857990"/>
          </a:xfrm>
          <a:prstGeom prst="rect">
            <a:avLst/>
          </a:prstGeom>
        </p:spPr>
      </p:pic>
      <p:sp>
        <p:nvSpPr>
          <p:cNvPr id="22" name="Isosceles Triangle 21">
            <a:extLst>
              <a:ext uri="{FF2B5EF4-FFF2-40B4-BE49-F238E27FC236}">
                <a16:creationId xmlns:a16="http://schemas.microsoft.com/office/drawing/2014/main" xmlns="" id="{3559A5F2-8BE0-4998-A1E4-1B145465A9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Parallelogram 23">
            <a:extLst>
              <a:ext uri="{FF2B5EF4-FFF2-40B4-BE49-F238E27FC236}">
                <a16:creationId xmlns:a16="http://schemas.microsoft.com/office/drawing/2014/main" xmlns="" id="{3A6596D4-D53C-424F-9F16-CC8686C079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xmlns="" id="{81BB890B-70D4-42FE-A599-6AEF1A42D9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3842D646-B58C-43C8-8152-01BC782B725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xmlns="" id="{9772CABD-4211-42AA-B349-D4002E52F1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xmlns="" id="{BBD91630-4DBA-4294-8016-FEB5C3B0C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xmlns="" id="{E67D1587-504D-41BC-9D48-B61257BFBC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1D2F02AD-9787-6347-A09C-B90ED1F428EB}"/>
              </a:ext>
            </a:extLst>
          </p:cNvPr>
          <p:cNvSpPr>
            <a:spLocks noGrp="1"/>
          </p:cNvSpPr>
          <p:nvPr>
            <p:ph type="title"/>
          </p:nvPr>
        </p:nvSpPr>
        <p:spPr>
          <a:xfrm>
            <a:off x="4704200" y="1678665"/>
            <a:ext cx="4569803" cy="2369131"/>
          </a:xfrm>
        </p:spPr>
        <p:txBody>
          <a:bodyPr vert="horz" lIns="91440" tIns="45720" rIns="91440" bIns="45720" rtlCol="0" anchor="b">
            <a:normAutofit/>
          </a:bodyPr>
          <a:lstStyle/>
          <a:p>
            <a:pPr algn="r"/>
            <a:r>
              <a:rPr lang="en-US" sz="5400" dirty="0"/>
              <a:t>Mashpee Ponds</a:t>
            </a:r>
          </a:p>
        </p:txBody>
      </p:sp>
      <p:sp>
        <p:nvSpPr>
          <p:cNvPr id="36" name="Rectangle 27">
            <a:extLst>
              <a:ext uri="{FF2B5EF4-FFF2-40B4-BE49-F238E27FC236}">
                <a16:creationId xmlns:a16="http://schemas.microsoft.com/office/drawing/2014/main" xmlns="" id="{8765DD1A-F044-4DE7-8A9B-7C30DC85A4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xmlns="" id="{2FE2170D-72D6-48A8-8E9A-BFF3BF03D0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xmlns="" id="{01D19436-094D-463D-AFEA-870FDBD037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xmlns="" id="{9A2DE6E0-967C-4C58-8558-EC08F1138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8543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0BE2C-C3B8-2348-979E-FB9629E15B65}"/>
              </a:ext>
            </a:extLst>
          </p:cNvPr>
          <p:cNvSpPr>
            <a:spLocks noGrp="1"/>
          </p:cNvSpPr>
          <p:nvPr>
            <p:ph type="title"/>
          </p:nvPr>
        </p:nvSpPr>
        <p:spPr/>
        <p:txBody>
          <a:bodyPr>
            <a:normAutofit fontScale="90000"/>
          </a:bodyPr>
          <a:lstStyle/>
          <a:p>
            <a:r>
              <a:rPr lang="en-US" dirty="0"/>
              <a:t>Pond Studies Report </a:t>
            </a:r>
            <a:br>
              <a:rPr lang="en-US" dirty="0"/>
            </a:br>
            <a:r>
              <a:rPr lang="en-US" dirty="0"/>
              <a:t>A Fisher 2022, Mashpee Dept Nat Resources</a:t>
            </a:r>
          </a:p>
        </p:txBody>
      </p:sp>
      <p:sp>
        <p:nvSpPr>
          <p:cNvPr id="3" name="Content Placeholder 2">
            <a:extLst>
              <a:ext uri="{FF2B5EF4-FFF2-40B4-BE49-F238E27FC236}">
                <a16:creationId xmlns:a16="http://schemas.microsoft.com/office/drawing/2014/main" xmlns="" id="{AD287E88-10C9-CA4A-B1B4-C5473A44D6DF}"/>
              </a:ext>
            </a:extLst>
          </p:cNvPr>
          <p:cNvSpPr>
            <a:spLocks noGrp="1"/>
          </p:cNvSpPr>
          <p:nvPr>
            <p:ph idx="1"/>
          </p:nvPr>
        </p:nvSpPr>
        <p:spPr/>
        <p:txBody>
          <a:bodyPr/>
          <a:lstStyle/>
          <a:p>
            <a:r>
              <a:rPr lang="en-US" dirty="0"/>
              <a:t>Santuit 2001, 2009,2010, 2022</a:t>
            </a:r>
          </a:p>
          <a:p>
            <a:r>
              <a:rPr lang="en-US" dirty="0"/>
              <a:t>Ashumet</a:t>
            </a:r>
          </a:p>
          <a:p>
            <a:r>
              <a:rPr lang="en-US" dirty="0"/>
              <a:t>Johns</a:t>
            </a:r>
          </a:p>
          <a:p>
            <a:r>
              <a:rPr lang="en-US" dirty="0"/>
              <a:t>Mashpee Wakeby 2022-2024 – ongoing </a:t>
            </a:r>
          </a:p>
          <a:p>
            <a:endParaRPr lang="en-US" dirty="0"/>
          </a:p>
          <a:p>
            <a:endParaRPr lang="en-US" dirty="0"/>
          </a:p>
          <a:p>
            <a:r>
              <a:rPr lang="en-US" dirty="0"/>
              <a:t>All Ponds are impaired: fish survival, invasive mollusks, milfoil, phytoplankton, clarity, low dissolved O2</a:t>
            </a:r>
          </a:p>
          <a:p>
            <a:r>
              <a:rPr lang="en-US" dirty="0"/>
              <a:t>Studies conducted 1978 - 1980</a:t>
            </a:r>
          </a:p>
        </p:txBody>
      </p:sp>
    </p:spTree>
    <p:extLst>
      <p:ext uri="{BB962C8B-B14F-4D97-AF65-F5344CB8AC3E}">
        <p14:creationId xmlns:p14="http://schemas.microsoft.com/office/powerpoint/2010/main" val="4030400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68D4FE-67C8-E149-9F15-A697F79532FA}"/>
              </a:ext>
            </a:extLst>
          </p:cNvPr>
          <p:cNvSpPr>
            <a:spLocks noGrp="1"/>
          </p:cNvSpPr>
          <p:nvPr>
            <p:ph type="title"/>
          </p:nvPr>
        </p:nvSpPr>
        <p:spPr/>
        <p:txBody>
          <a:bodyPr>
            <a:normAutofit/>
          </a:bodyPr>
          <a:lstStyle/>
          <a:p>
            <a:r>
              <a:rPr lang="en-US" dirty="0"/>
              <a:t>Mashpee Pond Water Quality &amp; Low Impact Development</a:t>
            </a:r>
          </a:p>
        </p:txBody>
      </p:sp>
      <p:sp>
        <p:nvSpPr>
          <p:cNvPr id="3" name="Content Placeholder 2">
            <a:extLst>
              <a:ext uri="{FF2B5EF4-FFF2-40B4-BE49-F238E27FC236}">
                <a16:creationId xmlns:a16="http://schemas.microsoft.com/office/drawing/2014/main" xmlns="" id="{A53421FA-095C-AF4E-A666-504A5860A4EF}"/>
              </a:ext>
            </a:extLst>
          </p:cNvPr>
          <p:cNvSpPr>
            <a:spLocks noGrp="1"/>
          </p:cNvSpPr>
          <p:nvPr>
            <p:ph idx="1"/>
          </p:nvPr>
        </p:nvSpPr>
        <p:spPr>
          <a:xfrm>
            <a:off x="1013790" y="2160589"/>
            <a:ext cx="8260211" cy="2113237"/>
          </a:xfrm>
        </p:spPr>
        <p:txBody>
          <a:bodyPr>
            <a:normAutofit lnSpcReduction="10000"/>
          </a:bodyPr>
          <a:lstStyle/>
          <a:p>
            <a:r>
              <a:rPr lang="en-US" dirty="0"/>
              <a:t>Mashpee Ponds: Ashumet, Johns, Mashpee Wakeby, Santuit</a:t>
            </a:r>
          </a:p>
          <a:p>
            <a:r>
              <a:rPr lang="en-US" dirty="0"/>
              <a:t>Moody, Mill, Amos, Coombs, Martha’s, Trout, FishHook, Dean’s, Deborah Bottles, Witch, Fells, Great Flat, Lily</a:t>
            </a:r>
          </a:p>
          <a:p>
            <a:endParaRPr lang="en-US" dirty="0"/>
          </a:p>
          <a:p>
            <a:r>
              <a:rPr lang="en-US" dirty="0"/>
              <a:t>Ashley Fisher, Mashpee Department of Natural Resources 2022 Report</a:t>
            </a:r>
          </a:p>
          <a:p>
            <a:r>
              <a:rPr lang="en-US" dirty="0"/>
              <a:t>Cape Cod Commission 2023 Mashpee Ponds Profiles </a:t>
            </a:r>
          </a:p>
        </p:txBody>
      </p:sp>
    </p:spTree>
    <p:extLst>
      <p:ext uri="{BB962C8B-B14F-4D97-AF65-F5344CB8AC3E}">
        <p14:creationId xmlns:p14="http://schemas.microsoft.com/office/powerpoint/2010/main" val="281984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DFD903-6CBC-4449-948D-63961E49B761}"/>
              </a:ext>
            </a:extLst>
          </p:cNvPr>
          <p:cNvSpPr>
            <a:spLocks noGrp="1"/>
          </p:cNvSpPr>
          <p:nvPr>
            <p:ph type="title"/>
          </p:nvPr>
        </p:nvSpPr>
        <p:spPr/>
        <p:txBody>
          <a:bodyPr/>
          <a:lstStyle/>
          <a:p>
            <a:r>
              <a:rPr lang="en-US" dirty="0"/>
              <a:t>CC Commission pond &amp; Lake Studies</a:t>
            </a:r>
          </a:p>
        </p:txBody>
      </p:sp>
      <p:sp>
        <p:nvSpPr>
          <p:cNvPr id="3" name="Content Placeholder 2">
            <a:extLst>
              <a:ext uri="{FF2B5EF4-FFF2-40B4-BE49-F238E27FC236}">
                <a16:creationId xmlns:a16="http://schemas.microsoft.com/office/drawing/2014/main" xmlns="" id="{849891C8-0906-5345-8AF6-8E6D084EE5A3}"/>
              </a:ext>
            </a:extLst>
          </p:cNvPr>
          <p:cNvSpPr>
            <a:spLocks noGrp="1"/>
          </p:cNvSpPr>
          <p:nvPr>
            <p:ph idx="1"/>
          </p:nvPr>
        </p:nvSpPr>
        <p:spPr/>
        <p:txBody>
          <a:bodyPr/>
          <a:lstStyle/>
          <a:p>
            <a:r>
              <a:rPr lang="en-US" dirty="0"/>
              <a:t>Cape Cod’s ponds and lakes are fragile. The Commission’s 2003 Pond and Lake Atlas, as well as town-wide and pond specific assessments, identified that most Cape ponds were impaired and not meeting state regulatory surface water standards. The most recent State of the Waters Report from the Association to Preserve Cape Cod concluded that while data are limited, ponds remain impacted, with over one-third of ponds graded as having “unacceptable” water quality in 2019, 2020, and 2021.</a:t>
            </a:r>
          </a:p>
        </p:txBody>
      </p:sp>
    </p:spTree>
    <p:extLst>
      <p:ext uri="{BB962C8B-B14F-4D97-AF65-F5344CB8AC3E}">
        <p14:creationId xmlns:p14="http://schemas.microsoft.com/office/powerpoint/2010/main" val="3636655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1EBB87-A08E-274E-AAF3-9AFAF7AD8FD8}"/>
              </a:ext>
            </a:extLst>
          </p:cNvPr>
          <p:cNvSpPr>
            <a:spLocks noGrp="1"/>
          </p:cNvSpPr>
          <p:nvPr>
            <p:ph type="title"/>
          </p:nvPr>
        </p:nvSpPr>
        <p:spPr/>
        <p:txBody>
          <a:bodyPr/>
          <a:lstStyle/>
          <a:p>
            <a:r>
              <a:rPr lang="en-US" dirty="0"/>
              <a:t>Ponds Data CC Commission</a:t>
            </a:r>
          </a:p>
        </p:txBody>
      </p:sp>
      <p:sp>
        <p:nvSpPr>
          <p:cNvPr id="3" name="Content Placeholder 2">
            <a:extLst>
              <a:ext uri="{FF2B5EF4-FFF2-40B4-BE49-F238E27FC236}">
                <a16:creationId xmlns:a16="http://schemas.microsoft.com/office/drawing/2014/main" xmlns="" id="{3CDDEE30-CFAD-9D45-8E25-588AB29F2B2A}"/>
              </a:ext>
            </a:extLst>
          </p:cNvPr>
          <p:cNvSpPr>
            <a:spLocks noGrp="1"/>
          </p:cNvSpPr>
          <p:nvPr>
            <p:ph idx="1"/>
          </p:nvPr>
        </p:nvSpPr>
        <p:spPr/>
        <p:txBody>
          <a:bodyPr>
            <a:normAutofit/>
          </a:bodyPr>
          <a:lstStyle/>
          <a:p>
            <a:r>
              <a:rPr lang="en-US" dirty="0"/>
              <a:t>On Cape Cod, excess nutrients originate largely from human sources and activities. Excess nitrogen comes from poorly treated wastewater (e.g., Title 5 septic systems) as well as fertilizers used on lawns, gardens, golf courses and farms. Some nitrogen also falls out from the atmosphere in precipitation, and this atmospheric nitrogen largely originates from burning fossil fuels. Excess phosphorus also comes from septic systems that discharge phosphorus into groundwater that enters ponds and lakes, as well as fertilizers used on lawns, gardens, golf courses and farms that is carried into ponds and lakes in stormwater runoff.</a:t>
            </a:r>
          </a:p>
          <a:p>
            <a:r>
              <a:rPr lang="en-US" b="1" dirty="0"/>
              <a:t>Mashpee Profile:  69 PONDS </a:t>
            </a:r>
            <a:r>
              <a:rPr lang="en-US" dirty="0"/>
              <a:t>12 10+ Acre, 21 Named, 25 ACRES Average Pond Size, 35 FEET Average Pond Depth </a:t>
            </a:r>
          </a:p>
          <a:p>
            <a:endParaRPr lang="en-US" dirty="0"/>
          </a:p>
        </p:txBody>
      </p:sp>
    </p:spTree>
    <p:extLst>
      <p:ext uri="{BB962C8B-B14F-4D97-AF65-F5344CB8AC3E}">
        <p14:creationId xmlns:p14="http://schemas.microsoft.com/office/powerpoint/2010/main" val="396908397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5951</TotalTime>
  <Words>1388</Words>
  <Application>Microsoft Office PowerPoint</Application>
  <PresentationFormat>Widescreen</PresentationFormat>
  <Paragraphs>126</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Trebuchet MS</vt:lpstr>
      <vt:lpstr>Wingdings 3</vt:lpstr>
      <vt:lpstr>Facet</vt:lpstr>
      <vt:lpstr>Studies on Pollution to Estuaries Regarding Ponds</vt:lpstr>
      <vt:lpstr>Studies and Reports Timeline 1948 - 2012</vt:lpstr>
      <vt:lpstr>Studies and Report Timeline 2013 - 2024</vt:lpstr>
      <vt:lpstr>Total Daily Maximum Load (TMDL) Studies</vt:lpstr>
      <vt:lpstr>Mashpee Ponds</vt:lpstr>
      <vt:lpstr>Pond Studies Report  A Fisher 2022, Mashpee Dept Nat Resources</vt:lpstr>
      <vt:lpstr>Mashpee Pond Water Quality &amp; Low Impact Development</vt:lpstr>
      <vt:lpstr>CC Commission pond &amp; Lake Studies</vt:lpstr>
      <vt:lpstr>Ponds Data CC Commission</vt:lpstr>
      <vt:lpstr>PowerPoint Presentation</vt:lpstr>
      <vt:lpstr>Findings</vt:lpstr>
      <vt:lpstr>Solutions &amp; Cautions</vt:lpstr>
      <vt:lpstr>Board of Health Regulation 2008</vt:lpstr>
      <vt:lpstr>Process to identify impaired waters 2008</vt:lpstr>
      <vt:lpstr>2023 WOTUS Rule </vt:lpstr>
      <vt:lpstr>Waquoit Bay Estuarine System</vt:lpstr>
      <vt:lpstr>Popponesset Bay watershed</vt:lpstr>
      <vt:lpstr>Popponesset Bay Watershed</vt:lpstr>
      <vt:lpstr>Popponesset Bay Impairment 2008 EPA</vt:lpstr>
      <vt:lpstr>Connections: Bay to Nantucket Sound</vt:lpstr>
      <vt:lpstr>Study Contributors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Pollution Estuaries Ponds</dc:title>
  <dc:creator>Meredith Harris</dc:creator>
  <cp:lastModifiedBy>Karyn Leslie</cp:lastModifiedBy>
  <cp:revision>12</cp:revision>
  <cp:lastPrinted>2023-08-16T16:39:35Z</cp:lastPrinted>
  <dcterms:created xsi:type="dcterms:W3CDTF">2023-08-07T18:25:36Z</dcterms:created>
  <dcterms:modified xsi:type="dcterms:W3CDTF">2023-08-18T19:09:05Z</dcterms:modified>
</cp:coreProperties>
</file>