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76" r:id="rId2"/>
    <p:sldId id="486" r:id="rId3"/>
    <p:sldId id="564" r:id="rId4"/>
    <p:sldId id="565" r:id="rId5"/>
    <p:sldId id="414" r:id="rId6"/>
    <p:sldId id="496" r:id="rId7"/>
    <p:sldId id="500" r:id="rId8"/>
    <p:sldId id="499" r:id="rId9"/>
    <p:sldId id="534" r:id="rId10"/>
    <p:sldId id="533" r:id="rId11"/>
    <p:sldId id="551" r:id="rId12"/>
    <p:sldId id="503" r:id="rId13"/>
    <p:sldId id="517" r:id="rId14"/>
    <p:sldId id="513" r:id="rId15"/>
    <p:sldId id="552" r:id="rId16"/>
    <p:sldId id="559" r:id="rId17"/>
    <p:sldId id="558" r:id="rId18"/>
    <p:sldId id="483" r:id="rId19"/>
    <p:sldId id="550" r:id="rId20"/>
    <p:sldId id="509" r:id="rId21"/>
    <p:sldId id="511" r:id="rId22"/>
    <p:sldId id="512" r:id="rId23"/>
    <p:sldId id="519" r:id="rId24"/>
    <p:sldId id="557" r:id="rId25"/>
    <p:sldId id="563" r:id="rId26"/>
    <p:sldId id="540" r:id="rId27"/>
    <p:sldId id="541" r:id="rId28"/>
    <p:sldId id="522" r:id="rId29"/>
    <p:sldId id="514" r:id="rId30"/>
  </p:sldIdLst>
  <p:sldSz cx="9144000" cy="6858000" type="overhead"/>
  <p:notesSz cx="8991600" cy="7102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00FF"/>
    <a:srgbClr val="000000"/>
    <a:srgbClr val="CCFFFF"/>
    <a:srgbClr val="DDDDDD"/>
    <a:srgbClr val="EAEAE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3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ocalAdmin\Documents\Mashpee%20WQ\2018%20data\WAQ%20BAY%20WQ%201997-2018%20UPDATED%20STATS_sj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Waquoit Bay TN: Long-Term vs 2010 - 2018</a:t>
            </a:r>
          </a:p>
        </c:rich>
      </c:tx>
      <c:layout>
        <c:manualLayout>
          <c:xMode val="edge"/>
          <c:yMode val="edge"/>
          <c:x val="0.23366975354495784"/>
          <c:y val="3.907692978820861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816380031754802"/>
          <c:y val="0.19517435320584928"/>
          <c:w val="0.86183620346544865"/>
          <c:h val="0.60618739787591958"/>
        </c:manualLayout>
      </c:layout>
      <c:barChart>
        <c:barDir val="col"/>
        <c:grouping val="clustered"/>
        <c:varyColors val="0"/>
        <c:ser>
          <c:idx val="0"/>
          <c:order val="0"/>
          <c:tx>
            <c:v>Long Term</c:v>
          </c:tx>
          <c:invertIfNegative val="0"/>
          <c:cat>
            <c:strRef>
              <c:f>'UPDATED TABLES_GRAPHS'!$B$21:$B$28</c:f>
              <c:strCache>
                <c:ptCount val="8"/>
                <c:pt idx="0">
                  <c:v>JP-mid</c:v>
                </c:pt>
                <c:pt idx="1">
                  <c:v>GR-up</c:v>
                </c:pt>
                <c:pt idx="2">
                  <c:v>LR-GR</c:v>
                </c:pt>
                <c:pt idx="3">
                  <c:v>HP-mid</c:v>
                </c:pt>
                <c:pt idx="5">
                  <c:v>SeaR</c:v>
                </c:pt>
                <c:pt idx="6">
                  <c:v>WB-up</c:v>
                </c:pt>
                <c:pt idx="7">
                  <c:v>WB-lo</c:v>
                </c:pt>
              </c:strCache>
            </c:strRef>
          </c:cat>
          <c:val>
            <c:numRef>
              <c:f>'UPDATED TABLES_GRAPHS'!$C$46:$C$53</c:f>
              <c:numCache>
                <c:formatCode>0.00</c:formatCode>
                <c:ptCount val="8"/>
                <c:pt idx="0">
                  <c:v>0.62467061817099079</c:v>
                </c:pt>
                <c:pt idx="1">
                  <c:v>0.60163877593288073</c:v>
                </c:pt>
                <c:pt idx="2">
                  <c:v>0.55379356500120258</c:v>
                </c:pt>
                <c:pt idx="3">
                  <c:v>0.52353309199829778</c:v>
                </c:pt>
                <c:pt idx="5">
                  <c:v>0.54988337942348942</c:v>
                </c:pt>
                <c:pt idx="6">
                  <c:v>0.48782581634998562</c:v>
                </c:pt>
                <c:pt idx="7">
                  <c:v>0.4156494187296379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2-4C32-AC9E-9E0665FFAB8F}"/>
            </c:ext>
          </c:extLst>
        </c:ser>
        <c:ser>
          <c:idx val="1"/>
          <c:order val="1"/>
          <c:tx>
            <c:strRef>
              <c:f>'UPDATED TABLES_GRAPHS'!$D$6</c:f>
              <c:strCache>
                <c:ptCount val="1"/>
                <c:pt idx="0">
                  <c:v>2010-2012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808080"/>
              </a:solidFill>
            </a:ln>
          </c:spPr>
          <c:invertIfNegative val="0"/>
          <c:cat>
            <c:strRef>
              <c:f>'UPDATED TABLES_GRAPHS'!$B$21:$B$28</c:f>
              <c:strCache>
                <c:ptCount val="8"/>
                <c:pt idx="0">
                  <c:v>JP-mid</c:v>
                </c:pt>
                <c:pt idx="1">
                  <c:v>GR-up</c:v>
                </c:pt>
                <c:pt idx="2">
                  <c:v>LR-GR</c:v>
                </c:pt>
                <c:pt idx="3">
                  <c:v>HP-mid</c:v>
                </c:pt>
                <c:pt idx="5">
                  <c:v>SeaR</c:v>
                </c:pt>
                <c:pt idx="6">
                  <c:v>WB-up</c:v>
                </c:pt>
                <c:pt idx="7">
                  <c:v>WB-lo</c:v>
                </c:pt>
              </c:strCache>
            </c:strRef>
          </c:cat>
          <c:val>
            <c:numRef>
              <c:f>'UPDATED TABLES_GRAPHS'!$D$46:$D$53</c:f>
              <c:numCache>
                <c:formatCode>0.000</c:formatCode>
                <c:ptCount val="8"/>
                <c:pt idx="0">
                  <c:v>0.72094918666727426</c:v>
                </c:pt>
                <c:pt idx="1">
                  <c:v>0.68321391128682463</c:v>
                </c:pt>
                <c:pt idx="2">
                  <c:v>0.62995720472835937</c:v>
                </c:pt>
                <c:pt idx="3">
                  <c:v>0.61513089150715705</c:v>
                </c:pt>
                <c:pt idx="5">
                  <c:v>0.60862066265288173</c:v>
                </c:pt>
                <c:pt idx="6">
                  <c:v>0.5348623966231224</c:v>
                </c:pt>
                <c:pt idx="7" formatCode="0.00">
                  <c:v>0.4465546583488223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42-4C32-AC9E-9E0665FFAB8F}"/>
            </c:ext>
          </c:extLst>
        </c:ser>
        <c:ser>
          <c:idx val="2"/>
          <c:order val="2"/>
          <c:tx>
            <c:v>2013-2015</c:v>
          </c:tx>
          <c:spPr>
            <a:solidFill>
              <a:srgbClr val="D59791"/>
            </a:solidFill>
          </c:spPr>
          <c:invertIfNegative val="0"/>
          <c:cat>
            <c:strRef>
              <c:f>'UPDATED TABLES_GRAPHS'!$B$21:$B$28</c:f>
              <c:strCache>
                <c:ptCount val="8"/>
                <c:pt idx="0">
                  <c:v>JP-mid</c:v>
                </c:pt>
                <c:pt idx="1">
                  <c:v>GR-up</c:v>
                </c:pt>
                <c:pt idx="2">
                  <c:v>LR-GR</c:v>
                </c:pt>
                <c:pt idx="3">
                  <c:v>HP-mid</c:v>
                </c:pt>
                <c:pt idx="5">
                  <c:v>SeaR</c:v>
                </c:pt>
                <c:pt idx="6">
                  <c:v>WB-up</c:v>
                </c:pt>
                <c:pt idx="7">
                  <c:v>WB-lo</c:v>
                </c:pt>
              </c:strCache>
            </c:strRef>
          </c:cat>
          <c:val>
            <c:numRef>
              <c:f>'UPDATED TABLES_GRAPHS'!$E$46:$E$53</c:f>
              <c:numCache>
                <c:formatCode>0.000</c:formatCode>
                <c:ptCount val="8"/>
                <c:pt idx="0">
                  <c:v>0.60987001713263567</c:v>
                </c:pt>
                <c:pt idx="1">
                  <c:v>0.6126295341042618</c:v>
                </c:pt>
                <c:pt idx="2">
                  <c:v>0.60341540241330793</c:v>
                </c:pt>
                <c:pt idx="3">
                  <c:v>0.63933644651234134</c:v>
                </c:pt>
                <c:pt idx="5">
                  <c:v>0.63182362190772812</c:v>
                </c:pt>
                <c:pt idx="6">
                  <c:v>0.53825772035006059</c:v>
                </c:pt>
                <c:pt idx="7" formatCode="0.00">
                  <c:v>0.45747613615988553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42-4C32-AC9E-9E0665FFAB8F}"/>
            </c:ext>
          </c:extLst>
        </c:ser>
        <c:ser>
          <c:idx val="3"/>
          <c:order val="3"/>
          <c:tx>
            <c:strRef>
              <c:f>'UPDATED TABLES_GRAPHS'!$F$6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'UPDATED TABLES_GRAPHS'!$B$21:$B$28</c:f>
              <c:strCache>
                <c:ptCount val="8"/>
                <c:pt idx="0">
                  <c:v>JP-mid</c:v>
                </c:pt>
                <c:pt idx="1">
                  <c:v>GR-up</c:v>
                </c:pt>
                <c:pt idx="2">
                  <c:v>LR-GR</c:v>
                </c:pt>
                <c:pt idx="3">
                  <c:v>HP-mid</c:v>
                </c:pt>
                <c:pt idx="5">
                  <c:v>SeaR</c:v>
                </c:pt>
                <c:pt idx="6">
                  <c:v>WB-up</c:v>
                </c:pt>
                <c:pt idx="7">
                  <c:v>WB-lo</c:v>
                </c:pt>
              </c:strCache>
            </c:strRef>
          </c:cat>
          <c:val>
            <c:numRef>
              <c:f>'UPDATED TABLES_GRAPHS'!$F$46:$F$53</c:f>
              <c:numCache>
                <c:formatCode>0.000</c:formatCode>
                <c:ptCount val="8"/>
                <c:pt idx="0">
                  <c:v>0.65170840676733877</c:v>
                </c:pt>
                <c:pt idx="1">
                  <c:v>0.68879633774497551</c:v>
                </c:pt>
                <c:pt idx="2">
                  <c:v>0.62468631537059871</c:v>
                </c:pt>
                <c:pt idx="3">
                  <c:v>0.65817052860572289</c:v>
                </c:pt>
                <c:pt idx="5">
                  <c:v>0.60863634472334616</c:v>
                </c:pt>
                <c:pt idx="6">
                  <c:v>0.57311157817964664</c:v>
                </c:pt>
                <c:pt idx="7" formatCode="0.00">
                  <c:v>0.53877668510228971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42-4C32-AC9E-9E0665FFAB8F}"/>
            </c:ext>
          </c:extLst>
        </c:ser>
        <c:ser>
          <c:idx val="4"/>
          <c:order val="4"/>
          <c:tx>
            <c:v>2017</c:v>
          </c:tx>
          <c:invertIfNegative val="0"/>
          <c:cat>
            <c:strRef>
              <c:f>'UPDATED TABLES_GRAPHS'!$B$21:$B$28</c:f>
              <c:strCache>
                <c:ptCount val="8"/>
                <c:pt idx="0">
                  <c:v>JP-mid</c:v>
                </c:pt>
                <c:pt idx="1">
                  <c:v>GR-up</c:v>
                </c:pt>
                <c:pt idx="2">
                  <c:v>LR-GR</c:v>
                </c:pt>
                <c:pt idx="3">
                  <c:v>HP-mid</c:v>
                </c:pt>
                <c:pt idx="5">
                  <c:v>SeaR</c:v>
                </c:pt>
                <c:pt idx="6">
                  <c:v>WB-up</c:v>
                </c:pt>
                <c:pt idx="7">
                  <c:v>WB-lo</c:v>
                </c:pt>
              </c:strCache>
            </c:strRef>
          </c:cat>
          <c:val>
            <c:numRef>
              <c:f>'UPDATED TABLES_GRAPHS'!$G$46:$G$53</c:f>
              <c:numCache>
                <c:formatCode>0.00</c:formatCode>
                <c:ptCount val="8"/>
                <c:pt idx="0">
                  <c:v>0.77463071297952257</c:v>
                </c:pt>
                <c:pt idx="1">
                  <c:v>0.57888367879492586</c:v>
                </c:pt>
                <c:pt idx="2">
                  <c:v>0.53134293520759113</c:v>
                </c:pt>
                <c:pt idx="3">
                  <c:v>0.56851614864947042</c:v>
                </c:pt>
                <c:pt idx="5">
                  <c:v>0.5300979509592294</c:v>
                </c:pt>
                <c:pt idx="6">
                  <c:v>0.51805913322143071</c:v>
                </c:pt>
                <c:pt idx="7">
                  <c:v>0.42412237914410111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42-4C32-AC9E-9E0665FFAB8F}"/>
            </c:ext>
          </c:extLst>
        </c:ser>
        <c:ser>
          <c:idx val="5"/>
          <c:order val="5"/>
          <c:tx>
            <c:strRef>
              <c:f>'UPDATED TABLES_GRAPHS'!$H$31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'UPDATED TABLES_GRAPHS'!$B$21:$B$28</c:f>
              <c:strCache>
                <c:ptCount val="8"/>
                <c:pt idx="0">
                  <c:v>JP-mid</c:v>
                </c:pt>
                <c:pt idx="1">
                  <c:v>GR-up</c:v>
                </c:pt>
                <c:pt idx="2">
                  <c:v>LR-GR</c:v>
                </c:pt>
                <c:pt idx="3">
                  <c:v>HP-mid</c:v>
                </c:pt>
                <c:pt idx="5">
                  <c:v>SeaR</c:v>
                </c:pt>
                <c:pt idx="6">
                  <c:v>WB-up</c:v>
                </c:pt>
                <c:pt idx="7">
                  <c:v>WB-lo</c:v>
                </c:pt>
              </c:strCache>
            </c:strRef>
          </c:cat>
          <c:val>
            <c:numRef>
              <c:f>'UPDATED TABLES_GRAPHS'!$H$46:$H$53</c:f>
              <c:numCache>
                <c:formatCode>0.00</c:formatCode>
                <c:ptCount val="8"/>
                <c:pt idx="0">
                  <c:v>0.62210129475101683</c:v>
                </c:pt>
                <c:pt idx="1">
                  <c:v>0.66457814975762497</c:v>
                </c:pt>
                <c:pt idx="2">
                  <c:v>0.50817054168853004</c:v>
                </c:pt>
                <c:pt idx="3">
                  <c:v>0.53560320621383106</c:v>
                </c:pt>
                <c:pt idx="5">
                  <c:v>0.59353546238477228</c:v>
                </c:pt>
                <c:pt idx="6">
                  <c:v>0.6821023139352157</c:v>
                </c:pt>
                <c:pt idx="7">
                  <c:v>0.4678215261008703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42-4C32-AC9E-9E0665FFA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144168"/>
        <c:axId val="6024560"/>
      </c:barChart>
      <c:catAx>
        <c:axId val="136144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24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245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TN (mg/L)</a:t>
                </a:r>
              </a:p>
            </c:rich>
          </c:tx>
          <c:layout>
            <c:manualLayout>
              <c:xMode val="edge"/>
              <c:yMode val="edge"/>
              <c:x val="1.455633140197098E-2"/>
              <c:y val="0.3242113987829085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6144168"/>
        <c:crosses val="autoZero"/>
        <c:crossBetween val="between"/>
        <c:majorUnit val="0.5"/>
        <c:minorUnit val="0.1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7833136895623894"/>
          <c:y val="9.5078849215870231E-2"/>
          <c:w val="0.75832073820961077"/>
          <c:h val="9.2964861386786557E-2"/>
        </c:manualLayout>
      </c:layout>
      <c:overlay val="0"/>
    </c:legend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0.15315</cdr:x>
      <cdr:y>0.54386</cdr:y>
    </cdr:from>
    <cdr:to>
      <cdr:x>0.99888</cdr:x>
      <cdr:y>0.54937</cdr:y>
    </cdr:to>
    <cdr:sp macro="" textlink="">
      <cdr:nvSpPr>
        <cdr:cNvPr id="2" name="Line 102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295400" y="2362200"/>
          <a:ext cx="7153353" cy="2393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0.53891</cdr:x>
      <cdr:y>0.19623</cdr:y>
    </cdr:from>
    <cdr:to>
      <cdr:x>0.66415</cdr:x>
      <cdr:y>0.33545</cdr:y>
    </cdr:to>
    <cdr:sp macro="" textlink="">
      <cdr:nvSpPr>
        <cdr:cNvPr id="3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4214" y="680358"/>
          <a:ext cx="946822" cy="48269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wrap="square" lIns="27432" tIns="18288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400" b="1" i="0" u="none" strike="noStrike" baseline="0">
              <a:solidFill>
                <a:srgbClr val="000000"/>
              </a:solidFill>
              <a:latin typeface="Arial"/>
              <a:cs typeface="Arial"/>
            </a:rPr>
            <a:t>Threshold 0.38 mg/L</a:t>
          </a:r>
        </a:p>
      </cdr:txBody>
    </cdr:sp>
  </cdr:relSizeAnchor>
  <cdr:relSizeAnchor xmlns:cdr="http://schemas.openxmlformats.org/drawingml/2006/chartDrawing">
    <cdr:from>
      <cdr:x>0.6036</cdr:x>
      <cdr:y>0.33333</cdr:y>
    </cdr:from>
    <cdr:to>
      <cdr:x>0.6044</cdr:x>
      <cdr:y>0.52523</cdr:y>
    </cdr:to>
    <cdr:sp macro="" textlink="">
      <cdr:nvSpPr>
        <cdr:cNvPr id="4" name="Line 102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105400" y="1447800"/>
          <a:ext cx="6767" cy="83349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0000FF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8735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087938" y="0"/>
            <a:ext cx="38735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07188"/>
            <a:ext cx="38735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87938" y="6707188"/>
            <a:ext cx="38735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BF9DF2-5ADC-45E9-A0D8-8A4724CA4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6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8973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092700" y="0"/>
            <a:ext cx="38973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22563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3373438"/>
            <a:ext cx="719455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288"/>
            <a:ext cx="38973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092700" y="6745288"/>
            <a:ext cx="38973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37A07B7-8AEE-4E79-9E43-D3D45CA5E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43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Estuaries Project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B8C6-4297-4EC1-8245-9BC938ABC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Estuaries Project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0EE11-895C-4558-9F99-E6F0B964E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Estuaries Project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9B385-63FD-4BE5-8304-E2E33BFAB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Estuaries Project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8A310-6A3F-4876-A723-9A1F6C1F2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Estuaries Project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085B1-E497-4103-A356-25C84FD29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Estuaries Project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1048F-31E2-41BA-BB5B-B97A0A1F9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Estuaries Project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2CE2B-2948-468B-8B24-003D68DC9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Estuaries Project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904D6-9741-40B3-9843-5065EC2C0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Estuaries Project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4C393-72DF-4FD1-8A3E-5CAD0D818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Estuaries Project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4C029-1F20-4244-9E62-8A8FAB9A0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Estuaries Project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5A767-2044-4A50-B62C-963FF65E6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Estuaries Project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86242B0-2F28-4387-A497-F644E1C60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-152400" y="76200"/>
            <a:ext cx="9448800" cy="6172200"/>
          </a:xfrm>
        </p:spPr>
        <p:txBody>
          <a:bodyPr lIns="90488" tIns="44450" rIns="90488" bIns="44450"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solidFill>
                  <a:schemeClr val="hlink"/>
                </a:solidFill>
              </a:rPr>
              <a:t>Mashpee Water Quality Monitoring Program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solidFill>
                  <a:schemeClr val="hlink"/>
                </a:solidFill>
              </a:rPr>
              <a:t>Summary of Nutrient Related Health of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solidFill>
                  <a:schemeClr val="hlink"/>
                </a:solidFill>
              </a:rPr>
              <a:t>    Mashpee’s Estuaries (summer 2018)</a:t>
            </a:r>
            <a:r>
              <a:rPr lang="en-US" sz="3600" b="1" dirty="0">
                <a:solidFill>
                  <a:srgbClr val="FFFF99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1200" b="1" dirty="0">
              <a:solidFill>
                <a:srgbClr val="FFFF99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i="1" dirty="0">
                <a:solidFill>
                  <a:srgbClr val="FFFF99"/>
                </a:solidFill>
              </a:rPr>
              <a:t>Town of Mashpee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i="1" dirty="0">
                <a:solidFill>
                  <a:srgbClr val="FFFF99"/>
                </a:solidFill>
              </a:rPr>
              <a:t>Mashpee Wampanoag Tribe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i="1" dirty="0">
                <a:solidFill>
                  <a:srgbClr val="FFFF99"/>
                </a:solidFill>
              </a:rPr>
              <a:t>SMAST-UMASSD Collaboration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i="1" dirty="0">
                <a:solidFill>
                  <a:srgbClr val="FFFF99"/>
                </a:solidFill>
              </a:rPr>
              <a:t>For Estuarine Restoration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1200" b="1" i="1" dirty="0">
              <a:solidFill>
                <a:srgbClr val="FFFF99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/>
              <a:t>Brian L. </a:t>
            </a:r>
            <a:r>
              <a:rPr lang="en-US" sz="2000" b="1" dirty="0" err="1"/>
              <a:t>Howes</a:t>
            </a:r>
            <a:r>
              <a:rPr lang="en-US" sz="2000" b="1" dirty="0"/>
              <a:t>, Director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/>
              <a:t>Coastal Systems Program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/>
              <a:t>School of Marine Science &amp; Technology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/>
              <a:t>University of Massachusetts – Dartmouth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000" b="1" i="1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July 22, 2019</a:t>
            </a: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6043613"/>
            <a:ext cx="4584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SMAST LOGO-CSP"/>
          <p:cNvPicPr>
            <a:picLocks noChangeAspect="1" noChangeArrowheads="1"/>
          </p:cNvPicPr>
          <p:nvPr/>
        </p:nvPicPr>
        <p:blipFill>
          <a:blip r:embed="rId4" cstate="print"/>
          <a:srcRect l="17261" t="29764" r="20329" b="29109"/>
          <a:stretch>
            <a:fillRect/>
          </a:stretch>
        </p:blipFill>
        <p:spPr bwMode="auto">
          <a:xfrm>
            <a:off x="7391400" y="5316538"/>
            <a:ext cx="1600200" cy="14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067800" cy="762000"/>
          </a:xfrm>
        </p:spPr>
        <p:txBody>
          <a:bodyPr lIns="90488" tIns="44450" rIns="90488" bIns="44450" anchor="b"/>
          <a:lstStyle/>
          <a:p>
            <a:pPr algn="ctr" eaLnBrk="1" hangingPunct="1">
              <a:defRPr/>
            </a:pPr>
            <a:r>
              <a:rPr lang="en-US" sz="4000" dirty="0"/>
              <a:t> </a:t>
            </a:r>
            <a:r>
              <a:rPr lang="en-US" sz="3700" i="1" dirty="0"/>
              <a:t>Estuarine Monitoring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3FFA7-7E2A-417B-A41A-77E8A8A0325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990600"/>
            <a:ext cx="8864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198840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Nitrogen Responsible for Phytoplankton Blooms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4B21F-8896-4BC5-A89A-3156864DF48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2528888" y="-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2456" name="Text Box 40"/>
          <p:cNvSpPr txBox="1">
            <a:spLocks noChangeArrowheads="1"/>
          </p:cNvSpPr>
          <p:nvPr/>
        </p:nvSpPr>
        <p:spPr bwMode="auto">
          <a:xfrm>
            <a:off x="0" y="6034088"/>
            <a:ext cx="9144000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Tidally Averaged Total Nitrogen (mg/L) Gradient 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685800" y="5011738"/>
            <a:ext cx="3429000" cy="4302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2010 N Loading </a:t>
            </a:r>
          </a:p>
        </p:txBody>
      </p:sp>
      <p:sp>
        <p:nvSpPr>
          <p:cNvPr id="18438" name="Text Box 50"/>
          <p:cNvSpPr txBox="1">
            <a:spLocks noChangeArrowheads="1"/>
          </p:cNvSpPr>
          <p:nvPr/>
        </p:nvSpPr>
        <p:spPr bwMode="auto">
          <a:xfrm>
            <a:off x="5181600" y="5029200"/>
            <a:ext cx="3200400" cy="4302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Build-out Loading </a:t>
            </a:r>
            <a:endParaRPr lang="en-US" sz="28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8439" name="Picture 11" descr="WQB_present_TN_contou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4484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WQB_present_TN_contours"/>
          <p:cNvPicPr>
            <a:picLocks noChangeAspect="1" noChangeArrowheads="1"/>
          </p:cNvPicPr>
          <p:nvPr/>
        </p:nvPicPr>
        <p:blipFill>
          <a:blip r:embed="rId3" cstate="print"/>
          <a:srcRect l="86597" t="71097" r="4141" b="2512"/>
          <a:stretch>
            <a:fillRect/>
          </a:stretch>
        </p:blipFill>
        <p:spPr bwMode="auto">
          <a:xfrm>
            <a:off x="3906838" y="2867025"/>
            <a:ext cx="66516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3" descr="WQB_buildout_TN_contou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063" y="228600"/>
            <a:ext cx="4376737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2" descr="WQB_present_TN_contours"/>
          <p:cNvPicPr>
            <a:picLocks noChangeAspect="1" noChangeArrowheads="1"/>
          </p:cNvPicPr>
          <p:nvPr/>
        </p:nvPicPr>
        <p:blipFill>
          <a:blip r:embed="rId3" cstate="print"/>
          <a:srcRect l="86597" t="71097" r="4141" b="2512"/>
          <a:stretch>
            <a:fillRect/>
          </a:stretch>
        </p:blipFill>
        <p:spPr bwMode="auto">
          <a:xfrm>
            <a:off x="8402638" y="2867025"/>
            <a:ext cx="66516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87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762000"/>
          </a:xfrm>
        </p:spPr>
        <p:txBody>
          <a:bodyPr lIns="90488" tIns="44450" rIns="90488" bIns="44450" anchor="b"/>
          <a:lstStyle/>
          <a:p>
            <a:pPr algn="ctr" eaLnBrk="1" hangingPunct="1">
              <a:defRPr/>
            </a:pPr>
            <a:r>
              <a:rPr lang="en-US" sz="4000" dirty="0"/>
              <a:t> </a:t>
            </a:r>
            <a:r>
              <a:rPr lang="en-US" sz="3700" i="1" dirty="0"/>
              <a:t>Estuarine Monitoring </a:t>
            </a:r>
            <a:r>
              <a:rPr lang="en-US" sz="3700" i="1" dirty="0" err="1"/>
              <a:t>Waquoit</a:t>
            </a:r>
            <a:r>
              <a:rPr lang="en-US" sz="3700" i="1" dirty="0"/>
              <a:t> Bay Salinity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88900" y="5867400"/>
            <a:ext cx="8915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CR: Childs River, ER: Eel River, QR: Quashnet River, JP: Jehu Pond, HP: Hamblin Pond, WB: Waquoit Bay main basin</a:t>
            </a:r>
          </a:p>
        </p:txBody>
      </p:sp>
      <p:sp>
        <p:nvSpPr>
          <p:cNvPr id="19461" name="Oval 11"/>
          <p:cNvSpPr>
            <a:spLocks noChangeArrowheads="1"/>
          </p:cNvSpPr>
          <p:nvPr/>
        </p:nvSpPr>
        <p:spPr bwMode="auto">
          <a:xfrm>
            <a:off x="4017963" y="3513138"/>
            <a:ext cx="1066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58288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 anchor="b"/>
          <a:lstStyle/>
          <a:p>
            <a:pPr algn="ctr" eaLnBrk="1" hangingPunct="1">
              <a:defRPr/>
            </a:pPr>
            <a:r>
              <a:rPr lang="en-US" sz="3600" dirty="0"/>
              <a:t> </a:t>
            </a:r>
            <a:r>
              <a:rPr lang="en-US" sz="3600" dirty="0" err="1"/>
              <a:t>Waquoit</a:t>
            </a:r>
            <a:r>
              <a:rPr lang="en-US" sz="3600" dirty="0"/>
              <a:t> Bay </a:t>
            </a:r>
            <a:r>
              <a:rPr lang="en-US" sz="3600" i="1" dirty="0"/>
              <a:t>Monitoring Results: Phytoplankton Biomass (Chlorophyll-a)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01600" y="5918200"/>
            <a:ext cx="8915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CR: Childs River, ER: Eel River, QR: Quashnet River, JP: Jehu Pond, HP: Hamblin Pond, WB: Waquoit Bay main basin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405688" y="3486150"/>
            <a:ext cx="0" cy="7604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9738" y="3055938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Sound</a:t>
            </a: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19050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Highest in least flushed basins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hart 1"/>
          <p:cNvGraphicFramePr>
            <a:graphicFrameLocks/>
          </p:cNvGraphicFramePr>
          <p:nvPr/>
        </p:nvGraphicFramePr>
        <p:xfrm>
          <a:off x="0" y="1295400"/>
          <a:ext cx="91440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3" imgW="7541406" imgH="3481118" progId="Excel.Chart.8">
                  <p:embed/>
                </p:oleObj>
              </mc:Choice>
              <mc:Fallback>
                <p:oleObj name="Chart" r:id="rId3" imgW="7541406" imgH="3481118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88900" y="5873750"/>
            <a:ext cx="8915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CR: Childs River, ER: Eel River, QR: Quashnet River, JP: Jehu Pond, HP: Hamblin Pond, WB: Waquoit Bay main basin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958850" y="3481388"/>
            <a:ext cx="7877175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2032000" y="280511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Stress</a:t>
            </a: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2427288" y="3097213"/>
            <a:ext cx="1587" cy="365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 flipV="1">
            <a:off x="968375" y="2860675"/>
            <a:ext cx="786765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4305300" y="2514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Water Quality Classification: SA</a:t>
            </a:r>
          </a:p>
        </p:txBody>
      </p:sp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76200" y="152400"/>
            <a:ext cx="906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>
              <a:defRPr/>
            </a:pPr>
            <a:r>
              <a:rPr lang="en-US" sz="3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Waquoit Bay Monitoring Results:       20% Lowest D.O.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33600" y="2133600"/>
            <a:ext cx="63246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All Stations Showed Stress in 2018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3138"/>
            <a:ext cx="9144000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609600"/>
          </a:xfrm>
        </p:spPr>
        <p:txBody>
          <a:bodyPr lIns="90488" tIns="44450" rIns="90488" bIns="44450" anchor="b"/>
          <a:lstStyle/>
          <a:p>
            <a:pPr algn="ctr" eaLnBrk="1" hangingPunct="1">
              <a:defRPr/>
            </a:pPr>
            <a:r>
              <a:rPr lang="en-US" sz="3600" dirty="0"/>
              <a:t> </a:t>
            </a:r>
            <a:r>
              <a:rPr lang="en-US" sz="3600" i="1" dirty="0" err="1"/>
              <a:t>Waquoit</a:t>
            </a:r>
            <a:r>
              <a:rPr lang="en-US" sz="3600" i="1" dirty="0"/>
              <a:t> Bay Monitoring Results: Total N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" y="5562600"/>
            <a:ext cx="8915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CR: Childs River, ER: Eel River, QR: Quashnet River, JP: Jehu Pond, HP: Hamblin Pond, WB: Waquoit Bay main basin</a:t>
            </a:r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4795838" y="2260600"/>
            <a:ext cx="6350" cy="12287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8388350" y="3216275"/>
            <a:ext cx="4763" cy="6000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13"/>
          <p:cNvSpPr>
            <a:spLocks noChangeShapeType="1"/>
          </p:cNvSpPr>
          <p:nvPr/>
        </p:nvSpPr>
        <p:spPr bwMode="auto">
          <a:xfrm flipH="1">
            <a:off x="3619500" y="2894013"/>
            <a:ext cx="14288" cy="917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14"/>
          <p:cNvSpPr>
            <a:spLocks noChangeShapeType="1"/>
          </p:cNvSpPr>
          <p:nvPr/>
        </p:nvSpPr>
        <p:spPr bwMode="auto">
          <a:xfrm flipH="1">
            <a:off x="2017713" y="2819400"/>
            <a:ext cx="7937" cy="87153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4570413" y="1746250"/>
            <a:ext cx="1752600" cy="650875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Threshold TN 0.5 mg/L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006475" y="3998913"/>
            <a:ext cx="2854325" cy="3175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3973513" y="3836988"/>
            <a:ext cx="1371600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101725" y="2563813"/>
            <a:ext cx="2667000" cy="376237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Threshold TN 0.38 mg/L</a:t>
            </a:r>
          </a:p>
        </p:txBody>
      </p:sp>
      <p:sp>
        <p:nvSpPr>
          <p:cNvPr id="2049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5559425" y="3998913"/>
            <a:ext cx="3273425" cy="3175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Line 8"/>
          <p:cNvSpPr>
            <a:spLocks noChangeShapeType="1"/>
          </p:cNvSpPr>
          <p:nvPr/>
        </p:nvSpPr>
        <p:spPr bwMode="auto">
          <a:xfrm>
            <a:off x="7185025" y="3154363"/>
            <a:ext cx="4763" cy="6000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Line 8"/>
          <p:cNvSpPr>
            <a:spLocks noChangeShapeType="1"/>
          </p:cNvSpPr>
          <p:nvPr/>
        </p:nvSpPr>
        <p:spPr bwMode="auto">
          <a:xfrm>
            <a:off x="6019800" y="3127375"/>
            <a:ext cx="3175" cy="6000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498" name="Picture 10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2000" y="2951163"/>
            <a:ext cx="28194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1828800"/>
            <a:ext cx="6477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All Sites Over TMDL Nitrogen Threshold in All Years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/>
          </p:cNvGraphicFramePr>
          <p:nvPr/>
        </p:nvGraphicFramePr>
        <p:xfrm>
          <a:off x="228600" y="762000"/>
          <a:ext cx="8458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 lIns="90488" tIns="44450" rIns="90488" bIns="44450" anchor="b"/>
          <a:lstStyle/>
          <a:p>
            <a:pPr algn="ctr" eaLnBrk="1" hangingPunct="1">
              <a:defRPr/>
            </a:pPr>
            <a:r>
              <a:rPr lang="en-US" sz="3600" dirty="0"/>
              <a:t> </a:t>
            </a:r>
            <a:r>
              <a:rPr lang="en-US" sz="3600" i="1" dirty="0" err="1"/>
              <a:t>Waquoit</a:t>
            </a:r>
            <a:r>
              <a:rPr lang="en-US" sz="3600" i="1" dirty="0"/>
              <a:t> Bay Shellfish Sites: Total N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" y="6243935"/>
            <a:ext cx="89154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WB: </a:t>
            </a:r>
            <a:r>
              <a:rPr lang="en-US" sz="2400" dirty="0" err="1">
                <a:solidFill>
                  <a:srgbClr val="FFFF99"/>
                </a:solidFill>
              </a:rPr>
              <a:t>Waquoit</a:t>
            </a:r>
            <a:r>
              <a:rPr lang="en-US" sz="2400" dirty="0">
                <a:solidFill>
                  <a:srgbClr val="FFFF99"/>
                </a:solidFill>
              </a:rPr>
              <a:t> Bay main basin, </a:t>
            </a:r>
            <a:r>
              <a:rPr lang="en-US" sz="2400" dirty="0" err="1">
                <a:solidFill>
                  <a:srgbClr val="FFFF99"/>
                </a:solidFill>
              </a:rPr>
              <a:t>SeaR</a:t>
            </a:r>
            <a:r>
              <a:rPr lang="en-US" sz="2400" dirty="0">
                <a:solidFill>
                  <a:srgbClr val="FFFF99"/>
                </a:solidFill>
              </a:rPr>
              <a:t>: </a:t>
            </a:r>
            <a:r>
              <a:rPr lang="en-US" sz="2400" dirty="0" err="1">
                <a:solidFill>
                  <a:srgbClr val="FFFF99"/>
                </a:solidFill>
              </a:rPr>
              <a:t>Seapit</a:t>
            </a:r>
            <a:r>
              <a:rPr lang="en-US" sz="2400" dirty="0">
                <a:solidFill>
                  <a:srgbClr val="FFFF99"/>
                </a:solidFill>
              </a:rPr>
              <a:t> River</a:t>
            </a:r>
          </a:p>
        </p:txBody>
      </p:sp>
      <p:sp>
        <p:nvSpPr>
          <p:cNvPr id="2049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76200" y="5257800"/>
            <a:ext cx="89154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FFFF99"/>
                </a:solidFill>
              </a:rPr>
              <a:t>Great+Little</a:t>
            </a:r>
            <a:r>
              <a:rPr lang="en-US" sz="2400" dirty="0">
                <a:solidFill>
                  <a:srgbClr val="FFFF99"/>
                </a:solidFill>
              </a:rPr>
              <a:t> River = Hamblin Pond: Quahog Seeding =            10 Mill in 2014-2016, pre-2018 season 11 Mill seed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3800" y="259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8200" y="25146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00200" y="1828800"/>
            <a:ext cx="5257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TN Lowered at Seeding Sites 2017-18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3"/>
          <p:cNvSpPr>
            <a:spLocks noChangeAspect="1" noChangeArrowheads="1"/>
          </p:cNvSpPr>
          <p:nvPr/>
        </p:nvSpPr>
        <p:spPr bwMode="auto">
          <a:xfrm>
            <a:off x="5440363" y="3902075"/>
            <a:ext cx="212725" cy="1714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78903" name="Text Box 23"/>
          <p:cNvSpPr txBox="1">
            <a:spLocks noChangeArrowheads="1"/>
          </p:cNvSpPr>
          <p:nvPr/>
        </p:nvSpPr>
        <p:spPr bwMode="auto">
          <a:xfrm>
            <a:off x="5270500" y="260350"/>
            <a:ext cx="3810000" cy="60785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Waquoit</a:t>
            </a:r>
            <a:r>
              <a:rPr lang="en-US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Bay       Water Quality</a:t>
            </a: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2001-2018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5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Significant N enrichment in upper tributaries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5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Eastern embayments moderately N enriched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5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Quashnet</a:t>
            </a:r>
            <a:r>
              <a:rPr lang="en-US" sz="25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continues to have poor water quality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5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water quality, increased in terminal ponds (Hamblin, Jehu). </a:t>
            </a:r>
          </a:p>
        </p:txBody>
      </p:sp>
      <p:grpSp>
        <p:nvGrpSpPr>
          <p:cNvPr id="27652" name="Group 49"/>
          <p:cNvGrpSpPr>
            <a:grpSpLocks/>
          </p:cNvGrpSpPr>
          <p:nvPr/>
        </p:nvGrpSpPr>
        <p:grpSpPr bwMode="auto">
          <a:xfrm>
            <a:off x="25400" y="0"/>
            <a:ext cx="5202238" cy="6823075"/>
            <a:chOff x="25400" y="0"/>
            <a:chExt cx="5202238" cy="6823075"/>
          </a:xfrm>
        </p:grpSpPr>
        <p:sp>
          <p:nvSpPr>
            <p:cNvPr id="378902" name="Text Box 22"/>
            <p:cNvSpPr txBox="1">
              <a:spLocks noChangeArrowheads="1"/>
            </p:cNvSpPr>
            <p:nvPr/>
          </p:nvSpPr>
          <p:spPr bwMode="auto">
            <a:xfrm>
              <a:off x="76200" y="76200"/>
              <a:ext cx="2590800" cy="13509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>
                  <a:solidFill>
                    <a:schemeClr val="bg2"/>
                  </a:solidFill>
                  <a:latin typeface="Arial" charset="0"/>
                </a:rPr>
                <a:t>Estuarine Quality Index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Red = Poor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Yellow =  Moderate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4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Blue = High</a:t>
              </a:r>
            </a:p>
          </p:txBody>
        </p:sp>
        <p:sp>
          <p:nvSpPr>
            <p:cNvPr id="27662" name="Text Box 26"/>
            <p:cNvSpPr txBox="1">
              <a:spLocks noChangeArrowheads="1"/>
            </p:cNvSpPr>
            <p:nvPr/>
          </p:nvSpPr>
          <p:spPr bwMode="auto">
            <a:xfrm>
              <a:off x="2819400" y="304800"/>
              <a:ext cx="2057400" cy="7889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Long-term -  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2016 only -</a:t>
              </a:r>
            </a:p>
          </p:txBody>
        </p:sp>
        <p:sp>
          <p:nvSpPr>
            <p:cNvPr id="27663" name="AutoShape 27"/>
            <p:cNvSpPr>
              <a:spLocks noChangeAspect="1" noChangeArrowheads="1"/>
            </p:cNvSpPr>
            <p:nvPr/>
          </p:nvSpPr>
          <p:spPr bwMode="auto">
            <a:xfrm>
              <a:off x="4178300" y="342900"/>
              <a:ext cx="328613" cy="29051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AutoShape 28"/>
            <p:cNvSpPr>
              <a:spLocks noChangeAspect="1" noChangeArrowheads="1"/>
            </p:cNvSpPr>
            <p:nvPr/>
          </p:nvSpPr>
          <p:spPr bwMode="auto">
            <a:xfrm rot="10721126">
              <a:off x="4191000" y="762000"/>
              <a:ext cx="328613" cy="29051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00" y="0"/>
              <a:ext cx="5202238" cy="682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6" name="AutoShape 10"/>
            <p:cNvSpPr>
              <a:spLocks noChangeAspect="1" noChangeArrowheads="1"/>
            </p:cNvSpPr>
            <p:nvPr/>
          </p:nvSpPr>
          <p:spPr bwMode="auto">
            <a:xfrm>
              <a:off x="2209800" y="4495800"/>
              <a:ext cx="265113" cy="17621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 bwMode="auto">
            <a:xfrm rot="10800000">
              <a:off x="485776" y="4654326"/>
              <a:ext cx="168209" cy="158783"/>
            </a:xfrm>
            <a:prstGeom prst="triangle">
              <a:avLst/>
            </a:prstGeom>
            <a:gradFill flip="none" rotWithShape="1">
              <a:gsLst>
                <a:gs pos="27000">
                  <a:srgbClr val="FFFF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 bwMode="auto">
            <a:xfrm rot="10800000">
              <a:off x="368300" y="5597525"/>
              <a:ext cx="168275" cy="158750"/>
            </a:xfrm>
            <a:prstGeom prst="triangle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 bwMode="auto">
            <a:xfrm rot="10800000">
              <a:off x="1181100" y="4864100"/>
              <a:ext cx="168275" cy="158750"/>
            </a:xfrm>
            <a:prstGeom prst="triangle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72" name="AutoShape 278"/>
            <p:cNvSpPr>
              <a:spLocks noChangeAspect="1" noChangeArrowheads="1"/>
            </p:cNvSpPr>
            <p:nvPr/>
          </p:nvSpPr>
          <p:spPr bwMode="auto">
            <a:xfrm rot="10800000">
              <a:off x="2118122" y="5613935"/>
              <a:ext cx="177795" cy="15153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177"/>
            <p:cNvSpPr>
              <a:spLocks noChangeAspect="1"/>
            </p:cNvSpPr>
            <p:nvPr/>
          </p:nvSpPr>
          <p:spPr bwMode="auto">
            <a:xfrm rot="-3547581">
              <a:off x="3206864" y="4895242"/>
              <a:ext cx="165739" cy="155407"/>
            </a:xfrm>
            <a:custGeom>
              <a:avLst/>
              <a:gdLst>
                <a:gd name="T0" fmla="*/ 2147483647 w 419"/>
                <a:gd name="T1" fmla="*/ 0 h 362"/>
                <a:gd name="T2" fmla="*/ 0 w 419"/>
                <a:gd name="T3" fmla="*/ 2147483647 h 362"/>
                <a:gd name="T4" fmla="*/ 2147483647 w 419"/>
                <a:gd name="T5" fmla="*/ 2147483647 h 362"/>
                <a:gd name="T6" fmla="*/ 2147483647 w 419"/>
                <a:gd name="T7" fmla="*/ 0 h 3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9"/>
                <a:gd name="T13" fmla="*/ 0 h 362"/>
                <a:gd name="T14" fmla="*/ 419 w 419"/>
                <a:gd name="T15" fmla="*/ 362 h 3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9" h="362">
                  <a:moveTo>
                    <a:pt x="202" y="0"/>
                  </a:moveTo>
                  <a:lnTo>
                    <a:pt x="0" y="362"/>
                  </a:lnTo>
                  <a:lnTo>
                    <a:pt x="419" y="362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00"/>
            </a:solidFill>
            <a:ln w="6350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206625" y="4484688"/>
              <a:ext cx="266700" cy="203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 bwMode="auto">
            <a:xfrm rot="10800000">
              <a:off x="4689475" y="4252913"/>
              <a:ext cx="168275" cy="158750"/>
            </a:xfrm>
            <a:prstGeom prst="triangle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76" name="Freeform 177"/>
            <p:cNvSpPr>
              <a:spLocks noChangeAspect="1"/>
            </p:cNvSpPr>
            <p:nvPr/>
          </p:nvSpPr>
          <p:spPr bwMode="auto">
            <a:xfrm rot="-3670213">
              <a:off x="3293771" y="2598619"/>
              <a:ext cx="165739" cy="155407"/>
            </a:xfrm>
            <a:custGeom>
              <a:avLst/>
              <a:gdLst>
                <a:gd name="T0" fmla="*/ 2147483647 w 419"/>
                <a:gd name="T1" fmla="*/ 0 h 362"/>
                <a:gd name="T2" fmla="*/ 0 w 419"/>
                <a:gd name="T3" fmla="*/ 2147483647 h 362"/>
                <a:gd name="T4" fmla="*/ 2147483647 w 419"/>
                <a:gd name="T5" fmla="*/ 2147483647 h 362"/>
                <a:gd name="T6" fmla="*/ 2147483647 w 419"/>
                <a:gd name="T7" fmla="*/ 0 h 3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9"/>
                <a:gd name="T13" fmla="*/ 0 h 362"/>
                <a:gd name="T14" fmla="*/ 419 w 419"/>
                <a:gd name="T15" fmla="*/ 362 h 3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9" h="362">
                  <a:moveTo>
                    <a:pt x="202" y="0"/>
                  </a:moveTo>
                  <a:lnTo>
                    <a:pt x="0" y="362"/>
                  </a:lnTo>
                  <a:lnTo>
                    <a:pt x="419" y="362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0000"/>
            </a:solidFill>
            <a:ln w="6350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177"/>
            <p:cNvSpPr>
              <a:spLocks noChangeAspect="1"/>
            </p:cNvSpPr>
            <p:nvPr/>
          </p:nvSpPr>
          <p:spPr bwMode="auto">
            <a:xfrm rot="-3670213">
              <a:off x="3107284" y="4065780"/>
              <a:ext cx="165739" cy="155407"/>
            </a:xfrm>
            <a:custGeom>
              <a:avLst/>
              <a:gdLst>
                <a:gd name="T0" fmla="*/ 2147483647 w 419"/>
                <a:gd name="T1" fmla="*/ 0 h 362"/>
                <a:gd name="T2" fmla="*/ 0 w 419"/>
                <a:gd name="T3" fmla="*/ 2147483647 h 362"/>
                <a:gd name="T4" fmla="*/ 2147483647 w 419"/>
                <a:gd name="T5" fmla="*/ 2147483647 h 362"/>
                <a:gd name="T6" fmla="*/ 2147483647 w 419"/>
                <a:gd name="T7" fmla="*/ 0 h 3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9"/>
                <a:gd name="T13" fmla="*/ 0 h 362"/>
                <a:gd name="T14" fmla="*/ 419 w 419"/>
                <a:gd name="T15" fmla="*/ 362 h 3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9" h="362">
                  <a:moveTo>
                    <a:pt x="202" y="0"/>
                  </a:moveTo>
                  <a:lnTo>
                    <a:pt x="0" y="362"/>
                  </a:lnTo>
                  <a:lnTo>
                    <a:pt x="419" y="362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0000"/>
            </a:solidFill>
            <a:ln w="6350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TextBox 23"/>
            <p:cNvSpPr txBox="1">
              <a:spLocks noChangeArrowheads="1"/>
            </p:cNvSpPr>
            <p:nvPr/>
          </p:nvSpPr>
          <p:spPr bwMode="auto">
            <a:xfrm>
              <a:off x="425450" y="4127500"/>
              <a:ext cx="5873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ER01</a:t>
              </a:r>
            </a:p>
          </p:txBody>
        </p:sp>
        <p:sp>
          <p:nvSpPr>
            <p:cNvPr id="27679" name="TextBox 24"/>
            <p:cNvSpPr txBox="1">
              <a:spLocks noChangeArrowheads="1"/>
            </p:cNvSpPr>
            <p:nvPr/>
          </p:nvSpPr>
          <p:spPr bwMode="auto">
            <a:xfrm>
              <a:off x="204788" y="4729163"/>
              <a:ext cx="5873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ER02</a:t>
              </a:r>
            </a:p>
          </p:txBody>
        </p:sp>
        <p:sp>
          <p:nvSpPr>
            <p:cNvPr id="27680" name="TextBox 25"/>
            <p:cNvSpPr txBox="1">
              <a:spLocks noChangeArrowheads="1"/>
            </p:cNvSpPr>
            <p:nvPr/>
          </p:nvSpPr>
          <p:spPr bwMode="auto">
            <a:xfrm>
              <a:off x="96838" y="5691188"/>
              <a:ext cx="5873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ER03</a:t>
              </a:r>
            </a:p>
          </p:txBody>
        </p:sp>
        <p:sp>
          <p:nvSpPr>
            <p:cNvPr id="27681" name="TextBox 26"/>
            <p:cNvSpPr txBox="1">
              <a:spLocks noChangeArrowheads="1"/>
            </p:cNvSpPr>
            <p:nvPr/>
          </p:nvSpPr>
          <p:spPr bwMode="auto">
            <a:xfrm>
              <a:off x="1716088" y="2522538"/>
              <a:ext cx="59531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CR01</a:t>
              </a:r>
            </a:p>
          </p:txBody>
        </p:sp>
        <p:sp>
          <p:nvSpPr>
            <p:cNvPr id="27682" name="TextBox 27"/>
            <p:cNvSpPr txBox="1">
              <a:spLocks noChangeArrowheads="1"/>
            </p:cNvSpPr>
            <p:nvPr/>
          </p:nvSpPr>
          <p:spPr bwMode="auto">
            <a:xfrm>
              <a:off x="1295400" y="3484563"/>
              <a:ext cx="595313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CR02</a:t>
              </a:r>
            </a:p>
          </p:txBody>
        </p:sp>
        <p:sp>
          <p:nvSpPr>
            <p:cNvPr id="27683" name="TextBox 28"/>
            <p:cNvSpPr txBox="1">
              <a:spLocks noChangeArrowheads="1"/>
            </p:cNvSpPr>
            <p:nvPr/>
          </p:nvSpPr>
          <p:spPr bwMode="auto">
            <a:xfrm>
              <a:off x="869950" y="4960938"/>
              <a:ext cx="59531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CR03</a:t>
              </a:r>
            </a:p>
          </p:txBody>
        </p:sp>
        <p:sp>
          <p:nvSpPr>
            <p:cNvPr id="27684" name="TextBox 29"/>
            <p:cNvSpPr txBox="1">
              <a:spLocks noChangeArrowheads="1"/>
            </p:cNvSpPr>
            <p:nvPr/>
          </p:nvSpPr>
          <p:spPr bwMode="auto">
            <a:xfrm>
              <a:off x="1458913" y="3887788"/>
              <a:ext cx="6445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WB11</a:t>
              </a:r>
            </a:p>
          </p:txBody>
        </p:sp>
        <p:sp>
          <p:nvSpPr>
            <p:cNvPr id="27685" name="TextBox 30"/>
            <p:cNvSpPr txBox="1">
              <a:spLocks noChangeArrowheads="1"/>
            </p:cNvSpPr>
            <p:nvPr/>
          </p:nvSpPr>
          <p:spPr bwMode="auto">
            <a:xfrm>
              <a:off x="2141538" y="3938588"/>
              <a:ext cx="6445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WB12</a:t>
              </a:r>
            </a:p>
          </p:txBody>
        </p:sp>
        <p:sp>
          <p:nvSpPr>
            <p:cNvPr id="27686" name="TextBox 31"/>
            <p:cNvSpPr txBox="1">
              <a:spLocks noChangeArrowheads="1"/>
            </p:cNvSpPr>
            <p:nvPr/>
          </p:nvSpPr>
          <p:spPr bwMode="auto">
            <a:xfrm>
              <a:off x="1828800" y="5715000"/>
              <a:ext cx="6445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WB13</a:t>
              </a:r>
            </a:p>
          </p:txBody>
        </p:sp>
        <p:sp>
          <p:nvSpPr>
            <p:cNvPr id="27687" name="TextBox 32"/>
            <p:cNvSpPr txBox="1">
              <a:spLocks noChangeArrowheads="1"/>
            </p:cNvSpPr>
            <p:nvPr/>
          </p:nvSpPr>
          <p:spPr bwMode="auto">
            <a:xfrm>
              <a:off x="2719388" y="3376613"/>
              <a:ext cx="6445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WB09</a:t>
              </a:r>
            </a:p>
          </p:txBody>
        </p:sp>
        <p:sp>
          <p:nvSpPr>
            <p:cNvPr id="27688" name="TextBox 33"/>
            <p:cNvSpPr txBox="1">
              <a:spLocks noChangeArrowheads="1"/>
            </p:cNvSpPr>
            <p:nvPr/>
          </p:nvSpPr>
          <p:spPr bwMode="auto">
            <a:xfrm>
              <a:off x="2992438" y="2727325"/>
              <a:ext cx="6445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WB08</a:t>
              </a:r>
            </a:p>
          </p:txBody>
        </p:sp>
        <p:sp>
          <p:nvSpPr>
            <p:cNvPr id="27689" name="TextBox 34"/>
            <p:cNvSpPr txBox="1">
              <a:spLocks noChangeArrowheads="1"/>
            </p:cNvSpPr>
            <p:nvPr/>
          </p:nvSpPr>
          <p:spPr bwMode="auto">
            <a:xfrm>
              <a:off x="3176588" y="2249488"/>
              <a:ext cx="6445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WB07</a:t>
              </a:r>
            </a:p>
          </p:txBody>
        </p:sp>
        <p:sp>
          <p:nvSpPr>
            <p:cNvPr id="27690" name="TextBox 35"/>
            <p:cNvSpPr txBox="1">
              <a:spLocks noChangeArrowheads="1"/>
            </p:cNvSpPr>
            <p:nvPr/>
          </p:nvSpPr>
          <p:spPr bwMode="auto">
            <a:xfrm>
              <a:off x="2790825" y="4206875"/>
              <a:ext cx="644525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WB10</a:t>
              </a:r>
            </a:p>
          </p:txBody>
        </p:sp>
        <p:sp>
          <p:nvSpPr>
            <p:cNvPr id="27691" name="TextBox 36"/>
            <p:cNvSpPr txBox="1">
              <a:spLocks noChangeArrowheads="1"/>
            </p:cNvSpPr>
            <p:nvPr/>
          </p:nvSpPr>
          <p:spPr bwMode="auto">
            <a:xfrm>
              <a:off x="2940050" y="5029200"/>
              <a:ext cx="6445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WB03</a:t>
              </a:r>
            </a:p>
          </p:txBody>
        </p:sp>
        <p:sp>
          <p:nvSpPr>
            <p:cNvPr id="27692" name="TextBox 37"/>
            <p:cNvSpPr txBox="1">
              <a:spLocks noChangeArrowheads="1"/>
            </p:cNvSpPr>
            <p:nvPr/>
          </p:nvSpPr>
          <p:spPr bwMode="auto">
            <a:xfrm>
              <a:off x="3565525" y="3568700"/>
              <a:ext cx="644525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WB04</a:t>
              </a:r>
            </a:p>
          </p:txBody>
        </p:sp>
        <p:sp>
          <p:nvSpPr>
            <p:cNvPr id="27693" name="TextBox 38"/>
            <p:cNvSpPr txBox="1">
              <a:spLocks noChangeArrowheads="1"/>
            </p:cNvSpPr>
            <p:nvPr/>
          </p:nvSpPr>
          <p:spPr bwMode="auto">
            <a:xfrm>
              <a:off x="3886200" y="4114800"/>
              <a:ext cx="6445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WB02</a:t>
              </a:r>
            </a:p>
          </p:txBody>
        </p:sp>
        <p:sp>
          <p:nvSpPr>
            <p:cNvPr id="27694" name="TextBox 39"/>
            <p:cNvSpPr txBox="1">
              <a:spLocks noChangeArrowheads="1"/>
            </p:cNvSpPr>
            <p:nvPr/>
          </p:nvSpPr>
          <p:spPr bwMode="auto">
            <a:xfrm>
              <a:off x="4419600" y="4343400"/>
              <a:ext cx="6445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WB01</a:t>
              </a: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76200" y="74613"/>
              <a:ext cx="2590800" cy="135096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2"/>
                  </a:solidFill>
                  <a:latin typeface="Arial" charset="0"/>
                </a:rPr>
                <a:t>Estuarine Quality Index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Red = Poor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Yellow =  Moderate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Blue = High</a:t>
              </a:r>
            </a:p>
          </p:txBody>
        </p:sp>
        <p:grpSp>
          <p:nvGrpSpPr>
            <p:cNvPr id="27696" name="Group 42"/>
            <p:cNvGrpSpPr>
              <a:grpSpLocks/>
            </p:cNvGrpSpPr>
            <p:nvPr/>
          </p:nvGrpSpPr>
          <p:grpSpPr bwMode="auto">
            <a:xfrm>
              <a:off x="3088758" y="76200"/>
              <a:ext cx="2057400" cy="788988"/>
              <a:chOff x="-2362200" y="304800"/>
              <a:chExt cx="2057400" cy="788988"/>
            </a:xfrm>
          </p:grpSpPr>
          <p:sp>
            <p:nvSpPr>
              <p:cNvPr id="27701" name="Text Box 26"/>
              <p:cNvSpPr txBox="1">
                <a:spLocks noChangeArrowheads="1"/>
              </p:cNvSpPr>
              <p:nvPr/>
            </p:nvSpPr>
            <p:spPr bwMode="auto">
              <a:xfrm>
                <a:off x="-2362200" y="304800"/>
                <a:ext cx="2057400" cy="78898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2"/>
                    </a:solidFill>
                  </a:rPr>
                  <a:t>Long-term - 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2"/>
                    </a:solidFill>
                  </a:rPr>
                  <a:t>2018 only -</a:t>
                </a:r>
              </a:p>
            </p:txBody>
          </p:sp>
          <p:sp>
            <p:nvSpPr>
              <p:cNvPr id="27702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-1003300" y="342900"/>
                <a:ext cx="328612" cy="29051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3" name="AutoShape 28"/>
              <p:cNvSpPr>
                <a:spLocks noChangeAspect="1" noChangeArrowheads="1"/>
              </p:cNvSpPr>
              <p:nvPr/>
            </p:nvSpPr>
            <p:spPr bwMode="auto">
              <a:xfrm rot="10721126">
                <a:off x="-990600" y="762000"/>
                <a:ext cx="328612" cy="29051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97" name="AutoShape 278"/>
            <p:cNvSpPr>
              <a:spLocks noChangeAspect="1" noChangeArrowheads="1"/>
            </p:cNvSpPr>
            <p:nvPr/>
          </p:nvSpPr>
          <p:spPr bwMode="auto">
            <a:xfrm rot="10800000">
              <a:off x="382769" y="5606901"/>
              <a:ext cx="177795" cy="15153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 bwMode="auto">
            <a:xfrm rot="10800000">
              <a:off x="3055938" y="3297238"/>
              <a:ext cx="168275" cy="158750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 bwMode="auto">
            <a:xfrm rot="10800000">
              <a:off x="4165600" y="4006850"/>
              <a:ext cx="168275" cy="158750"/>
            </a:xfrm>
            <a:prstGeom prst="triangle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 bwMode="auto">
            <a:xfrm rot="10800000">
              <a:off x="3887788" y="3484563"/>
              <a:ext cx="168275" cy="158750"/>
            </a:xfrm>
            <a:prstGeom prst="triangle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7" name="Isosceles Triangle 96"/>
          <p:cNvSpPr/>
          <p:nvPr/>
        </p:nvSpPr>
        <p:spPr bwMode="auto">
          <a:xfrm rot="10800000">
            <a:off x="1758057" y="3769948"/>
            <a:ext cx="168209" cy="158783"/>
          </a:xfrm>
          <a:prstGeom prst="triangle">
            <a:avLst/>
          </a:prstGeom>
          <a:gradFill flip="none" rotWithShape="1">
            <a:gsLst>
              <a:gs pos="27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Isosceles Triangle 97"/>
          <p:cNvSpPr/>
          <p:nvPr/>
        </p:nvSpPr>
        <p:spPr bwMode="auto">
          <a:xfrm rot="10800000">
            <a:off x="2463354" y="3863165"/>
            <a:ext cx="168209" cy="158783"/>
          </a:xfrm>
          <a:prstGeom prst="triangle">
            <a:avLst/>
          </a:prstGeom>
          <a:gradFill flip="none" rotWithShape="1">
            <a:gsLst>
              <a:gs pos="27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659" name="Picture 2"/>
          <p:cNvPicPr>
            <a:picLocks noChangeAspect="1" noChangeArrowheads="1"/>
          </p:cNvPicPr>
          <p:nvPr/>
        </p:nvPicPr>
        <p:blipFill>
          <a:blip r:embed="rId4" cstate="print"/>
          <a:srcRect r="93750" b="7861"/>
          <a:stretch>
            <a:fillRect/>
          </a:stretch>
        </p:blipFill>
        <p:spPr bwMode="auto">
          <a:xfrm>
            <a:off x="-3886200" y="1219200"/>
            <a:ext cx="6858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2"/>
          <p:cNvPicPr>
            <a:picLocks noChangeAspect="1" noChangeArrowheads="1"/>
          </p:cNvPicPr>
          <p:nvPr/>
        </p:nvPicPr>
        <p:blipFill>
          <a:blip r:embed="rId4" cstate="print"/>
          <a:srcRect l="72453" b="7617"/>
          <a:stretch>
            <a:fillRect/>
          </a:stretch>
        </p:blipFill>
        <p:spPr bwMode="auto">
          <a:xfrm>
            <a:off x="-3200400" y="1228725"/>
            <a:ext cx="302895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B26C7-1D3E-434A-BE22-6DD10A9F613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61988"/>
          </a:xfrm>
        </p:spPr>
        <p:txBody>
          <a:bodyPr lIns="90488" tIns="44450" rIns="90488" bIns="44450" anchor="b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FF99"/>
                </a:solidFill>
              </a:rPr>
              <a:t>Status: Mashpee </a:t>
            </a:r>
            <a:r>
              <a:rPr lang="en-US" sz="4000" dirty="0" err="1">
                <a:solidFill>
                  <a:srgbClr val="FFFF99"/>
                </a:solidFill>
              </a:rPr>
              <a:t>Waquoit</a:t>
            </a:r>
            <a:r>
              <a:rPr lang="en-US" sz="4000" dirty="0">
                <a:solidFill>
                  <a:srgbClr val="FFFF99"/>
                </a:solidFill>
              </a:rPr>
              <a:t> Bay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715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chemeClr val="tx2"/>
                </a:solidFill>
              </a:rPr>
              <a:t> 	</a:t>
            </a:r>
            <a:r>
              <a:rPr lang="en-US" sz="2800" dirty="0">
                <a:solidFill>
                  <a:schemeClr val="tx2"/>
                </a:solidFill>
              </a:rPr>
              <a:t>Upper regions of each estuary showing  the greatest level of nutrient related water quality decline.  Eelgrass lost from both systems.</a:t>
            </a:r>
            <a:endParaRPr lang="en-US" sz="2800" u="sng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6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i="1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" y="2190750"/>
            <a:ext cx="9141303" cy="423412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B6D89-CDD0-4ED9-A114-6C39B8FD565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2495550" y="-185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700" name="Picture 3" descr="poppy_buildout_Ncountou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013" y="500063"/>
            <a:ext cx="3652837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poppy_present_Ncountou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04825"/>
            <a:ext cx="35972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609600" y="76200"/>
            <a:ext cx="3808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Nitrogen Levels: 2008</a:t>
            </a:r>
            <a:r>
              <a:rPr lang="en-US" sz="1600" b="1" dirty="0">
                <a:solidFill>
                  <a:srgbClr val="FFFF66"/>
                </a:solidFill>
                <a:latin typeface="Arial" charset="0"/>
              </a:rPr>
              <a:t> </a:t>
            </a:r>
          </a:p>
        </p:txBody>
      </p:sp>
      <p:sp>
        <p:nvSpPr>
          <p:cNvPr id="381959" name="Text Box 7"/>
          <p:cNvSpPr txBox="1">
            <a:spLocks noChangeArrowheads="1"/>
          </p:cNvSpPr>
          <p:nvPr/>
        </p:nvSpPr>
        <p:spPr bwMode="auto">
          <a:xfrm>
            <a:off x="4724400" y="76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Nitrogen Levels: Build-Out</a:t>
            </a:r>
            <a:endParaRPr lang="en-US" sz="1600" b="1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  <a:noFill/>
        </p:spPr>
        <p:txBody>
          <a:bodyPr lIns="90488" tIns="44450" rIns="90488" bIns="44450" anchor="b"/>
          <a:lstStyle/>
          <a:p>
            <a:pPr algn="ctr" eaLnBrk="1" hangingPunct="1"/>
            <a:r>
              <a:rPr lang="en-US" sz="4000" b="1">
                <a:solidFill>
                  <a:schemeClr val="tx1"/>
                </a:solidFill>
                <a:effectLst/>
              </a:rPr>
              <a:t>Major Anthropogenic Problem      Facing Estuaries Globally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8915400" cy="4343400"/>
          </a:xfrm>
        </p:spPr>
        <p:txBody>
          <a:bodyPr lIns="90488" tIns="44450" rIns="90488" bIns="44450"/>
          <a:lstStyle/>
          <a:p>
            <a:pPr eaLnBrk="1" hangingPunct="1">
              <a:buClr>
                <a:srgbClr val="000099"/>
              </a:buClr>
              <a:buFontTx/>
              <a:buNone/>
              <a:defRPr/>
            </a:pPr>
            <a:r>
              <a:rPr lang="en-US" sz="3600" i="1" dirty="0"/>
              <a:t>Habitat Degradation: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en-US" sz="3600" dirty="0">
                <a:effectLst/>
              </a:rPr>
              <a:t>increased </a:t>
            </a:r>
            <a:r>
              <a:rPr lang="en-US" sz="3600" u="sng" dirty="0">
                <a:effectLst/>
              </a:rPr>
              <a:t>nitrogen loading</a:t>
            </a:r>
            <a:r>
              <a:rPr lang="en-US" sz="3600" dirty="0">
                <a:effectLst/>
              </a:rPr>
              <a:t> is the major threat to estuaries, world-wide;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endParaRPr lang="en-US" sz="2000" dirty="0">
              <a:effectLst/>
            </a:endParaRP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en-US" sz="3600" dirty="0">
                <a:effectLst/>
              </a:rPr>
              <a:t>Nitrogen enrichment is causing impairments to estuarine resources in portions of most Cape Cod Estuaries.</a:t>
            </a:r>
            <a:endParaRPr lang="en-US" sz="2800" dirty="0"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76200" y="5978525"/>
            <a:ext cx="8991600" cy="80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>
                <a:solidFill>
                  <a:srgbClr val="FFFF99"/>
                </a:solidFill>
              </a:rPr>
              <a:t>MR: Mashpee River, SB: Shoestring Bay, Ock: Ockway Bay, Pinq: Pinquickset Cove, PCrk: Popponesset Creek, PB: Popponesset Bay</a:t>
            </a:r>
          </a:p>
        </p:txBody>
      </p:sp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0" y="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>
              <a:defRPr/>
            </a:pPr>
            <a:r>
              <a:rPr lang="en-US" sz="3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Monitoring Results: Popponesset Bay Salinity</a:t>
            </a:r>
          </a:p>
        </p:txBody>
      </p:sp>
      <p:sp>
        <p:nvSpPr>
          <p:cNvPr id="30725" name="Oval 11"/>
          <p:cNvSpPr>
            <a:spLocks noChangeArrowheads="1"/>
          </p:cNvSpPr>
          <p:nvPr/>
        </p:nvSpPr>
        <p:spPr bwMode="auto">
          <a:xfrm>
            <a:off x="1219200" y="4114800"/>
            <a:ext cx="8382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69698-DEB9-4972-84A3-B3928D5F90F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 lIns="90488" tIns="44450" rIns="90488" bIns="44450" anchor="b"/>
          <a:lstStyle/>
          <a:p>
            <a:pPr algn="ctr" eaLnBrk="1" hangingPunct="1">
              <a:defRPr/>
            </a:pPr>
            <a:r>
              <a:rPr lang="en-US" sz="4000" dirty="0"/>
              <a:t> </a:t>
            </a:r>
            <a:r>
              <a:rPr lang="en-US" sz="3800" i="1" dirty="0" err="1"/>
              <a:t>Popponesset</a:t>
            </a:r>
            <a:r>
              <a:rPr lang="en-US" sz="3800" i="1" dirty="0"/>
              <a:t> Bay Monitoring Results: Phytoplankton Biomass (Chlorophyll-a)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76200" y="5791200"/>
            <a:ext cx="8991600" cy="80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>
                <a:solidFill>
                  <a:srgbClr val="FFFF99"/>
                </a:solidFill>
              </a:rPr>
              <a:t>MR: Mashpee River, SB: Shoestring Bay, Ock: Ockway Bay, Pinq: Pinquickset Cove, PCrk: Popponesset Creek, PB: Popponesset Bay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4902200" y="2578100"/>
            <a:ext cx="2743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chemeClr val="bg2"/>
                </a:solidFill>
              </a:rPr>
              <a:t>Nantucket Sound</a:t>
            </a:r>
          </a:p>
        </p:txBody>
      </p:sp>
      <p:sp>
        <p:nvSpPr>
          <p:cNvPr id="32774" name="Line 8"/>
          <p:cNvSpPr>
            <a:spLocks noChangeShapeType="1"/>
          </p:cNvSpPr>
          <p:nvPr/>
        </p:nvSpPr>
        <p:spPr bwMode="auto">
          <a:xfrm>
            <a:off x="6469063" y="2871788"/>
            <a:ext cx="12700" cy="14906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1219200"/>
            <a:ext cx="91074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67000" y="2286000"/>
            <a:ext cx="60198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Major Blooms in Each of Past 3 years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630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76200"/>
            <a:ext cx="9067800" cy="685800"/>
          </a:xfrm>
        </p:spPr>
        <p:txBody>
          <a:bodyPr lIns="90488" tIns="44450" rIns="90488" bIns="44450" anchor="b"/>
          <a:lstStyle/>
          <a:p>
            <a:pPr algn="ctr" eaLnBrk="1" hangingPunct="1">
              <a:defRPr/>
            </a:pPr>
            <a:r>
              <a:rPr lang="en-US" sz="3800" b="1" i="1" dirty="0"/>
              <a:t>Popponesset Bay 20% Lowest D.O.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69850" y="5715000"/>
            <a:ext cx="8991600" cy="80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>
                <a:solidFill>
                  <a:srgbClr val="FFFF99"/>
                </a:solidFill>
              </a:rPr>
              <a:t>MR: Mashpee River, SB: Shoestring Bay, Ock: Ockway Bay, Pinq: Pinquickset Cove, PCrk: Popponesset Creek, PB: Popponesset Bay</a:t>
            </a:r>
          </a:p>
        </p:txBody>
      </p:sp>
      <p:sp>
        <p:nvSpPr>
          <p:cNvPr id="33797" name="Line 10"/>
          <p:cNvSpPr>
            <a:spLocks noChangeShapeType="1"/>
          </p:cNvSpPr>
          <p:nvPr/>
        </p:nvSpPr>
        <p:spPr bwMode="auto">
          <a:xfrm>
            <a:off x="952500" y="2616200"/>
            <a:ext cx="78819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Line 11"/>
          <p:cNvSpPr>
            <a:spLocks noChangeShapeType="1"/>
          </p:cNvSpPr>
          <p:nvPr/>
        </p:nvSpPr>
        <p:spPr bwMode="auto">
          <a:xfrm>
            <a:off x="963613" y="3241675"/>
            <a:ext cx="786606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3429000" y="2281238"/>
            <a:ext cx="335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Water Quality Classification: SA</a:t>
            </a:r>
          </a:p>
        </p:txBody>
      </p:sp>
      <p:sp>
        <p:nvSpPr>
          <p:cNvPr id="33800" name="Text Box 13"/>
          <p:cNvSpPr txBox="1">
            <a:spLocks noChangeArrowheads="1"/>
          </p:cNvSpPr>
          <p:nvPr/>
        </p:nvSpPr>
        <p:spPr bwMode="auto">
          <a:xfrm>
            <a:off x="2690813" y="281463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Stress</a:t>
            </a:r>
          </a:p>
        </p:txBody>
      </p:sp>
      <p:sp>
        <p:nvSpPr>
          <p:cNvPr id="33801" name="Line 14"/>
          <p:cNvSpPr>
            <a:spLocks noChangeShapeType="1"/>
          </p:cNvSpPr>
          <p:nvPr/>
        </p:nvSpPr>
        <p:spPr bwMode="auto">
          <a:xfrm>
            <a:off x="3048000" y="3055938"/>
            <a:ext cx="1588" cy="173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602468"/>
            <a:ext cx="7315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Oxygen Stress in ALL Tributary Basin over past 3 Summers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08E51-94C8-4A23-92B2-5DD5A4357B6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67800" cy="685800"/>
          </a:xfrm>
        </p:spPr>
        <p:txBody>
          <a:bodyPr lIns="90488" tIns="44450" rIns="90488" bIns="44450" anchor="b"/>
          <a:lstStyle/>
          <a:p>
            <a:pPr algn="ctr" eaLnBrk="1" hangingPunct="1">
              <a:defRPr/>
            </a:pPr>
            <a:r>
              <a:rPr lang="en-US" dirty="0"/>
              <a:t> </a:t>
            </a:r>
            <a:r>
              <a:rPr lang="en-US" i="1" dirty="0"/>
              <a:t>Estuarine Monitoring Results: TN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76200" y="5867400"/>
            <a:ext cx="8991600" cy="80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>
                <a:solidFill>
                  <a:srgbClr val="FFFF99"/>
                </a:solidFill>
              </a:rPr>
              <a:t>MR: Mashpee River, SB: Shoestring Bay, Ock: Ockway Bay, Pinq: Pinquickset Cove, PCrk: Popponesset Creek, PB: Popponesset Bay</a:t>
            </a:r>
          </a:p>
        </p:txBody>
      </p:sp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592" y="1219200"/>
            <a:ext cx="926891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143000" y="1981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TN at ALL Stations Exceed TMDL TN Threshold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24" name="Text Box 20"/>
          <p:cNvSpPr txBox="1">
            <a:spLocks noChangeArrowheads="1"/>
          </p:cNvSpPr>
          <p:nvPr/>
        </p:nvSpPr>
        <p:spPr bwMode="auto">
          <a:xfrm>
            <a:off x="4889500" y="111125"/>
            <a:ext cx="4267200" cy="56092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Popponesset Bay       Water Quality  </a:t>
            </a:r>
          </a:p>
          <a:p>
            <a:pPr algn="ctr">
              <a:spcBef>
                <a:spcPct val="50000"/>
              </a:spcBef>
              <a:defRPr/>
            </a:pP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5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Large and Significant N enrichment in upper tributaries; nutrient impairments throughout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5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Large phytoplankton blooms each summer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500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Slight TN decline associated with oyster culture in Mashpee River, but still impaired by N</a:t>
            </a:r>
          </a:p>
        </p:txBody>
      </p:sp>
      <p:pic>
        <p:nvPicPr>
          <p:cNvPr id="3993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111125"/>
            <a:ext cx="4989513" cy="67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Isosceles Triangle 13"/>
          <p:cNvSpPr/>
          <p:nvPr/>
        </p:nvSpPr>
        <p:spPr bwMode="auto">
          <a:xfrm rot="10800000">
            <a:off x="3697288" y="3616325"/>
            <a:ext cx="168275" cy="158750"/>
          </a:xfrm>
          <a:prstGeom prst="triangle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Isosceles Triangle 15"/>
          <p:cNvSpPr/>
          <p:nvPr/>
        </p:nvSpPr>
        <p:spPr bwMode="auto">
          <a:xfrm rot="10800000">
            <a:off x="2285375" y="4858986"/>
            <a:ext cx="168209" cy="158783"/>
          </a:xfrm>
          <a:prstGeom prst="triangle">
            <a:avLst/>
          </a:prstGeom>
          <a:gradFill flip="none" rotWithShape="1">
            <a:gsLst>
              <a:gs pos="27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923" name="Text Box 19"/>
          <p:cNvSpPr txBox="1">
            <a:spLocks noChangeArrowheads="1"/>
          </p:cNvSpPr>
          <p:nvPr/>
        </p:nvSpPr>
        <p:spPr bwMode="auto">
          <a:xfrm>
            <a:off x="0" y="0"/>
            <a:ext cx="2590800" cy="1350963"/>
          </a:xfrm>
          <a:prstGeom prst="rect">
            <a:avLst/>
          </a:prstGeom>
          <a:solidFill>
            <a:srgbClr val="CC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2"/>
                </a:solidFill>
                <a:latin typeface="Arial" charset="0"/>
              </a:rPr>
              <a:t>Estuarine Quality Index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Red = Poor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Yellow =  Moderate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Blue = High</a:t>
            </a:r>
          </a:p>
        </p:txBody>
      </p:sp>
      <p:grpSp>
        <p:nvGrpSpPr>
          <p:cNvPr id="39945" name="Group 22"/>
          <p:cNvGrpSpPr>
            <a:grpSpLocks/>
          </p:cNvGrpSpPr>
          <p:nvPr/>
        </p:nvGrpSpPr>
        <p:grpSpPr bwMode="auto">
          <a:xfrm>
            <a:off x="2667000" y="0"/>
            <a:ext cx="2057400" cy="788988"/>
            <a:chOff x="1776" y="192"/>
            <a:chExt cx="1296" cy="497"/>
          </a:xfrm>
        </p:grpSpPr>
        <p:sp>
          <p:nvSpPr>
            <p:cNvPr id="39979" name="Text Box 23"/>
            <p:cNvSpPr txBox="1">
              <a:spLocks noChangeArrowheads="1"/>
            </p:cNvSpPr>
            <p:nvPr/>
          </p:nvSpPr>
          <p:spPr bwMode="auto">
            <a:xfrm>
              <a:off x="1776" y="192"/>
              <a:ext cx="1296" cy="49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Long-term -  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2018 only -</a:t>
              </a:r>
            </a:p>
          </p:txBody>
        </p:sp>
        <p:sp>
          <p:nvSpPr>
            <p:cNvPr id="39980" name="AutoShape 24"/>
            <p:cNvSpPr>
              <a:spLocks noChangeAspect="1" noChangeArrowheads="1"/>
            </p:cNvSpPr>
            <p:nvPr/>
          </p:nvSpPr>
          <p:spPr bwMode="auto">
            <a:xfrm>
              <a:off x="2632" y="216"/>
              <a:ext cx="207" cy="18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AutoShape 25"/>
            <p:cNvSpPr>
              <a:spLocks noChangeAspect="1" noChangeArrowheads="1"/>
            </p:cNvSpPr>
            <p:nvPr/>
          </p:nvSpPr>
          <p:spPr bwMode="auto">
            <a:xfrm rot="10721126">
              <a:off x="2640" y="480"/>
              <a:ext cx="207" cy="18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6" name="TextBox 17"/>
          <p:cNvSpPr txBox="1">
            <a:spLocks noChangeArrowheads="1"/>
          </p:cNvSpPr>
          <p:nvPr/>
        </p:nvSpPr>
        <p:spPr bwMode="auto">
          <a:xfrm>
            <a:off x="3219450" y="222885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PB05</a:t>
            </a:r>
          </a:p>
        </p:txBody>
      </p:sp>
      <p:sp>
        <p:nvSpPr>
          <p:cNvPr id="39947" name="TextBox 18"/>
          <p:cNvSpPr txBox="1">
            <a:spLocks noChangeArrowheads="1"/>
          </p:cNvSpPr>
          <p:nvPr/>
        </p:nvSpPr>
        <p:spPr bwMode="auto">
          <a:xfrm>
            <a:off x="2895600" y="27432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PB06</a:t>
            </a:r>
          </a:p>
        </p:txBody>
      </p:sp>
      <p:sp>
        <p:nvSpPr>
          <p:cNvPr id="39948" name="TextBox 19"/>
          <p:cNvSpPr txBox="1">
            <a:spLocks noChangeArrowheads="1"/>
          </p:cNvSpPr>
          <p:nvPr/>
        </p:nvSpPr>
        <p:spPr bwMode="auto">
          <a:xfrm>
            <a:off x="2590800" y="3471863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PB07</a:t>
            </a:r>
          </a:p>
        </p:txBody>
      </p:sp>
      <p:sp>
        <p:nvSpPr>
          <p:cNvPr id="39949" name="TextBox 20"/>
          <p:cNvSpPr txBox="1">
            <a:spLocks noChangeArrowheads="1"/>
          </p:cNvSpPr>
          <p:nvPr/>
        </p:nvSpPr>
        <p:spPr bwMode="auto">
          <a:xfrm>
            <a:off x="3762375" y="1628775"/>
            <a:ext cx="49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SR5</a:t>
            </a:r>
          </a:p>
        </p:txBody>
      </p:sp>
      <p:sp>
        <p:nvSpPr>
          <p:cNvPr id="39950" name="TextBox 21"/>
          <p:cNvSpPr txBox="1">
            <a:spLocks noChangeArrowheads="1"/>
          </p:cNvSpPr>
          <p:nvPr/>
        </p:nvSpPr>
        <p:spPr bwMode="auto">
          <a:xfrm>
            <a:off x="1828800" y="41148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PB04</a:t>
            </a:r>
          </a:p>
        </p:txBody>
      </p:sp>
      <p:sp>
        <p:nvSpPr>
          <p:cNvPr id="39951" name="TextBox 22"/>
          <p:cNvSpPr txBox="1">
            <a:spLocks noChangeArrowheads="1"/>
          </p:cNvSpPr>
          <p:nvPr/>
        </p:nvSpPr>
        <p:spPr bwMode="auto">
          <a:xfrm>
            <a:off x="1581150" y="3305175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PB03</a:t>
            </a:r>
          </a:p>
        </p:txBody>
      </p:sp>
      <p:sp>
        <p:nvSpPr>
          <p:cNvPr id="39952" name="TextBox 23"/>
          <p:cNvSpPr txBox="1">
            <a:spLocks noChangeArrowheads="1"/>
          </p:cNvSpPr>
          <p:nvPr/>
        </p:nvSpPr>
        <p:spPr bwMode="auto">
          <a:xfrm>
            <a:off x="1219200" y="19812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PB02</a:t>
            </a:r>
          </a:p>
        </p:txBody>
      </p:sp>
      <p:sp>
        <p:nvSpPr>
          <p:cNvPr id="39953" name="TextBox 24"/>
          <p:cNvSpPr txBox="1">
            <a:spLocks noChangeArrowheads="1"/>
          </p:cNvSpPr>
          <p:nvPr/>
        </p:nvSpPr>
        <p:spPr bwMode="auto">
          <a:xfrm>
            <a:off x="2460625" y="4238625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PB08</a:t>
            </a:r>
          </a:p>
        </p:txBody>
      </p:sp>
      <p:sp>
        <p:nvSpPr>
          <p:cNvPr id="39954" name="TextBox 25"/>
          <p:cNvSpPr txBox="1">
            <a:spLocks noChangeArrowheads="1"/>
          </p:cNvSpPr>
          <p:nvPr/>
        </p:nvSpPr>
        <p:spPr bwMode="auto">
          <a:xfrm>
            <a:off x="3028950" y="44577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PB11</a:t>
            </a:r>
          </a:p>
        </p:txBody>
      </p:sp>
      <p:sp>
        <p:nvSpPr>
          <p:cNvPr id="39955" name="TextBox 26"/>
          <p:cNvSpPr txBox="1">
            <a:spLocks noChangeArrowheads="1"/>
          </p:cNvSpPr>
          <p:nvPr/>
        </p:nvSpPr>
        <p:spPr bwMode="auto">
          <a:xfrm>
            <a:off x="1990725" y="462915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PB10</a:t>
            </a:r>
          </a:p>
        </p:txBody>
      </p:sp>
      <p:sp>
        <p:nvSpPr>
          <p:cNvPr id="39956" name="TextBox 27"/>
          <p:cNvSpPr txBox="1">
            <a:spLocks noChangeArrowheads="1"/>
          </p:cNvSpPr>
          <p:nvPr/>
        </p:nvSpPr>
        <p:spPr bwMode="auto">
          <a:xfrm>
            <a:off x="1447800" y="5180013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PB09</a:t>
            </a:r>
          </a:p>
        </p:txBody>
      </p:sp>
      <p:sp>
        <p:nvSpPr>
          <p:cNvPr id="39957" name="TextBox 28"/>
          <p:cNvSpPr txBox="1">
            <a:spLocks noChangeArrowheads="1"/>
          </p:cNvSpPr>
          <p:nvPr/>
        </p:nvSpPr>
        <p:spPr bwMode="auto">
          <a:xfrm>
            <a:off x="2847975" y="5095875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PB12</a:t>
            </a:r>
          </a:p>
        </p:txBody>
      </p:sp>
      <p:sp>
        <p:nvSpPr>
          <p:cNvPr id="39958" name="TextBox 29"/>
          <p:cNvSpPr txBox="1">
            <a:spLocks noChangeArrowheads="1"/>
          </p:cNvSpPr>
          <p:nvPr/>
        </p:nvSpPr>
        <p:spPr bwMode="auto">
          <a:xfrm>
            <a:off x="2895600" y="5762625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PB13</a:t>
            </a:r>
          </a:p>
        </p:txBody>
      </p:sp>
      <p:sp>
        <p:nvSpPr>
          <p:cNvPr id="39959" name="TextBox 30"/>
          <p:cNvSpPr txBox="1">
            <a:spLocks noChangeArrowheads="1"/>
          </p:cNvSpPr>
          <p:nvPr/>
        </p:nvSpPr>
        <p:spPr bwMode="auto">
          <a:xfrm>
            <a:off x="3657600" y="64008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PB14</a:t>
            </a:r>
          </a:p>
        </p:txBody>
      </p:sp>
      <p:sp>
        <p:nvSpPr>
          <p:cNvPr id="39960" name="TextBox 31"/>
          <p:cNvSpPr txBox="1">
            <a:spLocks noChangeArrowheads="1"/>
          </p:cNvSpPr>
          <p:nvPr/>
        </p:nvSpPr>
        <p:spPr bwMode="auto">
          <a:xfrm>
            <a:off x="3451225" y="37338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PB15</a:t>
            </a:r>
          </a:p>
        </p:txBody>
      </p:sp>
      <p:sp>
        <p:nvSpPr>
          <p:cNvPr id="60" name="Isosceles Triangle 59"/>
          <p:cNvSpPr/>
          <p:nvPr/>
        </p:nvSpPr>
        <p:spPr bwMode="auto">
          <a:xfrm rot="10800000">
            <a:off x="2743200" y="3736975"/>
            <a:ext cx="168275" cy="158750"/>
          </a:xfrm>
          <a:prstGeom prst="triangle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Isosceles Triangle 60"/>
          <p:cNvSpPr/>
          <p:nvPr/>
        </p:nvSpPr>
        <p:spPr bwMode="auto">
          <a:xfrm rot="10800000">
            <a:off x="2700338" y="4141788"/>
            <a:ext cx="168275" cy="158750"/>
          </a:xfrm>
          <a:prstGeom prst="triangle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Isosceles Triangle 61"/>
          <p:cNvSpPr/>
          <p:nvPr/>
        </p:nvSpPr>
        <p:spPr bwMode="auto">
          <a:xfrm rot="10800000">
            <a:off x="2287588" y="4848225"/>
            <a:ext cx="168275" cy="158750"/>
          </a:xfrm>
          <a:prstGeom prst="triangle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Isosceles Triangle 62"/>
          <p:cNvSpPr/>
          <p:nvPr/>
        </p:nvSpPr>
        <p:spPr bwMode="auto">
          <a:xfrm rot="10800000">
            <a:off x="3282950" y="4368800"/>
            <a:ext cx="168275" cy="158750"/>
          </a:xfrm>
          <a:prstGeom prst="triangle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Isosceles Triangle 63"/>
          <p:cNvSpPr/>
          <p:nvPr/>
        </p:nvSpPr>
        <p:spPr bwMode="auto">
          <a:xfrm rot="10800000">
            <a:off x="3119438" y="4989513"/>
            <a:ext cx="168275" cy="158750"/>
          </a:xfrm>
          <a:prstGeom prst="triangle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Isosceles Triangle 64"/>
          <p:cNvSpPr/>
          <p:nvPr/>
        </p:nvSpPr>
        <p:spPr bwMode="auto">
          <a:xfrm rot="10800000">
            <a:off x="3695700" y="3614738"/>
            <a:ext cx="168275" cy="158750"/>
          </a:xfrm>
          <a:prstGeom prst="triangle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Isosceles Triangle 66"/>
          <p:cNvSpPr/>
          <p:nvPr/>
        </p:nvSpPr>
        <p:spPr bwMode="auto">
          <a:xfrm rot="10800000">
            <a:off x="4016375" y="1196975"/>
            <a:ext cx="168275" cy="158750"/>
          </a:xfrm>
          <a:prstGeom prst="triangle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Isosceles Triangle 106"/>
          <p:cNvSpPr/>
          <p:nvPr/>
        </p:nvSpPr>
        <p:spPr bwMode="auto">
          <a:xfrm rot="10800000">
            <a:off x="1776413" y="5414963"/>
            <a:ext cx="168275" cy="158750"/>
          </a:xfrm>
          <a:prstGeom prst="triangle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969" name="Group 107"/>
          <p:cNvGrpSpPr>
            <a:grpSpLocks/>
          </p:cNvGrpSpPr>
          <p:nvPr/>
        </p:nvGrpSpPr>
        <p:grpSpPr bwMode="auto">
          <a:xfrm>
            <a:off x="-5029200" y="1355725"/>
            <a:ext cx="4822825" cy="4891088"/>
            <a:chOff x="3787594" y="1356284"/>
            <a:chExt cx="4823006" cy="4889874"/>
          </a:xfrm>
        </p:grpSpPr>
        <p:grpSp>
          <p:nvGrpSpPr>
            <p:cNvPr id="39970" name="Group 20"/>
            <p:cNvGrpSpPr>
              <a:grpSpLocks/>
            </p:cNvGrpSpPr>
            <p:nvPr/>
          </p:nvGrpSpPr>
          <p:grpSpPr bwMode="auto">
            <a:xfrm>
              <a:off x="3787594" y="1356284"/>
              <a:ext cx="4823006" cy="4889874"/>
              <a:chOff x="5414688" y="3803650"/>
              <a:chExt cx="3111775" cy="2478370"/>
            </a:xfrm>
          </p:grpSpPr>
          <p:pic>
            <p:nvPicPr>
              <p:cNvPr id="3997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94460" b="10233"/>
              <a:stretch>
                <a:fillRect/>
              </a:stretch>
            </p:blipFill>
            <p:spPr bwMode="auto">
              <a:xfrm>
                <a:off x="5414688" y="3808135"/>
                <a:ext cx="463924" cy="2473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7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8353" b="10152"/>
              <a:stretch>
                <a:fillRect/>
              </a:stretch>
            </p:blipFill>
            <p:spPr bwMode="auto">
              <a:xfrm>
                <a:off x="5876365" y="3803650"/>
                <a:ext cx="2650098" cy="2476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0" name="Oval 109"/>
            <p:cNvSpPr/>
            <p:nvPr/>
          </p:nvSpPr>
          <p:spPr>
            <a:xfrm>
              <a:off x="5257674" y="3832169"/>
              <a:ext cx="1143043" cy="228543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5232273" y="4108326"/>
              <a:ext cx="1143043" cy="2285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229098" y="4370199"/>
              <a:ext cx="1143043" cy="228543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5243386" y="4616200"/>
              <a:ext cx="1193845" cy="2713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267200" y="5170100"/>
              <a:ext cx="1143043" cy="228543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5254499" y="5931911"/>
              <a:ext cx="1193845" cy="27139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61988"/>
          </a:xfrm>
        </p:spPr>
        <p:txBody>
          <a:bodyPr lIns="90488" tIns="44450" rIns="90488" bIns="44450" anchor="b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FF99"/>
                </a:solidFill>
              </a:rPr>
              <a:t>Status: Mashpee Popponesset Bay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5715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chemeClr val="tx2"/>
                </a:solidFill>
              </a:rPr>
              <a:t> 	</a:t>
            </a:r>
            <a:r>
              <a:rPr lang="en-US" sz="2800" dirty="0">
                <a:solidFill>
                  <a:schemeClr val="tx2"/>
                </a:solidFill>
              </a:rPr>
              <a:t>Upper regions of each estuary showing  the greatest level of nutrient related water quality decline.  Eelgrass lost from both systems.</a:t>
            </a:r>
            <a:endParaRPr lang="en-US" sz="2800" u="sng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6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i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B26C7-1D3E-434A-BE22-6DD10A9F613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4" y="2403474"/>
            <a:ext cx="9094728" cy="384492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5EC0F07-9351-4C18-B118-45473B0BEB59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26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067800" cy="685800"/>
          </a:xfrm>
        </p:spPr>
        <p:txBody>
          <a:bodyPr lIns="90488" tIns="44450" rIns="90488" bIns="44450" anchor="b"/>
          <a:lstStyle/>
          <a:p>
            <a:pPr algn="ctr" eaLnBrk="1" hangingPunct="1">
              <a:defRPr/>
            </a:pPr>
            <a:r>
              <a:rPr lang="en-US" sz="3800" i="1"/>
              <a:t>Popponesset and Waquoit Bays</a:t>
            </a: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991600" cy="669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Findings</a:t>
            </a: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6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Bays are showing little improvement in shellfish areas, are stable or declining in other areas.  Almost all estuarine basins now showing impaired Habitat Quality.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6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historically highest quality areas are now showing slow declines in habitat quality (e.g. Upper/Lower Main Basin of Popponesset Bay and </a:t>
            </a:r>
            <a:r>
              <a:rPr lang="en-US" sz="26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Waquoit</a:t>
            </a:r>
            <a:r>
              <a:rPr lang="en-US" sz="26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Bay)</a:t>
            </a:r>
            <a:endParaRPr lang="en-US" sz="26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6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</a:t>
            </a:r>
            <a:r>
              <a:rPr lang="en-US" sz="26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ata indicate organic enrichment due to N inputs.    Indicating that lowering N levels will reduce phytoplankton biomass and improve water clarity and oxygen conditions resulting in restored animal and plant habitats.</a:t>
            </a:r>
            <a:endParaRPr lang="en-US" sz="26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6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Results indicate that M</a:t>
            </a:r>
            <a:r>
              <a:rPr lang="en-US" sz="26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onitoring Program is able to detect changes in response to implementation of management alternatives.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6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04AEFFD-4C64-436D-8D48-9A3C1212302B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27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9700"/>
            <a:ext cx="9067800" cy="1143000"/>
          </a:xfrm>
        </p:spPr>
        <p:txBody>
          <a:bodyPr lIns="90488" tIns="44450" rIns="90488" bIns="44450" anchor="b"/>
          <a:lstStyle/>
          <a:p>
            <a:pPr algn="ctr" eaLnBrk="1" hangingPunct="1">
              <a:defRPr/>
            </a:pPr>
            <a:r>
              <a:rPr lang="en-US" sz="4000" dirty="0"/>
              <a:t> </a:t>
            </a:r>
            <a:r>
              <a:rPr lang="en-US" sz="3800" i="1" dirty="0"/>
              <a:t>Estuarine Monitoring:</a:t>
            </a:r>
            <a:br>
              <a:rPr lang="en-US" sz="3800" i="1" dirty="0"/>
            </a:br>
            <a:r>
              <a:rPr lang="en-US" sz="3800" i="1" dirty="0" err="1"/>
              <a:t>Popponesset</a:t>
            </a:r>
            <a:r>
              <a:rPr lang="en-US" sz="3800" i="1" dirty="0"/>
              <a:t> Bay and </a:t>
            </a:r>
            <a:r>
              <a:rPr lang="en-US" sz="3800" i="1" dirty="0" err="1"/>
              <a:t>Waquoit</a:t>
            </a:r>
            <a:r>
              <a:rPr lang="en-US" sz="3800" i="1" dirty="0"/>
              <a:t> Bay</a:t>
            </a: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152400" y="1662113"/>
            <a:ext cx="8991600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Findings</a:t>
            </a: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Upper reaches of all estuarine basins are significantly impaired by excess nitrogen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Results indicate that M</a:t>
            </a: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onitoring Program is able to detect changes in response to implementation of management alternatives.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Tracking water quality versus TMDL targets will be used to support adaptive management &amp; reduce infrastructure costs as N removals start.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 lIns="90488" tIns="44450" rIns="90488" bIns="44450" anchor="b"/>
          <a:lstStyle/>
          <a:p>
            <a:pPr algn="ctr" eaLnBrk="1" hangingPunct="1">
              <a:defRPr/>
            </a:pPr>
            <a:r>
              <a:rPr lang="en-US" sz="4000"/>
              <a:t> </a:t>
            </a:r>
            <a:r>
              <a:rPr lang="en-US" sz="3800" i="1"/>
              <a:t>Estuarine Monitoring:      	Popponesset Bay and Waquoit Bay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 cstate="print"/>
          <a:srcRect t="7597" r="273" b="336"/>
          <a:stretch>
            <a:fillRect/>
          </a:stretch>
        </p:blipFill>
        <p:spPr bwMode="auto">
          <a:xfrm>
            <a:off x="1143000" y="1951038"/>
            <a:ext cx="6762750" cy="4130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1143000" y="6254750"/>
            <a:ext cx="6781800" cy="5270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Mark Weissman Colin Grant, Bert Crothers, D. Sergio M Granville, Hurwitz, Jane &amp; Rick Troubreidge, P. Zamrhitto, C Stringer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2" cstate="print"/>
          <a:srcRect l="70787" t="8492" r="374" b="86482"/>
          <a:stretch>
            <a:fillRect/>
          </a:stretch>
        </p:blipFill>
        <p:spPr bwMode="auto">
          <a:xfrm>
            <a:off x="5346700" y="2000250"/>
            <a:ext cx="1955800" cy="2254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152400" y="1208088"/>
            <a:ext cx="8839200" cy="588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 YOU !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1170"/>
          <a:stretch>
            <a:fillRect/>
          </a:stretch>
        </p:blipFill>
        <p:spPr bwMode="auto">
          <a:xfrm>
            <a:off x="0" y="13648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i="1" dirty="0">
                <a:solidFill>
                  <a:srgbClr val="FFFF00"/>
                </a:solidFill>
              </a:rPr>
              <a:t>“Knowledge and Need are           the Basis of Innovation”</a:t>
            </a:r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defRPr/>
            </a:pPr>
            <a:r>
              <a:rPr lang="en-US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Questions &amp; Discussion</a:t>
            </a:r>
            <a:endParaRPr 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" y="6043613"/>
            <a:ext cx="4584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3" descr="SMAST LOGO-CSP"/>
          <p:cNvPicPr>
            <a:picLocks noChangeAspect="1" noChangeArrowheads="1"/>
          </p:cNvPicPr>
          <p:nvPr/>
        </p:nvPicPr>
        <p:blipFill>
          <a:blip r:embed="rId5" cstate="print"/>
          <a:srcRect l="17261" t="29764" r="20329" b="29109"/>
          <a:stretch>
            <a:fillRect/>
          </a:stretch>
        </p:blipFill>
        <p:spPr bwMode="auto">
          <a:xfrm>
            <a:off x="7391400" y="5316538"/>
            <a:ext cx="1600200" cy="14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61988"/>
          </a:xfrm>
        </p:spPr>
        <p:txBody>
          <a:bodyPr lIns="90488" tIns="44450" rIns="90488" bIns="44450" anchor="b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FF99"/>
                </a:solidFill>
              </a:rPr>
              <a:t>Status: Mashpee </a:t>
            </a:r>
            <a:r>
              <a:rPr lang="en-US" sz="4000" dirty="0" err="1">
                <a:solidFill>
                  <a:srgbClr val="FFFF99"/>
                </a:solidFill>
              </a:rPr>
              <a:t>Waquoit</a:t>
            </a:r>
            <a:r>
              <a:rPr lang="en-US" sz="4000" dirty="0">
                <a:solidFill>
                  <a:srgbClr val="FFFF99"/>
                </a:solidFill>
              </a:rPr>
              <a:t> Bay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5715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chemeClr val="tx2"/>
                </a:solidFill>
              </a:rPr>
              <a:t> 	</a:t>
            </a:r>
            <a:r>
              <a:rPr lang="en-US" dirty="0">
                <a:solidFill>
                  <a:schemeClr val="tx2"/>
                </a:solidFill>
              </a:rPr>
              <a:t>Upper regions of each estuary showing  the greatest level of nutrient related water quality decline.  Eelgrass lost from both systems.</a:t>
            </a:r>
            <a:endParaRPr lang="en-US" u="sng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6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i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B26C7-1D3E-434A-BE22-6DD10A9F613D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95" y="2241550"/>
            <a:ext cx="9308677" cy="43116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61988"/>
          </a:xfrm>
        </p:spPr>
        <p:txBody>
          <a:bodyPr lIns="90488" tIns="44450" rIns="90488" bIns="44450" anchor="b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FF99"/>
                </a:solidFill>
              </a:rPr>
              <a:t>Status: Mashpee Popponesset Bay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5715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chemeClr val="tx2"/>
                </a:solidFill>
              </a:rPr>
              <a:t> 	</a:t>
            </a:r>
            <a:r>
              <a:rPr lang="en-US" dirty="0">
                <a:solidFill>
                  <a:schemeClr val="tx2"/>
                </a:solidFill>
              </a:rPr>
              <a:t>Upper regions of each estuary showing  the greatest level of nutrient related water quality decline.  Eelgrass lost from both systems.</a:t>
            </a:r>
            <a:endParaRPr lang="en-US" u="sng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6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i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B26C7-1D3E-434A-BE22-6DD10A9F613D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42" y="2438400"/>
            <a:ext cx="9192358" cy="388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89916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99"/>
                </a:solidFill>
              </a:rPr>
              <a:t>Nitrogen management is the only way to restore degraded estuarine habitat, primarily through:</a:t>
            </a:r>
            <a:br>
              <a:rPr lang="en-US" sz="3200" dirty="0">
                <a:solidFill>
                  <a:srgbClr val="FFFF99"/>
                </a:solidFill>
              </a:rPr>
            </a:br>
            <a:br>
              <a:rPr lang="en-US" sz="3200" dirty="0">
                <a:solidFill>
                  <a:srgbClr val="FFFF99"/>
                </a:solidFill>
              </a:rPr>
            </a:br>
            <a:r>
              <a:rPr lang="en-US" sz="3200" dirty="0">
                <a:solidFill>
                  <a:srgbClr val="FFFF99"/>
                </a:solidFill>
              </a:rPr>
              <a:t> </a:t>
            </a:r>
            <a:r>
              <a:rPr lang="en-US" sz="3200" dirty="0">
                <a:solidFill>
                  <a:srgbClr val="FFFF99"/>
                </a:solidFill>
                <a:sym typeface="Wingdings" pitchFamily="2" charset="2"/>
              </a:rPr>
              <a:t></a:t>
            </a:r>
            <a:r>
              <a:rPr lang="en-US" sz="3200" dirty="0">
                <a:solidFill>
                  <a:srgbClr val="FFFF99"/>
                </a:solidFill>
              </a:rPr>
              <a:t> Increased tidal exchange</a:t>
            </a:r>
            <a:br>
              <a:rPr lang="en-US" sz="3200" dirty="0">
                <a:solidFill>
                  <a:srgbClr val="FFFF99"/>
                </a:solidFill>
              </a:rPr>
            </a:br>
            <a:r>
              <a:rPr lang="en-US" sz="3200" dirty="0">
                <a:solidFill>
                  <a:srgbClr val="FFFF99"/>
                </a:solidFill>
              </a:rPr>
              <a:t> </a:t>
            </a:r>
            <a:r>
              <a:rPr lang="en-US" sz="3200" dirty="0">
                <a:solidFill>
                  <a:srgbClr val="FFFF99"/>
                </a:solidFill>
                <a:sym typeface="Wingdings" pitchFamily="2" charset="2"/>
              </a:rPr>
              <a:t> </a:t>
            </a:r>
            <a:r>
              <a:rPr lang="en-US" sz="3200" dirty="0">
                <a:solidFill>
                  <a:srgbClr val="FFFF99"/>
                </a:solidFill>
              </a:rPr>
              <a:t>Control of watershed nitrogen sources</a:t>
            </a:r>
            <a:br>
              <a:rPr lang="en-US" sz="3200" dirty="0">
                <a:solidFill>
                  <a:srgbClr val="FFFF99"/>
                </a:solidFill>
              </a:rPr>
            </a:br>
            <a:r>
              <a:rPr lang="en-US" sz="3200" dirty="0">
                <a:solidFill>
                  <a:srgbClr val="FFFF99"/>
                </a:solidFill>
              </a:rPr>
              <a:t> </a:t>
            </a:r>
            <a:r>
              <a:rPr lang="en-US" sz="3200" dirty="0">
                <a:solidFill>
                  <a:srgbClr val="FFFF99"/>
                </a:solidFill>
                <a:sym typeface="Wingdings" pitchFamily="2" charset="2"/>
              </a:rPr>
              <a:t></a:t>
            </a:r>
            <a:r>
              <a:rPr lang="en-US" sz="3200" dirty="0">
                <a:solidFill>
                  <a:srgbClr val="FFFF99"/>
                </a:solidFill>
              </a:rPr>
              <a:t> Increased Nitrogen removal in transport</a:t>
            </a:r>
            <a:br>
              <a:rPr lang="en-US" sz="3200" dirty="0">
                <a:solidFill>
                  <a:srgbClr val="FFFF99"/>
                </a:solidFill>
              </a:rPr>
            </a:br>
            <a:r>
              <a:rPr lang="en-US" sz="3200" dirty="0">
                <a:solidFill>
                  <a:srgbClr val="FFFF99"/>
                </a:solidFill>
              </a:rPr>
              <a:t> </a:t>
            </a:r>
            <a:br>
              <a:rPr lang="en-US" sz="3200" dirty="0">
                <a:solidFill>
                  <a:srgbClr val="FFFF99"/>
                </a:solidFill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608013" y="53975"/>
            <a:ext cx="77485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How do we restore and protect </a:t>
            </a:r>
          </a:p>
          <a:p>
            <a:pPr algn="ctr"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our estuaries?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6043613"/>
            <a:ext cx="4584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SMAST LOGO-CSP"/>
          <p:cNvPicPr>
            <a:picLocks noChangeAspect="1" noChangeArrowheads="1"/>
          </p:cNvPicPr>
          <p:nvPr/>
        </p:nvPicPr>
        <p:blipFill>
          <a:blip r:embed="rId4" cstate="print"/>
          <a:srcRect l="17261" t="29764" r="20329" b="29109"/>
          <a:stretch>
            <a:fillRect/>
          </a:stretch>
        </p:blipFill>
        <p:spPr bwMode="auto">
          <a:xfrm>
            <a:off x="7391400" y="5316538"/>
            <a:ext cx="1600200" cy="14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74D4A-624B-4D2F-8F5C-31A77A43ADA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628650"/>
          </a:xfrm>
        </p:spPr>
        <p:txBody>
          <a:bodyPr lIns="90488" tIns="44450" rIns="90488" bIns="44450" anchor="b"/>
          <a:lstStyle/>
          <a:p>
            <a:pPr algn="ctr" eaLnBrk="1" hangingPunct="1">
              <a:defRPr/>
            </a:pPr>
            <a:r>
              <a:rPr lang="en-US" sz="3600" i="1"/>
              <a:t>Mashpee Water Quality Monitoring Program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181600"/>
          </a:xfrm>
        </p:spPr>
        <p:txBody>
          <a:bodyPr lIns="90488" tIns="44450" rIns="90488" bIns="44450"/>
          <a:lstStyle/>
          <a:p>
            <a:pPr eaLnBrk="1" hangingPunct="1">
              <a:buFontTx/>
              <a:buNone/>
              <a:defRPr/>
            </a:pPr>
            <a:r>
              <a:rPr lang="en-US" sz="2800" b="1">
                <a:solidFill>
                  <a:schemeClr val="tx2"/>
                </a:solidFill>
              </a:rPr>
              <a:t>   </a:t>
            </a:r>
            <a:r>
              <a:rPr lang="en-US" b="1">
                <a:solidFill>
                  <a:srgbClr val="FFFF99"/>
                </a:solidFill>
              </a:rPr>
              <a:t>Goals:</a:t>
            </a:r>
          </a:p>
          <a:p>
            <a:pPr eaLnBrk="1" hangingPunct="1">
              <a:buFontTx/>
              <a:buNone/>
              <a:defRPr/>
            </a:pPr>
            <a:r>
              <a:rPr lang="en-US" b="1">
                <a:solidFill>
                  <a:srgbClr val="FFFF99"/>
                </a:solidFill>
              </a:rPr>
              <a:t>-- to assess the current nutrient related water quality of each estuary within the Town of Mashpee</a:t>
            </a:r>
          </a:p>
          <a:p>
            <a:pPr eaLnBrk="1" hangingPunct="1">
              <a:buFontTx/>
              <a:buNone/>
              <a:defRPr/>
            </a:pPr>
            <a:endParaRPr lang="en-US" sz="1000" b="1">
              <a:solidFill>
                <a:srgbClr val="FFFF99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b="1">
                <a:solidFill>
                  <a:srgbClr val="FFFF99"/>
                </a:solidFill>
              </a:rPr>
              <a:t>-- to track short &amp; long-term changes in embayment health</a:t>
            </a:r>
          </a:p>
          <a:p>
            <a:pPr eaLnBrk="1" hangingPunct="1">
              <a:buFontTx/>
              <a:buNone/>
              <a:defRPr/>
            </a:pPr>
            <a:endParaRPr lang="en-US" sz="1000" b="1">
              <a:solidFill>
                <a:srgbClr val="FFFF99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b="1">
                <a:solidFill>
                  <a:srgbClr val="FFFF99"/>
                </a:solidFill>
              </a:rPr>
              <a:t>-- to yield site specific validation of the effectiveness of Nitrogen Management Alternatives and for TMDL compliance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6858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4000"/>
              <a:t> </a:t>
            </a:r>
            <a:r>
              <a:rPr lang="en-US" sz="3800" i="1"/>
              <a:t>Estuarine Monitoring: Town of Mashpee</a:t>
            </a:r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5486400" y="990600"/>
            <a:ext cx="3657600" cy="330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Waquoit</a:t>
            </a: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Bay Water Quality Stations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2010-2018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 estuarine stations monitored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sampling events</a:t>
            </a: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 cstate="print"/>
          <a:srcRect t="8963"/>
          <a:stretch>
            <a:fillRect/>
          </a:stretch>
        </p:blipFill>
        <p:spPr bwMode="auto">
          <a:xfrm>
            <a:off x="53975" y="941388"/>
            <a:ext cx="5384800" cy="5834062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69" name="Picture 6" descr="SMAST LOGO-CSP"/>
          <p:cNvPicPr>
            <a:picLocks noChangeAspect="1" noChangeArrowheads="1"/>
          </p:cNvPicPr>
          <p:nvPr/>
        </p:nvPicPr>
        <p:blipFill>
          <a:blip r:embed="rId3" cstate="print"/>
          <a:srcRect l="17261" t="29764" r="20329" b="29109"/>
          <a:stretch>
            <a:fillRect/>
          </a:stretch>
        </p:blipFill>
        <p:spPr bwMode="auto">
          <a:xfrm>
            <a:off x="7391400" y="5316538"/>
            <a:ext cx="1600200" cy="14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6858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4000"/>
              <a:t> </a:t>
            </a:r>
            <a:r>
              <a:rPr lang="en-US" sz="3800" i="1"/>
              <a:t>Estuarine Monitoring: Town of Mashpee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 cstate="print"/>
          <a:srcRect l="1205" t="1019" r="536"/>
          <a:stretch>
            <a:fillRect/>
          </a:stretch>
        </p:blipFill>
        <p:spPr bwMode="auto">
          <a:xfrm>
            <a:off x="152400" y="762000"/>
            <a:ext cx="5054600" cy="60198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5334000" y="914400"/>
            <a:ext cx="3733800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Popponesset</a:t>
            </a: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Bay Water Quality Stations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2010-2018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 estuarine stations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sampling events</a:t>
            </a:r>
          </a:p>
        </p:txBody>
      </p:sp>
      <p:pic>
        <p:nvPicPr>
          <p:cNvPr id="12293" name="Picture 6" descr="SMAST LOGO-CSP"/>
          <p:cNvPicPr>
            <a:picLocks noChangeAspect="1" noChangeArrowheads="1"/>
          </p:cNvPicPr>
          <p:nvPr/>
        </p:nvPicPr>
        <p:blipFill>
          <a:blip r:embed="rId3" cstate="print"/>
          <a:srcRect l="17261" t="29764" r="20329" b="29109"/>
          <a:stretch>
            <a:fillRect/>
          </a:stretch>
        </p:blipFill>
        <p:spPr bwMode="auto">
          <a:xfrm>
            <a:off x="7391400" y="5316538"/>
            <a:ext cx="1600200" cy="14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" y="990600"/>
            <a:ext cx="837565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067800" cy="762000"/>
          </a:xfrm>
        </p:spPr>
        <p:txBody>
          <a:bodyPr lIns="90488" tIns="44450" rIns="90488" bIns="44450" anchor="b"/>
          <a:lstStyle/>
          <a:p>
            <a:pPr algn="ctr" eaLnBrk="1" hangingPunct="1">
              <a:defRPr/>
            </a:pPr>
            <a:r>
              <a:rPr lang="en-US" sz="4000" dirty="0"/>
              <a:t> </a:t>
            </a:r>
            <a:r>
              <a:rPr lang="en-US" sz="3700" i="1" dirty="0"/>
              <a:t>Estuarine Monitoring 2018 </a:t>
            </a: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 rot="-5400000">
            <a:off x="-1747837" y="2976562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N/P Ratio (molar)</a:t>
            </a: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3581400" y="5943600"/>
            <a:ext cx="2573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Salinity (ppt)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685925" y="3867150"/>
            <a:ext cx="71882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Line 1030"/>
          <p:cNvSpPr>
            <a:spLocks noChangeShapeType="1"/>
          </p:cNvSpPr>
          <p:nvPr/>
        </p:nvSpPr>
        <p:spPr bwMode="auto">
          <a:xfrm flipV="1">
            <a:off x="2009775" y="3335338"/>
            <a:ext cx="0" cy="476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1031"/>
          <p:cNvSpPr>
            <a:spLocks noChangeShapeType="1"/>
          </p:cNvSpPr>
          <p:nvPr/>
        </p:nvSpPr>
        <p:spPr bwMode="auto">
          <a:xfrm rot="10800000" flipV="1">
            <a:off x="2001838" y="3916363"/>
            <a:ext cx="4762" cy="48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7427913" y="3530600"/>
            <a:ext cx="1309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P - Fertilizes</a:t>
            </a:r>
          </a:p>
        </p:txBody>
      </p:sp>
      <p:sp>
        <p:nvSpPr>
          <p:cNvPr id="15370" name="TextBox 12"/>
          <p:cNvSpPr txBox="1">
            <a:spLocks noChangeArrowheads="1"/>
          </p:cNvSpPr>
          <p:nvPr/>
        </p:nvSpPr>
        <p:spPr bwMode="auto">
          <a:xfrm>
            <a:off x="7419975" y="3862388"/>
            <a:ext cx="13319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N - Fertilizes</a:t>
            </a: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8800" y="2057400"/>
            <a:ext cx="6858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Systems Need to be Managed for Nitrogen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10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11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12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13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14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15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2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3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4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5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6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7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8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9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33848</TotalTime>
  <Words>1133</Words>
  <Application>Microsoft Office PowerPoint</Application>
  <PresentationFormat>Overhead</PresentationFormat>
  <Paragraphs>193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Tahoma</vt:lpstr>
      <vt:lpstr>Wingdings</vt:lpstr>
      <vt:lpstr>Ocean</vt:lpstr>
      <vt:lpstr>Chart</vt:lpstr>
      <vt:lpstr>PowerPoint Presentation</vt:lpstr>
      <vt:lpstr>Major Anthropogenic Problem      Facing Estuaries Globally</vt:lpstr>
      <vt:lpstr>Status: Mashpee Waquoit Bay</vt:lpstr>
      <vt:lpstr>Status: Mashpee Popponesset Bay</vt:lpstr>
      <vt:lpstr>Nitrogen management is the only way to restore degraded estuarine habitat, primarily through:    Increased tidal exchange   Control of watershed nitrogen sources   Increased Nitrogen removal in transport   </vt:lpstr>
      <vt:lpstr>Mashpee Water Quality Monitoring Program</vt:lpstr>
      <vt:lpstr> Estuarine Monitoring: Town of Mashpee</vt:lpstr>
      <vt:lpstr> Estuarine Monitoring: Town of Mashpee</vt:lpstr>
      <vt:lpstr> Estuarine Monitoring 2018 </vt:lpstr>
      <vt:lpstr> Estuarine Monitoring </vt:lpstr>
      <vt:lpstr>PowerPoint Presentation</vt:lpstr>
      <vt:lpstr> Estuarine Monitoring Waquoit Bay Salinity</vt:lpstr>
      <vt:lpstr> Waquoit Bay Monitoring Results: Phytoplankton Biomass (Chlorophyll-a)</vt:lpstr>
      <vt:lpstr>PowerPoint Presentation</vt:lpstr>
      <vt:lpstr> Waquoit Bay Monitoring Results: Total N</vt:lpstr>
      <vt:lpstr> Waquoit Bay Shellfish Sites: Total N</vt:lpstr>
      <vt:lpstr>PowerPoint Presentation</vt:lpstr>
      <vt:lpstr>Status: Mashpee Waquoit Bay</vt:lpstr>
      <vt:lpstr>PowerPoint Presentation</vt:lpstr>
      <vt:lpstr>PowerPoint Presentation</vt:lpstr>
      <vt:lpstr> Popponesset Bay Monitoring Results: Phytoplankton Biomass (Chlorophyll-a)</vt:lpstr>
      <vt:lpstr>Popponesset Bay 20% Lowest D.O.</vt:lpstr>
      <vt:lpstr> Estuarine Monitoring Results: TN</vt:lpstr>
      <vt:lpstr>PowerPoint Presentation</vt:lpstr>
      <vt:lpstr>Status: Mashpee Popponesset Bay</vt:lpstr>
      <vt:lpstr>Popponesset and Waquoit Bays</vt:lpstr>
      <vt:lpstr> Estuarine Monitoring: Popponesset Bay and Waquoit Bay</vt:lpstr>
      <vt:lpstr> Estuarine Monitoring:       Popponesset Bay and Waquoit Bay</vt:lpstr>
      <vt:lpstr>“Knowledge and Need are           the Basis of Innovation”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Estuaries Project</dc:title>
  <dc:creator>Brian Dudley</dc:creator>
  <cp:lastModifiedBy>Don MacDonald</cp:lastModifiedBy>
  <cp:revision>184</cp:revision>
  <cp:lastPrinted>2003-04-29T10:45:24Z</cp:lastPrinted>
  <dcterms:created xsi:type="dcterms:W3CDTF">2002-01-16T18:32:20Z</dcterms:created>
  <dcterms:modified xsi:type="dcterms:W3CDTF">2019-08-17T15:10:52Z</dcterms:modified>
</cp:coreProperties>
</file>